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87" r:id="rId5"/>
  </p:sldMasterIdLst>
  <p:notesMasterIdLst>
    <p:notesMasterId r:id="rId30"/>
  </p:notesMasterIdLst>
  <p:sldIdLst>
    <p:sldId id="269" r:id="rId6"/>
    <p:sldId id="257" r:id="rId7"/>
    <p:sldId id="264" r:id="rId8"/>
    <p:sldId id="274" r:id="rId9"/>
    <p:sldId id="271" r:id="rId10"/>
    <p:sldId id="281" r:id="rId11"/>
    <p:sldId id="288" r:id="rId12"/>
    <p:sldId id="279" r:id="rId13"/>
    <p:sldId id="286" r:id="rId14"/>
    <p:sldId id="263" r:id="rId15"/>
    <p:sldId id="285" r:id="rId16"/>
    <p:sldId id="287" r:id="rId17"/>
    <p:sldId id="289" r:id="rId18"/>
    <p:sldId id="290" r:id="rId19"/>
    <p:sldId id="291" r:id="rId20"/>
    <p:sldId id="293" r:id="rId21"/>
    <p:sldId id="294" r:id="rId22"/>
    <p:sldId id="295" r:id="rId23"/>
    <p:sldId id="296" r:id="rId24"/>
    <p:sldId id="297" r:id="rId25"/>
    <p:sldId id="298" r:id="rId26"/>
    <p:sldId id="299" r:id="rId27"/>
    <p:sldId id="300" r:id="rId28"/>
    <p:sldId id="30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838"/>
    <a:srgbClr val="979696"/>
    <a:srgbClr val="2E2E2E"/>
    <a:srgbClr val="18161B"/>
    <a:srgbClr val="212121"/>
    <a:srgbClr val="292E31"/>
    <a:srgbClr val="212529"/>
    <a:srgbClr val="22251D"/>
    <a:srgbClr val="2A2C2B"/>
    <a:srgbClr val="495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2C034-1EC8-878C-06C7-1BD3294833D4}" v="29" dt="2023-03-08T23:48:41.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p:restoredTop sz="81108"/>
  </p:normalViewPr>
  <p:slideViewPr>
    <p:cSldViewPr snapToGrid="0" snapToObjects="1">
      <p:cViewPr varScale="1">
        <p:scale>
          <a:sx n="93" d="100"/>
          <a:sy n="93" d="100"/>
        </p:scale>
        <p:origin x="173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Mayo" userId="S::mmayo@evotek.com::6895ebce-6a50-4589-8823-4d1047f01c41" providerId="AD" clId="Web-{9072C034-1EC8-878C-06C7-1BD3294833D4}"/>
    <pc:docChg chg="modSld">
      <pc:chgData name="Mike Mayo" userId="S::mmayo@evotek.com::6895ebce-6a50-4589-8823-4d1047f01c41" providerId="AD" clId="Web-{9072C034-1EC8-878C-06C7-1BD3294833D4}" dt="2023-03-08T23:48:41.809" v="22" actId="14100"/>
      <pc:docMkLst>
        <pc:docMk/>
      </pc:docMkLst>
      <pc:sldChg chg="modSp">
        <pc:chgData name="Mike Mayo" userId="S::mmayo@evotek.com::6895ebce-6a50-4589-8823-4d1047f01c41" providerId="AD" clId="Web-{9072C034-1EC8-878C-06C7-1BD3294833D4}" dt="2023-03-08T23:47:57.385" v="7" actId="1076"/>
        <pc:sldMkLst>
          <pc:docMk/>
          <pc:sldMk cId="2913121067" sldId="271"/>
        </pc:sldMkLst>
        <pc:picChg chg="mod">
          <ac:chgData name="Mike Mayo" userId="S::mmayo@evotek.com::6895ebce-6a50-4589-8823-4d1047f01c41" providerId="AD" clId="Web-{9072C034-1EC8-878C-06C7-1BD3294833D4}" dt="2023-03-08T23:47:57.385" v="7" actId="1076"/>
          <ac:picMkLst>
            <pc:docMk/>
            <pc:sldMk cId="2913121067" sldId="271"/>
            <ac:picMk id="34" creationId="{4D4CD85C-B868-2610-691C-86FF51BFA610}"/>
          </ac:picMkLst>
        </pc:picChg>
      </pc:sldChg>
      <pc:sldChg chg="modSp">
        <pc:chgData name="Mike Mayo" userId="S::mmayo@evotek.com::6895ebce-6a50-4589-8823-4d1047f01c41" providerId="AD" clId="Web-{9072C034-1EC8-878C-06C7-1BD3294833D4}" dt="2023-03-08T23:48:10.979" v="14" actId="14100"/>
        <pc:sldMkLst>
          <pc:docMk/>
          <pc:sldMk cId="2524679011" sldId="275"/>
        </pc:sldMkLst>
        <pc:spChg chg="mod">
          <ac:chgData name="Mike Mayo" userId="S::mmayo@evotek.com::6895ebce-6a50-4589-8823-4d1047f01c41" providerId="AD" clId="Web-{9072C034-1EC8-878C-06C7-1BD3294833D4}" dt="2023-03-08T23:48:10.979" v="14" actId="14100"/>
          <ac:spMkLst>
            <pc:docMk/>
            <pc:sldMk cId="2524679011" sldId="275"/>
            <ac:spMk id="8" creationId="{7BFDD0EC-142B-5AFB-00B7-3C310BEED347}"/>
          </ac:spMkLst>
        </pc:spChg>
      </pc:sldChg>
      <pc:sldChg chg="modSp">
        <pc:chgData name="Mike Mayo" userId="S::mmayo@evotek.com::6895ebce-6a50-4589-8823-4d1047f01c41" providerId="AD" clId="Web-{9072C034-1EC8-878C-06C7-1BD3294833D4}" dt="2023-03-08T23:48:41.809" v="22" actId="14100"/>
        <pc:sldMkLst>
          <pc:docMk/>
          <pc:sldMk cId="2142772866" sldId="292"/>
        </pc:sldMkLst>
        <pc:spChg chg="mod">
          <ac:chgData name="Mike Mayo" userId="S::mmayo@evotek.com::6895ebce-6a50-4589-8823-4d1047f01c41" providerId="AD" clId="Web-{9072C034-1EC8-878C-06C7-1BD3294833D4}" dt="2023-03-08T23:48:41.809" v="22" actId="14100"/>
          <ac:spMkLst>
            <pc:docMk/>
            <pc:sldMk cId="2142772866" sldId="292"/>
            <ac:spMk id="8" creationId="{7BFDD0EC-142B-5AFB-00B7-3C310BEED347}"/>
          </ac:spMkLst>
        </pc:spChg>
      </pc:sldChg>
    </pc:docChg>
  </pc:docChgLst>
  <pc:docChgLst>
    <pc:chgData name="Patrick Spikes" userId="d8da17b9-5ab3-4a1c-b20d-5fb239c9e662" providerId="ADAL" clId="{8DAD3134-C747-1C48-A61B-8909C9781D44}"/>
    <pc:docChg chg="delSld">
      <pc:chgData name="Patrick Spikes" userId="d8da17b9-5ab3-4a1c-b20d-5fb239c9e662" providerId="ADAL" clId="{8DAD3134-C747-1C48-A61B-8909C9781D44}" dt="2023-03-09T21:14:20.413" v="1" actId="2696"/>
      <pc:docMkLst>
        <pc:docMk/>
      </pc:docMkLst>
      <pc:sldChg chg="del">
        <pc:chgData name="Patrick Spikes" userId="d8da17b9-5ab3-4a1c-b20d-5fb239c9e662" providerId="ADAL" clId="{8DAD3134-C747-1C48-A61B-8909C9781D44}" dt="2023-03-09T21:14:17.299" v="0" actId="2696"/>
        <pc:sldMkLst>
          <pc:docMk/>
          <pc:sldMk cId="2524679011" sldId="275"/>
        </pc:sldMkLst>
      </pc:sldChg>
      <pc:sldChg chg="del">
        <pc:chgData name="Patrick Spikes" userId="d8da17b9-5ab3-4a1c-b20d-5fb239c9e662" providerId="ADAL" clId="{8DAD3134-C747-1C48-A61B-8909C9781D44}" dt="2023-03-09T21:14:20.413" v="1" actId="2696"/>
        <pc:sldMkLst>
          <pc:docMk/>
          <pc:sldMk cId="214277286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59719-8CE6-6C42-BB75-92D877BB460A}"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84B99-7254-5F41-95FE-49D1F0822E72}" type="slidenum">
              <a:rPr lang="en-US" smtClean="0"/>
              <a:t>‹#›</a:t>
            </a:fld>
            <a:endParaRPr lang="en-US"/>
          </a:p>
        </p:txBody>
      </p:sp>
    </p:spTree>
    <p:extLst>
      <p:ext uri="{BB962C8B-B14F-4D97-AF65-F5344CB8AC3E}">
        <p14:creationId xmlns:p14="http://schemas.microsoft.com/office/powerpoint/2010/main" val="364966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2</a:t>
            </a:fld>
            <a:endParaRPr lang="en-US"/>
          </a:p>
        </p:txBody>
      </p:sp>
    </p:spTree>
    <p:extLst>
      <p:ext uri="{BB962C8B-B14F-4D97-AF65-F5344CB8AC3E}">
        <p14:creationId xmlns:p14="http://schemas.microsoft.com/office/powerpoint/2010/main" val="42199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t>EVOTEK provides cross-functional solutions with offerings that span an integrated set of technical domains</a:t>
            </a:r>
            <a:r>
              <a:rPr lang="en-US" sz="1200" dirty="0"/>
              <a:t>. By working between the business and IT we can facilitate alignment, reduce functional silos, and focus on business objectives not internal politics. </a:t>
            </a:r>
          </a:p>
          <a:p>
            <a:pPr marL="0" indent="0">
              <a:lnSpc>
                <a:spcPct val="100000"/>
              </a:lnSpc>
              <a:buNone/>
            </a:pPr>
            <a:endParaRPr lang="en-US" sz="1200" dirty="0"/>
          </a:p>
          <a:p>
            <a:pPr marL="0" indent="0">
              <a:lnSpc>
                <a:spcPct val="100000"/>
              </a:lnSpc>
              <a:buNone/>
            </a:pPr>
            <a:r>
              <a:rPr lang="en-US" sz="1200" b="1" dirty="0"/>
              <a:t>Our integrated technical domains provide a cohesive approach to digital initiatives while driving business impact. </a:t>
            </a:r>
            <a:r>
              <a:rPr lang="en-US" sz="1200" dirty="0"/>
              <a:t>EVOTEK provides a clear path for clients looking to bring their various teams together to execute an integrated solution with Security at the core.</a:t>
            </a:r>
          </a:p>
          <a:p>
            <a:endParaRPr lang="en-US" dirty="0"/>
          </a:p>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17</a:t>
            </a:fld>
            <a:endParaRPr lang="en-US"/>
          </a:p>
        </p:txBody>
      </p:sp>
    </p:spTree>
    <p:extLst>
      <p:ext uri="{BB962C8B-B14F-4D97-AF65-F5344CB8AC3E}">
        <p14:creationId xmlns:p14="http://schemas.microsoft.com/office/powerpoint/2010/main" val="291975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18</a:t>
            </a:fld>
            <a:endParaRPr lang="en-US"/>
          </a:p>
        </p:txBody>
      </p:sp>
    </p:spTree>
    <p:extLst>
      <p:ext uri="{BB962C8B-B14F-4D97-AF65-F5344CB8AC3E}">
        <p14:creationId xmlns:p14="http://schemas.microsoft.com/office/powerpoint/2010/main" val="135548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19</a:t>
            </a:fld>
            <a:endParaRPr lang="en-US"/>
          </a:p>
        </p:txBody>
      </p:sp>
    </p:spTree>
    <p:extLst>
      <p:ext uri="{BB962C8B-B14F-4D97-AF65-F5344CB8AC3E}">
        <p14:creationId xmlns:p14="http://schemas.microsoft.com/office/powerpoint/2010/main" val="61859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21</a:t>
            </a:fld>
            <a:endParaRPr lang="en-US"/>
          </a:p>
        </p:txBody>
      </p:sp>
    </p:spTree>
    <p:extLst>
      <p:ext uri="{BB962C8B-B14F-4D97-AF65-F5344CB8AC3E}">
        <p14:creationId xmlns:p14="http://schemas.microsoft.com/office/powerpoint/2010/main" val="181672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22</a:t>
            </a:fld>
            <a:endParaRPr lang="en-US"/>
          </a:p>
        </p:txBody>
      </p:sp>
    </p:spTree>
    <p:extLst>
      <p:ext uri="{BB962C8B-B14F-4D97-AF65-F5344CB8AC3E}">
        <p14:creationId xmlns:p14="http://schemas.microsoft.com/office/powerpoint/2010/main" val="2492089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EVOTEK Labs – </a:t>
            </a:r>
            <a:r>
              <a:rPr lang="en-US" sz="1200" b="0" dirty="0">
                <a:effectLst/>
                <a:latin typeface="+mn-lt"/>
                <a:ea typeface="Calibri" panose="020F0502020204030204" pitchFamily="34" charset="0"/>
                <a:cs typeface="Times New Roman" panose="02020603050405020304" pitchFamily="18" charset="0"/>
              </a:rPr>
              <a:t>we work with you to create a long-term technical roadmap, then help you find, evaluate and successfully deploy the right emerging tech to accomplish your objectives. We do this by providing emerging tech </a:t>
            </a:r>
            <a:r>
              <a:rPr lang="en-US" sz="1200" b="1" dirty="0">
                <a:effectLst/>
                <a:latin typeface="+mn-lt"/>
                <a:ea typeface="Calibri" panose="020F0502020204030204" pitchFamily="34" charset="0"/>
                <a:cs typeface="Times New Roman" panose="02020603050405020304" pitchFamily="18" charset="0"/>
              </a:rPr>
              <a:t>advising</a:t>
            </a:r>
            <a:r>
              <a:rPr lang="en-US" sz="1200" b="0" dirty="0">
                <a:effectLst/>
                <a:latin typeface="+mn-lt"/>
                <a:ea typeface="Calibri" panose="020F0502020204030204" pitchFamily="34" charset="0"/>
                <a:cs typeface="Times New Roman" panose="02020603050405020304" pitchFamily="18" charset="0"/>
              </a:rPr>
              <a:t>, emerging tech </a:t>
            </a:r>
            <a:r>
              <a:rPr lang="en-US" sz="1200" b="1" dirty="0">
                <a:effectLst/>
                <a:latin typeface="+mn-lt"/>
                <a:ea typeface="Calibri" panose="020F0502020204030204" pitchFamily="34" charset="0"/>
                <a:cs typeface="Times New Roman" panose="02020603050405020304" pitchFamily="18" charset="0"/>
              </a:rPr>
              <a:t>forecasting</a:t>
            </a:r>
            <a:r>
              <a:rPr lang="en-US" sz="1200" b="0" dirty="0">
                <a:effectLst/>
                <a:latin typeface="+mn-lt"/>
                <a:ea typeface="Calibri" panose="020F0502020204030204" pitchFamily="34" charset="0"/>
                <a:cs typeface="Times New Roman" panose="02020603050405020304" pitchFamily="18" charset="0"/>
              </a:rPr>
              <a:t>, and emerging tech </a:t>
            </a:r>
            <a:r>
              <a:rPr lang="en-US" sz="1200" b="1" dirty="0">
                <a:effectLst/>
                <a:latin typeface="+mn-lt"/>
                <a:ea typeface="Calibri" panose="020F0502020204030204" pitchFamily="34" charset="0"/>
                <a:cs typeface="Times New Roman" panose="02020603050405020304" pitchFamily="18" charset="0"/>
              </a:rPr>
              <a:t>access</a:t>
            </a:r>
            <a:r>
              <a:rPr lang="en-US" sz="1200" b="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Emerging Tech Forecasts: </a:t>
            </a:r>
            <a:r>
              <a:rPr lang="en-US" sz="1200" kern="1400" dirty="0">
                <a:solidFill>
                  <a:srgbClr val="808080"/>
                </a:solidFill>
                <a:effectLst/>
                <a:latin typeface="+mn-lt"/>
                <a:ea typeface="Times New Roman" panose="02020603050405020304" pitchFamily="18" charset="0"/>
              </a:rPr>
              <a:t>We track technical advancements as they emerge from the nation’s top academic and research facilities, and as they coalesce into fledgling startups competing for venture capital. Tracking thousands of these startups lets us create informed studies for you of what’s trailblazing today, and where things are heading tomorrow. We distill our findings into actionable forecasts and technical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400" dirty="0">
                <a:solidFill>
                  <a:srgbClr val="808080"/>
                </a:solidFill>
                <a:effectLst/>
                <a:latin typeface="+mn-lt"/>
                <a:ea typeface="Times New Roman" panose="02020603050405020304" pitchFamily="18" charset="0"/>
              </a:rPr>
              <a:t>Emerging Tech Access: </a:t>
            </a:r>
            <a:r>
              <a:rPr lang="en-US" sz="1200" kern="1400" dirty="0">
                <a:solidFill>
                  <a:srgbClr val="808080"/>
                </a:solidFill>
                <a:effectLst/>
                <a:latin typeface="+mn-lt"/>
                <a:ea typeface="Times New Roman" panose="02020603050405020304" pitchFamily="18" charset="0"/>
              </a:rPr>
              <a:t>Thousands of new enterprise IT startups enter the market annually. Several become industry standards, and many are added to mainstream platforms. Unfortunately, many more will not make it. We continuously monitor the flow of tech entrants and select only those with promising staying power for deeper agnostic evaluation. You benefit from access to these up-and-comers once we’ve done all the legwork.</a:t>
            </a:r>
            <a:endParaRPr lang="en-US" sz="1200"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400" dirty="0">
                <a:solidFill>
                  <a:srgbClr val="212120"/>
                </a:solidFill>
                <a:effectLst/>
                <a:latin typeface="+mn-lt"/>
                <a:ea typeface="Times New Roman" panose="02020603050405020304" pitchFamily="18" charset="0"/>
              </a:rPr>
              <a:t>Strategic Technology Advisory Services: </a:t>
            </a:r>
            <a:r>
              <a:rPr lang="en-US" sz="1200" kern="1400" dirty="0">
                <a:solidFill>
                  <a:srgbClr val="808080"/>
                </a:solidFill>
                <a:effectLst/>
                <a:latin typeface="+mn-lt"/>
                <a:ea typeface="Times New Roman" panose="02020603050405020304" pitchFamily="18" charset="0"/>
              </a:rPr>
              <a:t>We help you develop a strategic technology roadmap, execute it, and adjust for your next tomorrow. Through executive workshops, we assess your current environment and aspirational future then develop a plan to exploit new technology to get you there. Our Strategic Technology Advisory Services are part of a three-layer service suite along with enterprise architecture and advanced engineering advisory services. </a:t>
            </a:r>
          </a:p>
          <a:p>
            <a:endParaRPr lang="en-US" sz="1200" b="1" dirty="0">
              <a:latin typeface="+mn-lt"/>
            </a:endParaRPr>
          </a:p>
          <a:p>
            <a:r>
              <a:rPr lang="en-US" sz="1200" b="1" dirty="0">
                <a:latin typeface="+mn-lt"/>
              </a:rPr>
              <a:t>EVOTEK Labs </a:t>
            </a:r>
            <a:r>
              <a:rPr lang="en-US" sz="1200" b="0" dirty="0">
                <a:latin typeface="+mn-lt"/>
              </a:rPr>
              <a:t>focuses </a:t>
            </a:r>
            <a:r>
              <a:rPr lang="en-US" sz="1200" b="1" dirty="0">
                <a:latin typeface="+mn-lt"/>
              </a:rPr>
              <a:t>solely on emerging tech across</a:t>
            </a:r>
            <a:r>
              <a:rPr lang="en-US" sz="1200" b="0" dirty="0">
                <a:latin typeface="+mn-lt"/>
              </a:rPr>
              <a:t> </a:t>
            </a:r>
            <a:r>
              <a:rPr lang="en-US" sz="1200" b="1" dirty="0">
                <a:latin typeface="+mn-lt"/>
              </a:rPr>
              <a:t>7 core practices </a:t>
            </a:r>
            <a:r>
              <a:rPr lang="en-US" sz="1200" b="0" dirty="0">
                <a:latin typeface="+mn-lt"/>
              </a:rPr>
              <a:t>of enterprise IT – security, edge, infrastructure, cloud, operations, data, and deep tech. We track emerging technologies as they mature through research, startup formation, venture investment, product launch, and customer deployment. We sift through thousands of startups annually, filter out the hype, select the ones who will survive, and pick the ones right for your customer goals. We do all the legwork so you can focus on achieving your strategic objectives.</a:t>
            </a:r>
          </a:p>
          <a:p>
            <a:endParaRPr lang="en-US" sz="1200" b="1" dirty="0">
              <a:latin typeface="+mn-lt"/>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23</a:t>
            </a:fld>
            <a:endParaRPr lang="en-US"/>
          </a:p>
        </p:txBody>
      </p:sp>
    </p:spTree>
    <p:extLst>
      <p:ext uri="{BB962C8B-B14F-4D97-AF65-F5344CB8AC3E}">
        <p14:creationId xmlns:p14="http://schemas.microsoft.com/office/powerpoint/2010/main" val="2797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mn-lt"/>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24</a:t>
            </a:fld>
            <a:endParaRPr lang="en-US"/>
          </a:p>
        </p:txBody>
      </p:sp>
    </p:spTree>
    <p:extLst>
      <p:ext uri="{BB962C8B-B14F-4D97-AF65-F5344CB8AC3E}">
        <p14:creationId xmlns:p14="http://schemas.microsoft.com/office/powerpoint/2010/main" val="213788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b="1" dirty="0"/>
              <a:t>EVOTEK provides cross-functional solutions with offerings that span an integrated set of technical domains</a:t>
            </a:r>
            <a:r>
              <a:rPr lang="en-US" sz="1200" dirty="0"/>
              <a:t>. By working between the business and IT we can facilitate alignment, reduce functional silos, and focus on business objectives not internal politics. </a:t>
            </a:r>
          </a:p>
          <a:p>
            <a:pPr marL="0" indent="0">
              <a:lnSpc>
                <a:spcPct val="100000"/>
              </a:lnSpc>
              <a:buNone/>
            </a:pPr>
            <a:endParaRPr lang="en-US" sz="1200" dirty="0"/>
          </a:p>
          <a:p>
            <a:pPr marL="0" indent="0">
              <a:lnSpc>
                <a:spcPct val="100000"/>
              </a:lnSpc>
              <a:buNone/>
            </a:pPr>
            <a:r>
              <a:rPr lang="en-US" sz="1200" b="1" dirty="0"/>
              <a:t>Our integrated technical domains provide a cohesive approach to digital initiatives while driving business impact. </a:t>
            </a:r>
            <a:r>
              <a:rPr lang="en-US" sz="1200" dirty="0"/>
              <a:t>EVOTEK provides a clear path for clients looking to bring their various teams together to execute an integrated solution with Security at the core.</a:t>
            </a:r>
          </a:p>
          <a:p>
            <a:endParaRPr lang="en-US" dirty="0"/>
          </a:p>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5</a:t>
            </a:fld>
            <a:endParaRPr lang="en-US"/>
          </a:p>
        </p:txBody>
      </p:sp>
    </p:spTree>
    <p:extLst>
      <p:ext uri="{BB962C8B-B14F-4D97-AF65-F5344CB8AC3E}">
        <p14:creationId xmlns:p14="http://schemas.microsoft.com/office/powerpoint/2010/main" val="291975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6</a:t>
            </a:fld>
            <a:endParaRPr lang="en-US"/>
          </a:p>
        </p:txBody>
      </p:sp>
    </p:spTree>
    <p:extLst>
      <p:ext uri="{BB962C8B-B14F-4D97-AF65-F5344CB8AC3E}">
        <p14:creationId xmlns:p14="http://schemas.microsoft.com/office/powerpoint/2010/main" val="135548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7</a:t>
            </a:fld>
            <a:endParaRPr lang="en-US"/>
          </a:p>
        </p:txBody>
      </p:sp>
    </p:spTree>
    <p:extLst>
      <p:ext uri="{BB962C8B-B14F-4D97-AF65-F5344CB8AC3E}">
        <p14:creationId xmlns:p14="http://schemas.microsoft.com/office/powerpoint/2010/main" val="61859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9</a:t>
            </a:fld>
            <a:endParaRPr lang="en-US"/>
          </a:p>
        </p:txBody>
      </p:sp>
    </p:spTree>
    <p:extLst>
      <p:ext uri="{BB962C8B-B14F-4D97-AF65-F5344CB8AC3E}">
        <p14:creationId xmlns:p14="http://schemas.microsoft.com/office/powerpoint/2010/main" val="181672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10</a:t>
            </a:fld>
            <a:endParaRPr lang="en-US"/>
          </a:p>
        </p:txBody>
      </p:sp>
    </p:spTree>
    <p:extLst>
      <p:ext uri="{BB962C8B-B14F-4D97-AF65-F5344CB8AC3E}">
        <p14:creationId xmlns:p14="http://schemas.microsoft.com/office/powerpoint/2010/main" val="24920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EVOTEK Labs – </a:t>
            </a:r>
            <a:r>
              <a:rPr lang="en-US" sz="1200" b="0" dirty="0">
                <a:effectLst/>
                <a:latin typeface="+mn-lt"/>
                <a:ea typeface="Calibri" panose="020F0502020204030204" pitchFamily="34" charset="0"/>
                <a:cs typeface="Times New Roman" panose="02020603050405020304" pitchFamily="18" charset="0"/>
              </a:rPr>
              <a:t>we work with you to create a long-term technical roadmap, then help you find, evaluate and successfully deploy the right emerging tech to accomplish your objectives. We do this by providing emerging tech </a:t>
            </a:r>
            <a:r>
              <a:rPr lang="en-US" sz="1200" b="1" dirty="0">
                <a:effectLst/>
                <a:latin typeface="+mn-lt"/>
                <a:ea typeface="Calibri" panose="020F0502020204030204" pitchFamily="34" charset="0"/>
                <a:cs typeface="Times New Roman" panose="02020603050405020304" pitchFamily="18" charset="0"/>
              </a:rPr>
              <a:t>advising</a:t>
            </a:r>
            <a:r>
              <a:rPr lang="en-US" sz="1200" b="0" dirty="0">
                <a:effectLst/>
                <a:latin typeface="+mn-lt"/>
                <a:ea typeface="Calibri" panose="020F0502020204030204" pitchFamily="34" charset="0"/>
                <a:cs typeface="Times New Roman" panose="02020603050405020304" pitchFamily="18" charset="0"/>
              </a:rPr>
              <a:t>, emerging tech </a:t>
            </a:r>
            <a:r>
              <a:rPr lang="en-US" sz="1200" b="1" dirty="0">
                <a:effectLst/>
                <a:latin typeface="+mn-lt"/>
                <a:ea typeface="Calibri" panose="020F0502020204030204" pitchFamily="34" charset="0"/>
                <a:cs typeface="Times New Roman" panose="02020603050405020304" pitchFamily="18" charset="0"/>
              </a:rPr>
              <a:t>forecasting</a:t>
            </a:r>
            <a:r>
              <a:rPr lang="en-US" sz="1200" b="0" dirty="0">
                <a:effectLst/>
                <a:latin typeface="+mn-lt"/>
                <a:ea typeface="Calibri" panose="020F0502020204030204" pitchFamily="34" charset="0"/>
                <a:cs typeface="Times New Roman" panose="02020603050405020304" pitchFamily="18" charset="0"/>
              </a:rPr>
              <a:t>, and emerging tech </a:t>
            </a:r>
            <a:r>
              <a:rPr lang="en-US" sz="1200" b="1" dirty="0">
                <a:effectLst/>
                <a:latin typeface="+mn-lt"/>
                <a:ea typeface="Calibri" panose="020F0502020204030204" pitchFamily="34" charset="0"/>
                <a:cs typeface="Times New Roman" panose="02020603050405020304" pitchFamily="18" charset="0"/>
              </a:rPr>
              <a:t>access</a:t>
            </a:r>
            <a:r>
              <a:rPr lang="en-US" sz="1200" b="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Emerging Tech Forecasts: </a:t>
            </a:r>
            <a:r>
              <a:rPr lang="en-US" sz="1200" kern="1400" dirty="0">
                <a:solidFill>
                  <a:srgbClr val="808080"/>
                </a:solidFill>
                <a:effectLst/>
                <a:latin typeface="+mn-lt"/>
                <a:ea typeface="Times New Roman" panose="02020603050405020304" pitchFamily="18" charset="0"/>
              </a:rPr>
              <a:t>We track technical advancements as they emerge from the nation’s top academic and research facilities, and as they coalesce into fledgling startups competing for venture capital. Tracking thousands of these startups lets us create informed studies for you of what’s trailblazing today, and where things are heading tomorrow. We distill our findings into actionable forecasts and technical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400" dirty="0">
                <a:solidFill>
                  <a:srgbClr val="808080"/>
                </a:solidFill>
                <a:effectLst/>
                <a:latin typeface="+mn-lt"/>
                <a:ea typeface="Times New Roman" panose="02020603050405020304" pitchFamily="18" charset="0"/>
              </a:rPr>
              <a:t>Emerging Tech Access: </a:t>
            </a:r>
            <a:r>
              <a:rPr lang="en-US" sz="1200" kern="1400" dirty="0">
                <a:solidFill>
                  <a:srgbClr val="808080"/>
                </a:solidFill>
                <a:effectLst/>
                <a:latin typeface="+mn-lt"/>
                <a:ea typeface="Times New Roman" panose="02020603050405020304" pitchFamily="18" charset="0"/>
              </a:rPr>
              <a:t>Thousands of new enterprise IT startups enter the market annually. Several become industry standards, and many are added to mainstream platforms. Unfortunately, many more will not make it. We continuously monitor the flow of tech entrants and select only those with promising staying power for deeper agnostic evaluation. You benefit from access to these up-and-comers once we’ve done all the legwork.</a:t>
            </a:r>
            <a:endParaRPr lang="en-US" sz="1200"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400" dirty="0">
              <a:solidFill>
                <a:srgbClr val="21212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400" dirty="0">
                <a:solidFill>
                  <a:srgbClr val="212120"/>
                </a:solidFill>
                <a:effectLst/>
                <a:latin typeface="+mn-lt"/>
                <a:ea typeface="Times New Roman" panose="02020603050405020304" pitchFamily="18" charset="0"/>
              </a:rPr>
              <a:t>Strategic Technology Advisory Services: </a:t>
            </a:r>
            <a:r>
              <a:rPr lang="en-US" sz="1200" kern="1400" dirty="0">
                <a:solidFill>
                  <a:srgbClr val="808080"/>
                </a:solidFill>
                <a:effectLst/>
                <a:latin typeface="+mn-lt"/>
                <a:ea typeface="Times New Roman" panose="02020603050405020304" pitchFamily="18" charset="0"/>
              </a:rPr>
              <a:t>We help you develop a strategic technology roadmap, execute it, and adjust for your next tomorrow. Through executive workshops, we assess your current environment and aspirational future then develop a plan to exploit new technology to get you there. Our Strategic Technology Advisory Services are part of a three-layer service suite along with enterprise architecture and advanced engineering advisory services. </a:t>
            </a:r>
          </a:p>
          <a:p>
            <a:endParaRPr lang="en-US" sz="1200" b="1" dirty="0">
              <a:latin typeface="+mn-lt"/>
            </a:endParaRPr>
          </a:p>
          <a:p>
            <a:r>
              <a:rPr lang="en-US" sz="1200" b="1" dirty="0">
                <a:latin typeface="+mn-lt"/>
              </a:rPr>
              <a:t>EVOTEK Labs </a:t>
            </a:r>
            <a:r>
              <a:rPr lang="en-US" sz="1200" b="0" dirty="0">
                <a:latin typeface="+mn-lt"/>
              </a:rPr>
              <a:t>focuses </a:t>
            </a:r>
            <a:r>
              <a:rPr lang="en-US" sz="1200" b="1" dirty="0">
                <a:latin typeface="+mn-lt"/>
              </a:rPr>
              <a:t>solely on emerging tech across</a:t>
            </a:r>
            <a:r>
              <a:rPr lang="en-US" sz="1200" b="0" dirty="0">
                <a:latin typeface="+mn-lt"/>
              </a:rPr>
              <a:t> </a:t>
            </a:r>
            <a:r>
              <a:rPr lang="en-US" sz="1200" b="1" dirty="0">
                <a:latin typeface="+mn-lt"/>
              </a:rPr>
              <a:t>7 core practices </a:t>
            </a:r>
            <a:r>
              <a:rPr lang="en-US" sz="1200" b="0" dirty="0">
                <a:latin typeface="+mn-lt"/>
              </a:rPr>
              <a:t>of enterprise IT – security, edge, infrastructure, cloud, operations, data, and deep tech. We track emerging technologies as they mature through research, startup formation, venture investment, product launch, and customer deployment. We sift through thousands of startups annually, filter out the hype, select the ones who will survive, and pick the ones right for your customer goals. We do all the legwork so you can focus on achieving your strategic objectives.</a:t>
            </a:r>
          </a:p>
          <a:p>
            <a:endParaRPr lang="en-US" sz="1200" b="1" dirty="0">
              <a:latin typeface="+mn-lt"/>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11</a:t>
            </a:fld>
            <a:endParaRPr lang="en-US"/>
          </a:p>
        </p:txBody>
      </p:sp>
    </p:spTree>
    <p:extLst>
      <p:ext uri="{BB962C8B-B14F-4D97-AF65-F5344CB8AC3E}">
        <p14:creationId xmlns:p14="http://schemas.microsoft.com/office/powerpoint/2010/main" val="27972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mn-lt"/>
            </a:endParaRPr>
          </a:p>
        </p:txBody>
      </p:sp>
      <p:sp>
        <p:nvSpPr>
          <p:cNvPr id="4" name="Slide Number Placeholder 3"/>
          <p:cNvSpPr>
            <a:spLocks noGrp="1"/>
          </p:cNvSpPr>
          <p:nvPr>
            <p:ph type="sldNum" sz="quarter" idx="5"/>
          </p:nvPr>
        </p:nvSpPr>
        <p:spPr/>
        <p:txBody>
          <a:bodyPr/>
          <a:lstStyle/>
          <a:p>
            <a:fld id="{BDB84B99-7254-5F41-95FE-49D1F0822E72}" type="slidenum">
              <a:rPr lang="en-US" smtClean="0"/>
              <a:t>12</a:t>
            </a:fld>
            <a:endParaRPr lang="en-US"/>
          </a:p>
        </p:txBody>
      </p:sp>
    </p:spTree>
    <p:extLst>
      <p:ext uri="{BB962C8B-B14F-4D97-AF65-F5344CB8AC3E}">
        <p14:creationId xmlns:p14="http://schemas.microsoft.com/office/powerpoint/2010/main" val="213788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84B99-7254-5F41-95FE-49D1F0822E72}" type="slidenum">
              <a:rPr lang="en-US" smtClean="0"/>
              <a:t>14</a:t>
            </a:fld>
            <a:endParaRPr lang="en-US"/>
          </a:p>
        </p:txBody>
      </p:sp>
    </p:spTree>
    <p:extLst>
      <p:ext uri="{BB962C8B-B14F-4D97-AF65-F5344CB8AC3E}">
        <p14:creationId xmlns:p14="http://schemas.microsoft.com/office/powerpoint/2010/main" val="42199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pac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mpact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4E207-1F1E-FC47-9ED5-A8080AE888D5}"/>
              </a:ext>
            </a:extLst>
          </p:cNvPr>
          <p:cNvPicPr>
            <a:picLocks noChangeAspect="1"/>
          </p:cNvPicPr>
          <p:nvPr userDrawn="1"/>
        </p:nvPicPr>
        <p:blipFill>
          <a:blip r:embed="rId2"/>
          <a:stretch>
            <a:fillRect/>
          </a:stretch>
        </p:blipFill>
        <p:spPr>
          <a:xfrm>
            <a:off x="10309635" y="6157999"/>
            <a:ext cx="1550473" cy="385347"/>
          </a:xfrm>
          <a:prstGeom prst="rect">
            <a:avLst/>
          </a:prstGeom>
        </p:spPr>
      </p:pic>
    </p:spTree>
    <p:extLst>
      <p:ext uri="{BB962C8B-B14F-4D97-AF65-F5344CB8AC3E}">
        <p14:creationId xmlns:p14="http://schemas.microsoft.com/office/powerpoint/2010/main" val="128670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EEFAB-32F6-EE49-BC2F-04A1597C6C5D}"/>
              </a:ext>
            </a:extLst>
          </p:cNvPr>
          <p:cNvPicPr>
            <a:picLocks noChangeAspect="1"/>
          </p:cNvPicPr>
          <p:nvPr userDrawn="1"/>
        </p:nvPicPr>
        <p:blipFill>
          <a:blip r:embed="rId2"/>
          <a:stretch>
            <a:fillRect/>
          </a:stretch>
        </p:blipFill>
        <p:spPr>
          <a:xfrm>
            <a:off x="10309635" y="6157999"/>
            <a:ext cx="1550473" cy="385347"/>
          </a:xfrm>
          <a:prstGeom prst="rect">
            <a:avLst/>
          </a:prstGeom>
        </p:spPr>
      </p:pic>
    </p:spTree>
    <p:extLst>
      <p:ext uri="{BB962C8B-B14F-4D97-AF65-F5344CB8AC3E}">
        <p14:creationId xmlns:p14="http://schemas.microsoft.com/office/powerpoint/2010/main" val="2297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ac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51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51503-91B1-32EC-0A77-215823C8A090}"/>
              </a:ext>
            </a:extLst>
          </p:cNvPr>
          <p:cNvPicPr>
            <a:picLocks noChangeAspect="1"/>
          </p:cNvPicPr>
          <p:nvPr userDrawn="1"/>
        </p:nvPicPr>
        <p:blipFill>
          <a:blip r:embed="rId2">
            <a:biLevel thresh="25000"/>
          </a:blip>
          <a:stretch>
            <a:fillRect/>
          </a:stretch>
        </p:blipFill>
        <p:spPr>
          <a:xfrm>
            <a:off x="10309635" y="6157999"/>
            <a:ext cx="1550473" cy="385347"/>
          </a:xfrm>
          <a:prstGeom prst="rect">
            <a:avLst/>
          </a:prstGeom>
        </p:spPr>
      </p:pic>
    </p:spTree>
    <p:extLst>
      <p:ext uri="{BB962C8B-B14F-4D97-AF65-F5344CB8AC3E}">
        <p14:creationId xmlns:p14="http://schemas.microsoft.com/office/powerpoint/2010/main" val="51029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w/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FF19AE-EA06-F305-14E3-6D7737DA9623}"/>
              </a:ext>
            </a:extLst>
          </p:cNvPr>
          <p:cNvPicPr>
            <a:picLocks noChangeAspect="1"/>
          </p:cNvPicPr>
          <p:nvPr userDrawn="1"/>
        </p:nvPicPr>
        <p:blipFill>
          <a:blip r:embed="rId2">
            <a:biLevel thresh="25000"/>
          </a:blip>
          <a:stretch>
            <a:fillRect/>
          </a:stretch>
        </p:blipFill>
        <p:spPr>
          <a:xfrm>
            <a:off x="10309635" y="6157999"/>
            <a:ext cx="1550473" cy="385347"/>
          </a:xfrm>
          <a:prstGeom prst="rect">
            <a:avLst/>
          </a:prstGeom>
        </p:spPr>
      </p:pic>
    </p:spTree>
    <p:extLst>
      <p:ext uri="{BB962C8B-B14F-4D97-AF65-F5344CB8AC3E}">
        <p14:creationId xmlns:p14="http://schemas.microsoft.com/office/powerpoint/2010/main" val="215634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31393"/>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0"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B24C5-E69C-6E6D-5727-5146E0C317D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870322"/>
      </p:ext>
    </p:extLst>
  </p:cSld>
  <p:clrMap bg1="lt1" tx1="dk1" bg2="lt2" tx2="dk2" accent1="accent1" accent2="accent2" accent3="accent3" accent4="accent4" accent5="accent5" accent6="accent6" hlink="hlink" folHlink="folHlink"/>
  <p:sldLayoutIdLst>
    <p:sldLayoutId id="2147483648" r:id="rId1"/>
    <p:sldLayoutId id="2147483693"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jpeg"/><Relationship Id="rId42"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jpe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gif"/><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jpeg"/><Relationship Id="rId38"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5.wdp"/><Relationship Id="rId3" Type="http://schemas.openxmlformats.org/officeDocument/2006/relationships/image" Target="../media/image57.png"/><Relationship Id="rId7" Type="http://schemas.microsoft.com/office/2007/relationships/hdphoto" Target="../media/hdphoto2.wdp"/><Relationship Id="rId12"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9.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10.wdp"/><Relationship Id="rId10" Type="http://schemas.openxmlformats.org/officeDocument/2006/relationships/image" Target="../media/image61.png"/><Relationship Id="rId4" Type="http://schemas.openxmlformats.org/officeDocument/2006/relationships/image" Target="../media/image58.png"/><Relationship Id="rId9" Type="http://schemas.microsoft.com/office/2007/relationships/hdphoto" Target="../media/hdphoto3.wdp"/><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7" Type="http://schemas.microsoft.com/office/2007/relationships/hdphoto" Target="../media/hdphoto8.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6.png"/><Relationship Id="rId5" Type="http://schemas.microsoft.com/office/2007/relationships/hdphoto" Target="../media/hdphoto7.wdp"/><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0.jpeg"/><Relationship Id="rId4"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jpeg"/><Relationship Id="rId42"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jpe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gif"/><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jpeg"/><Relationship Id="rId38"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5.wdp"/><Relationship Id="rId3" Type="http://schemas.openxmlformats.org/officeDocument/2006/relationships/image" Target="../media/image57.png"/><Relationship Id="rId7" Type="http://schemas.microsoft.com/office/2007/relationships/hdphoto" Target="../media/hdphoto2.wdp"/><Relationship Id="rId12"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9.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61.png"/><Relationship Id="rId4" Type="http://schemas.openxmlformats.org/officeDocument/2006/relationships/image" Target="../media/image58.png"/><Relationship Id="rId9" Type="http://schemas.microsoft.com/office/2007/relationships/hdphoto" Target="../media/hdphoto3.wdp"/><Relationship Id="rId1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4.jpeg"/><Relationship Id="rId7" Type="http://schemas.microsoft.com/office/2007/relationships/hdphoto" Target="../media/hdphoto8.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6.png"/><Relationship Id="rId5" Type="http://schemas.microsoft.com/office/2007/relationships/hdphoto" Target="../media/hdphoto7.wdp"/><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48D16-C050-6343-A4DD-090BEC174CC5}"/>
              </a:ext>
            </a:extLst>
          </p:cNvPr>
          <p:cNvSpPr txBox="1"/>
          <p:nvPr/>
        </p:nvSpPr>
        <p:spPr>
          <a:xfrm>
            <a:off x="3565499" y="3950208"/>
            <a:ext cx="5061002" cy="400110"/>
          </a:xfrm>
          <a:prstGeom prst="rect">
            <a:avLst/>
          </a:prstGeom>
          <a:noFill/>
        </p:spPr>
        <p:txBody>
          <a:bodyPr wrap="none" rtlCol="0">
            <a:spAutoFit/>
          </a:bodyPr>
          <a:lstStyle/>
          <a:p>
            <a:pPr algn="ctr"/>
            <a:r>
              <a:rPr lang="en-US" sz="2000" dirty="0">
                <a:solidFill>
                  <a:schemeClr val="tx1">
                    <a:lumMod val="90000"/>
                    <a:lumOff val="10000"/>
                  </a:schemeClr>
                </a:solidFill>
                <a:latin typeface="Work Sans Light" pitchFamily="2" charset="77"/>
              </a:rPr>
              <a:t>The Premiere Enabler of Digital Business</a:t>
            </a:r>
          </a:p>
        </p:txBody>
      </p:sp>
      <p:pic>
        <p:nvPicPr>
          <p:cNvPr id="3" name="Picture 2">
            <a:extLst>
              <a:ext uri="{FF2B5EF4-FFF2-40B4-BE49-F238E27FC236}">
                <a16:creationId xmlns:a16="http://schemas.microsoft.com/office/drawing/2014/main" id="{562CAB69-6BBF-FC47-ABFD-5F89E9F745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3696" y="2420112"/>
            <a:ext cx="4864608" cy="1210358"/>
          </a:xfrm>
          <a:prstGeom prst="rect">
            <a:avLst/>
          </a:prstGeom>
        </p:spPr>
      </p:pic>
      <p:sp>
        <p:nvSpPr>
          <p:cNvPr id="138" name="Freeform: Shape 52">
            <a:extLst>
              <a:ext uri="{FF2B5EF4-FFF2-40B4-BE49-F238E27FC236}">
                <a16:creationId xmlns:a16="http://schemas.microsoft.com/office/drawing/2014/main" id="{A4285DAC-983F-CC41-B680-89CC7D45ACCD}"/>
              </a:ext>
            </a:extLst>
          </p:cNvPr>
          <p:cNvSpPr/>
          <p:nvPr/>
        </p:nvSpPr>
        <p:spPr>
          <a:xfrm flipH="1">
            <a:off x="0" y="-15498"/>
            <a:ext cx="2941320" cy="1612567"/>
          </a:xfrm>
          <a:custGeom>
            <a:avLst/>
            <a:gdLst>
              <a:gd name="connsiteX0" fmla="*/ 0 w 5041344"/>
              <a:gd name="connsiteY0" fmla="*/ 0 h 2929049"/>
              <a:gd name="connsiteX1" fmla="*/ 5041344 w 5041344"/>
              <a:gd name="connsiteY1" fmla="*/ 0 h 2929049"/>
              <a:gd name="connsiteX2" fmla="*/ 5041344 w 5041344"/>
              <a:gd name="connsiteY2" fmla="*/ 2348754 h 2929049"/>
              <a:gd name="connsiteX3" fmla="*/ 4999855 w 5041344"/>
              <a:gd name="connsiteY3" fmla="*/ 2379779 h 2929049"/>
              <a:gd name="connsiteX4" fmla="*/ 3201666 w 5041344"/>
              <a:gd name="connsiteY4" fmla="*/ 2929049 h 2929049"/>
              <a:gd name="connsiteX5" fmla="*/ 2106 w 5041344"/>
              <a:gd name="connsiteY5" fmla="*/ 41719 h 292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1344" h="2929049">
                <a:moveTo>
                  <a:pt x="0" y="0"/>
                </a:moveTo>
                <a:lnTo>
                  <a:pt x="5041344" y="0"/>
                </a:lnTo>
                <a:lnTo>
                  <a:pt x="5041344" y="2348754"/>
                </a:lnTo>
                <a:lnTo>
                  <a:pt x="4999855" y="2379779"/>
                </a:lnTo>
                <a:cubicBezTo>
                  <a:pt x="4486551" y="2726560"/>
                  <a:pt x="3867756" y="2929049"/>
                  <a:pt x="3201666" y="2929049"/>
                </a:cubicBezTo>
                <a:cubicBezTo>
                  <a:pt x="1536442" y="2929049"/>
                  <a:pt x="166806" y="1663489"/>
                  <a:pt x="2106" y="41719"/>
                </a:cubicBezTo>
                <a:close/>
              </a:path>
            </a:pathLst>
          </a:custGeom>
          <a:gradFill>
            <a:gsLst>
              <a:gs pos="100000">
                <a:schemeClr val="accent1">
                  <a:lumMod val="60000"/>
                  <a:lumOff val="40000"/>
                </a:schemeClr>
              </a:gs>
              <a:gs pos="63000">
                <a:schemeClr val="accent1"/>
              </a:gs>
              <a:gs pos="0">
                <a:schemeClr val="accent4">
                  <a:alpha val="7384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D" dirty="0"/>
          </a:p>
        </p:txBody>
      </p:sp>
      <p:sp>
        <p:nvSpPr>
          <p:cNvPr id="140" name="Oval 139">
            <a:extLst>
              <a:ext uri="{FF2B5EF4-FFF2-40B4-BE49-F238E27FC236}">
                <a16:creationId xmlns:a16="http://schemas.microsoft.com/office/drawing/2014/main" id="{EC3BBA1E-0017-C14B-9671-17C7FEB8EE0B}"/>
              </a:ext>
            </a:extLst>
          </p:cNvPr>
          <p:cNvSpPr/>
          <p:nvPr/>
        </p:nvSpPr>
        <p:spPr>
          <a:xfrm flipH="1">
            <a:off x="11097423" y="5047142"/>
            <a:ext cx="939473" cy="939473"/>
          </a:xfrm>
          <a:prstGeom prst="ellipse">
            <a:avLst/>
          </a:prstGeom>
          <a:gradFill>
            <a:gsLst>
              <a:gs pos="99000">
                <a:schemeClr val="bg1">
                  <a:lumMod val="95000"/>
                </a:schemeClr>
              </a:gs>
              <a:gs pos="58000">
                <a:schemeClr val="bg1">
                  <a:lumMod val="85000"/>
                </a:schemeClr>
              </a:gs>
              <a:gs pos="0">
                <a:schemeClr val="bg1">
                  <a:lumMod val="6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D" dirty="0"/>
          </a:p>
        </p:txBody>
      </p:sp>
      <p:sp>
        <p:nvSpPr>
          <p:cNvPr id="143" name="Freeform: Shape 52">
            <a:extLst>
              <a:ext uri="{FF2B5EF4-FFF2-40B4-BE49-F238E27FC236}">
                <a16:creationId xmlns:a16="http://schemas.microsoft.com/office/drawing/2014/main" id="{AEBD1E29-FB4A-FF4E-943F-5A41EF73DE4B}"/>
              </a:ext>
            </a:extLst>
          </p:cNvPr>
          <p:cNvSpPr/>
          <p:nvPr/>
        </p:nvSpPr>
        <p:spPr>
          <a:xfrm rot="10800000" flipH="1">
            <a:off x="9720448" y="5516879"/>
            <a:ext cx="2471551" cy="1341120"/>
          </a:xfrm>
          <a:custGeom>
            <a:avLst/>
            <a:gdLst>
              <a:gd name="connsiteX0" fmla="*/ 0 w 5041344"/>
              <a:gd name="connsiteY0" fmla="*/ 0 h 2929049"/>
              <a:gd name="connsiteX1" fmla="*/ 5041344 w 5041344"/>
              <a:gd name="connsiteY1" fmla="*/ 0 h 2929049"/>
              <a:gd name="connsiteX2" fmla="*/ 5041344 w 5041344"/>
              <a:gd name="connsiteY2" fmla="*/ 2348754 h 2929049"/>
              <a:gd name="connsiteX3" fmla="*/ 4999855 w 5041344"/>
              <a:gd name="connsiteY3" fmla="*/ 2379779 h 2929049"/>
              <a:gd name="connsiteX4" fmla="*/ 3201666 w 5041344"/>
              <a:gd name="connsiteY4" fmla="*/ 2929049 h 2929049"/>
              <a:gd name="connsiteX5" fmla="*/ 2106 w 5041344"/>
              <a:gd name="connsiteY5" fmla="*/ 41719 h 292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1344" h="2929049">
                <a:moveTo>
                  <a:pt x="0" y="0"/>
                </a:moveTo>
                <a:lnTo>
                  <a:pt x="5041344" y="0"/>
                </a:lnTo>
                <a:lnTo>
                  <a:pt x="5041344" y="2348754"/>
                </a:lnTo>
                <a:lnTo>
                  <a:pt x="4999855" y="2379779"/>
                </a:lnTo>
                <a:cubicBezTo>
                  <a:pt x="4486551" y="2726560"/>
                  <a:pt x="3867756" y="2929049"/>
                  <a:pt x="3201666" y="2929049"/>
                </a:cubicBezTo>
                <a:cubicBezTo>
                  <a:pt x="1536442" y="2929049"/>
                  <a:pt x="166806" y="1663489"/>
                  <a:pt x="2106" y="41719"/>
                </a:cubicBezTo>
                <a:close/>
              </a:path>
            </a:pathLst>
          </a:custGeom>
          <a:gradFill>
            <a:gsLst>
              <a:gs pos="100000">
                <a:schemeClr val="accent2">
                  <a:lumMod val="60000"/>
                  <a:lumOff val="40000"/>
                  <a:alpha val="82353"/>
                </a:schemeClr>
              </a:gs>
              <a:gs pos="59000">
                <a:schemeClr val="accent2"/>
              </a:gs>
              <a:gs pos="0">
                <a:schemeClr val="accent2">
                  <a:lumMod val="75000"/>
                  <a:alpha val="59532"/>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D" dirty="0"/>
          </a:p>
        </p:txBody>
      </p:sp>
    </p:spTree>
    <p:extLst>
      <p:ext uri="{BB962C8B-B14F-4D97-AF65-F5344CB8AC3E}">
        <p14:creationId xmlns:p14="http://schemas.microsoft.com/office/powerpoint/2010/main" val="12586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fill="hold"/>
                                        <p:tgtEl>
                                          <p:spTgt spid="138"/>
                                        </p:tgtEl>
                                        <p:attrNameLst>
                                          <p:attrName>ppt_x</p:attrName>
                                        </p:attrNameLst>
                                      </p:cBhvr>
                                      <p:tavLst>
                                        <p:tav tm="0">
                                          <p:val>
                                            <p:strVal val="0-#ppt_w/2"/>
                                          </p:val>
                                        </p:tav>
                                        <p:tav tm="100000">
                                          <p:val>
                                            <p:strVal val="#ppt_x"/>
                                          </p:val>
                                        </p:tav>
                                      </p:tavLst>
                                    </p:anim>
                                    <p:anim calcmode="lin" valueType="num">
                                      <p:cBhvr additive="base">
                                        <p:cTn id="8" dur="1000" fill="hold"/>
                                        <p:tgtEl>
                                          <p:spTgt spid="138"/>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1000" fill="hold"/>
                                        <p:tgtEl>
                                          <p:spTgt spid="143"/>
                                        </p:tgtEl>
                                        <p:attrNameLst>
                                          <p:attrName>ppt_x</p:attrName>
                                        </p:attrNameLst>
                                      </p:cBhvr>
                                      <p:tavLst>
                                        <p:tav tm="0">
                                          <p:val>
                                            <p:strVal val="1+#ppt_w/2"/>
                                          </p:val>
                                        </p:tav>
                                        <p:tav tm="100000">
                                          <p:val>
                                            <p:strVal val="#ppt_x"/>
                                          </p:val>
                                        </p:tav>
                                      </p:tavLst>
                                    </p:anim>
                                    <p:anim calcmode="lin" valueType="num">
                                      <p:cBhvr additive="base">
                                        <p:cTn id="12" dur="1000" fill="hold"/>
                                        <p:tgtEl>
                                          <p:spTgt spid="1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fill="hold"/>
                                        <p:tgtEl>
                                          <p:spTgt spid="140"/>
                                        </p:tgtEl>
                                        <p:attrNameLst>
                                          <p:attrName>ppt_x</p:attrName>
                                        </p:attrNameLst>
                                      </p:cBhvr>
                                      <p:tavLst>
                                        <p:tav tm="0">
                                          <p:val>
                                            <p:strVal val="#ppt_x"/>
                                          </p:val>
                                        </p:tav>
                                        <p:tav tm="100000">
                                          <p:val>
                                            <p:strVal val="#ppt_x"/>
                                          </p:val>
                                        </p:tav>
                                      </p:tavLst>
                                    </p:anim>
                                    <p:anim calcmode="lin" valueType="num">
                                      <p:cBhvr additive="base">
                                        <p:cTn id="16"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0" grpId="0" animBg="1"/>
      <p:bldP spid="1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97886F5-5D83-B84E-A70E-A37348DAC1BC}"/>
              </a:ext>
            </a:extLst>
          </p:cNvPr>
          <p:cNvGrpSpPr/>
          <p:nvPr/>
        </p:nvGrpSpPr>
        <p:grpSpPr>
          <a:xfrm rot="10800000">
            <a:off x="8214922" y="-396453"/>
            <a:ext cx="4224769" cy="7645804"/>
            <a:chOff x="227736" y="-442076"/>
            <a:chExt cx="4224769" cy="7645804"/>
          </a:xfrm>
        </p:grpSpPr>
        <p:sp>
          <p:nvSpPr>
            <p:cNvPr id="12" name="Oval 11">
              <a:extLst>
                <a:ext uri="{FF2B5EF4-FFF2-40B4-BE49-F238E27FC236}">
                  <a16:creationId xmlns:a16="http://schemas.microsoft.com/office/drawing/2014/main" id="{92050B1A-528E-D444-81AB-A3CC18F45D74}"/>
                </a:ext>
              </a:extLst>
            </p:cNvPr>
            <p:cNvSpPr/>
            <p:nvPr/>
          </p:nvSpPr>
          <p:spPr>
            <a:xfrm>
              <a:off x="540328" y="611480"/>
              <a:ext cx="275210" cy="27521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462B04-6582-2345-9B32-1785237F9F05}"/>
                </a:ext>
              </a:extLst>
            </p:cNvPr>
            <p:cNvSpPr/>
            <p:nvPr/>
          </p:nvSpPr>
          <p:spPr>
            <a:xfrm>
              <a:off x="721303" y="229552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0264FC-CC86-5E40-BCE8-2B65416ACF55}"/>
                </a:ext>
              </a:extLst>
            </p:cNvPr>
            <p:cNvSpPr/>
            <p:nvPr/>
          </p:nvSpPr>
          <p:spPr>
            <a:xfrm>
              <a:off x="2169103" y="277177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865C210-760F-8C47-8531-39152D565DDE}"/>
                </a:ext>
              </a:extLst>
            </p:cNvPr>
            <p:cNvSpPr/>
            <p:nvPr/>
          </p:nvSpPr>
          <p:spPr>
            <a:xfrm>
              <a:off x="1073728" y="4829175"/>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5510507-41EA-BC40-8A30-EF0C3622F8FD}"/>
                </a:ext>
              </a:extLst>
            </p:cNvPr>
            <p:cNvSpPr/>
            <p:nvPr/>
          </p:nvSpPr>
          <p:spPr>
            <a:xfrm>
              <a:off x="2591666" y="5777497"/>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7BEEB53-2F7C-DA41-9505-CD6E3740D0AE}"/>
                </a:ext>
              </a:extLst>
            </p:cNvPr>
            <p:cNvSpPr/>
            <p:nvPr/>
          </p:nvSpPr>
          <p:spPr>
            <a:xfrm>
              <a:off x="2721553" y="4381500"/>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6785C91-407D-0343-AF7B-C0FF086FF8CF}"/>
                </a:ext>
              </a:extLst>
            </p:cNvPr>
            <p:cNvSpPr/>
            <p:nvPr/>
          </p:nvSpPr>
          <p:spPr>
            <a:xfrm>
              <a:off x="854653" y="3762375"/>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7B2D708-A354-6E4A-84F7-373F70298A75}"/>
                </a:ext>
              </a:extLst>
            </p:cNvPr>
            <p:cNvSpPr/>
            <p:nvPr/>
          </p:nvSpPr>
          <p:spPr>
            <a:xfrm>
              <a:off x="359353" y="590550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112C286-1308-554F-A481-4C865AF412E5}"/>
                </a:ext>
              </a:extLst>
            </p:cNvPr>
            <p:cNvSpPr/>
            <p:nvPr/>
          </p:nvSpPr>
          <p:spPr>
            <a:xfrm>
              <a:off x="1464253" y="2095500"/>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69E74A3-283C-2F4C-B475-3B0ECB01153B}"/>
                </a:ext>
              </a:extLst>
            </p:cNvPr>
            <p:cNvSpPr/>
            <p:nvPr/>
          </p:nvSpPr>
          <p:spPr>
            <a:xfrm>
              <a:off x="2283403" y="64770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3344D3E-5C3C-2149-838B-D5C7B6A2268A}"/>
                </a:ext>
              </a:extLst>
            </p:cNvPr>
            <p:cNvSpPr/>
            <p:nvPr/>
          </p:nvSpPr>
          <p:spPr>
            <a:xfrm>
              <a:off x="3714393" y="1915823"/>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03DEAD6-DFDE-5D46-A990-6EF36A20F02A}"/>
                </a:ext>
              </a:extLst>
            </p:cNvPr>
            <p:cNvSpPr/>
            <p:nvPr/>
          </p:nvSpPr>
          <p:spPr>
            <a:xfrm>
              <a:off x="3340678" y="3343275"/>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734F403-7E0F-124B-81EF-C12B27152D14}"/>
                </a:ext>
              </a:extLst>
            </p:cNvPr>
            <p:cNvSpPr/>
            <p:nvPr/>
          </p:nvSpPr>
          <p:spPr>
            <a:xfrm>
              <a:off x="2569153" y="336232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6BE9989-7113-4846-965A-D3FD385B7FA5}"/>
                </a:ext>
              </a:extLst>
            </p:cNvPr>
            <p:cNvSpPr/>
            <p:nvPr/>
          </p:nvSpPr>
          <p:spPr>
            <a:xfrm>
              <a:off x="246786" y="94687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55956DA-5A40-8541-BF8E-1EEF1AEA5EDA}"/>
                </a:ext>
              </a:extLst>
            </p:cNvPr>
            <p:cNvSpPr/>
            <p:nvPr/>
          </p:nvSpPr>
          <p:spPr>
            <a:xfrm>
              <a:off x="2475636" y="1299297"/>
              <a:ext cx="429490" cy="4294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662459C-035A-E743-8DEE-06E88E9BAA98}"/>
                </a:ext>
              </a:extLst>
            </p:cNvPr>
            <p:cNvSpPr/>
            <p:nvPr/>
          </p:nvSpPr>
          <p:spPr>
            <a:xfrm>
              <a:off x="3037611" y="2870922"/>
              <a:ext cx="429490" cy="4294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03C4296-8A7E-464E-AC55-E554A80577D8}"/>
                </a:ext>
              </a:extLst>
            </p:cNvPr>
            <p:cNvSpPr/>
            <p:nvPr/>
          </p:nvSpPr>
          <p:spPr>
            <a:xfrm>
              <a:off x="3842127" y="4025615"/>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BB49BAC-1EA2-9748-AD87-B9610D7CDCDA}"/>
                </a:ext>
              </a:extLst>
            </p:cNvPr>
            <p:cNvSpPr/>
            <p:nvPr/>
          </p:nvSpPr>
          <p:spPr>
            <a:xfrm>
              <a:off x="1789836" y="5061672"/>
              <a:ext cx="429490" cy="4294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B396307-42AB-764D-BCA2-549024EB8D63}"/>
                </a:ext>
              </a:extLst>
            </p:cNvPr>
            <p:cNvSpPr/>
            <p:nvPr/>
          </p:nvSpPr>
          <p:spPr>
            <a:xfrm>
              <a:off x="2177760" y="6304684"/>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9889A6A-5DCD-A742-9F4F-1EBE69D1A7DD}"/>
                </a:ext>
              </a:extLst>
            </p:cNvPr>
            <p:cNvSpPr/>
            <p:nvPr/>
          </p:nvSpPr>
          <p:spPr>
            <a:xfrm>
              <a:off x="1370736" y="5899872"/>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93F6EFF-D42E-0546-B493-9889C76F8D15}"/>
                </a:ext>
              </a:extLst>
            </p:cNvPr>
            <p:cNvSpPr/>
            <p:nvPr/>
          </p:nvSpPr>
          <p:spPr>
            <a:xfrm>
              <a:off x="399186" y="504262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D5E4B6D-FE5F-0243-901A-35F897DB8CDB}"/>
                </a:ext>
              </a:extLst>
            </p:cNvPr>
            <p:cNvSpPr/>
            <p:nvPr/>
          </p:nvSpPr>
          <p:spPr>
            <a:xfrm>
              <a:off x="256311" y="3566247"/>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F60EFFF-0073-6E44-B391-FA564638255D}"/>
                </a:ext>
              </a:extLst>
            </p:cNvPr>
            <p:cNvSpPr/>
            <p:nvPr/>
          </p:nvSpPr>
          <p:spPr>
            <a:xfrm>
              <a:off x="227736" y="1946997"/>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7A9FEA25-77A6-D440-AF4F-698090909827}"/>
                </a:ext>
              </a:extLst>
            </p:cNvPr>
            <p:cNvSpPr/>
            <p:nvPr/>
          </p:nvSpPr>
          <p:spPr>
            <a:xfrm>
              <a:off x="1513611" y="308047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C2E326D-6AFA-024A-B3C1-6B3EA06BB9DE}"/>
                </a:ext>
              </a:extLst>
            </p:cNvPr>
            <p:cNvSpPr/>
            <p:nvPr/>
          </p:nvSpPr>
          <p:spPr>
            <a:xfrm>
              <a:off x="1313586" y="1346922"/>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98DEC3C-670F-BA4F-94BC-BC4493083C46}"/>
                </a:ext>
              </a:extLst>
            </p:cNvPr>
            <p:cNvSpPr/>
            <p:nvPr/>
          </p:nvSpPr>
          <p:spPr>
            <a:xfrm>
              <a:off x="1943101" y="1472045"/>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4125D94-56DB-0B4C-90B3-67B20D665D61}"/>
                </a:ext>
              </a:extLst>
            </p:cNvPr>
            <p:cNvSpPr/>
            <p:nvPr/>
          </p:nvSpPr>
          <p:spPr>
            <a:xfrm>
              <a:off x="2238376" y="198639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A547D54-8285-6B40-95C7-07755772C1D6}"/>
                </a:ext>
              </a:extLst>
            </p:cNvPr>
            <p:cNvSpPr/>
            <p:nvPr/>
          </p:nvSpPr>
          <p:spPr>
            <a:xfrm>
              <a:off x="2752726" y="251979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839584E-02A1-C541-8755-A8E4F8ED1B0C}"/>
                </a:ext>
              </a:extLst>
            </p:cNvPr>
            <p:cNvSpPr/>
            <p:nvPr/>
          </p:nvSpPr>
          <p:spPr>
            <a:xfrm>
              <a:off x="3522518" y="2860097"/>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9DAB8E6-F871-B148-9B86-65A7B2CCCC06}"/>
                </a:ext>
              </a:extLst>
            </p:cNvPr>
            <p:cNvSpPr/>
            <p:nvPr/>
          </p:nvSpPr>
          <p:spPr>
            <a:xfrm>
              <a:off x="3309844" y="2448357"/>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9910A83-251D-0444-A503-9AAE596A34CF}"/>
                </a:ext>
              </a:extLst>
            </p:cNvPr>
            <p:cNvSpPr/>
            <p:nvPr/>
          </p:nvSpPr>
          <p:spPr>
            <a:xfrm>
              <a:off x="3084368" y="1412297"/>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7C82C24-BEBC-9344-81D3-EB991DEF37ED}"/>
                </a:ext>
              </a:extLst>
            </p:cNvPr>
            <p:cNvSpPr/>
            <p:nvPr/>
          </p:nvSpPr>
          <p:spPr>
            <a:xfrm>
              <a:off x="1855643" y="94557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B68F4516-EFB9-B140-B8EF-D9336568677F}"/>
                </a:ext>
              </a:extLst>
            </p:cNvPr>
            <p:cNvSpPr/>
            <p:nvPr/>
          </p:nvSpPr>
          <p:spPr>
            <a:xfrm>
              <a:off x="845993" y="1745672"/>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CF62C3-B481-7B40-8B84-C2414DD4915E}"/>
                </a:ext>
              </a:extLst>
            </p:cNvPr>
            <p:cNvSpPr/>
            <p:nvPr/>
          </p:nvSpPr>
          <p:spPr>
            <a:xfrm>
              <a:off x="960293" y="3117272"/>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E8DB0AE-0AA8-DB4B-9DD6-042B6F68F4C2}"/>
                </a:ext>
              </a:extLst>
            </p:cNvPr>
            <p:cNvSpPr/>
            <p:nvPr/>
          </p:nvSpPr>
          <p:spPr>
            <a:xfrm>
              <a:off x="2112818" y="366972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86B2106-2C2D-424A-8E43-BF2B0C85DB0C}"/>
                </a:ext>
              </a:extLst>
            </p:cNvPr>
            <p:cNvSpPr/>
            <p:nvPr/>
          </p:nvSpPr>
          <p:spPr>
            <a:xfrm>
              <a:off x="2293793" y="4631747"/>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B0B17AE-D940-BE47-8EC2-BD51F0FF6DE1}"/>
                </a:ext>
              </a:extLst>
            </p:cNvPr>
            <p:cNvSpPr/>
            <p:nvPr/>
          </p:nvSpPr>
          <p:spPr>
            <a:xfrm>
              <a:off x="1960418" y="5746172"/>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BE799BD-FE2E-C24F-A210-29A0685A78C1}"/>
                </a:ext>
              </a:extLst>
            </p:cNvPr>
            <p:cNvSpPr/>
            <p:nvPr/>
          </p:nvSpPr>
          <p:spPr>
            <a:xfrm>
              <a:off x="1695017" y="6495184"/>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D59D7E7-3826-F143-BA95-026AA1696F10}"/>
                </a:ext>
              </a:extLst>
            </p:cNvPr>
            <p:cNvSpPr/>
            <p:nvPr/>
          </p:nvSpPr>
          <p:spPr>
            <a:xfrm>
              <a:off x="1046018" y="639387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85DE0EE-1F06-C246-BF40-48F550BD012E}"/>
                </a:ext>
              </a:extLst>
            </p:cNvPr>
            <p:cNvSpPr/>
            <p:nvPr/>
          </p:nvSpPr>
          <p:spPr>
            <a:xfrm>
              <a:off x="855518" y="549852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037C075-EE3A-7F4D-817D-C16296A1AF84}"/>
                </a:ext>
              </a:extLst>
            </p:cNvPr>
            <p:cNvSpPr/>
            <p:nvPr/>
          </p:nvSpPr>
          <p:spPr>
            <a:xfrm>
              <a:off x="287049" y="16778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E45B2FD-2275-2043-B92A-5B22341C0331}"/>
                </a:ext>
              </a:extLst>
            </p:cNvPr>
            <p:cNvSpPr/>
            <p:nvPr/>
          </p:nvSpPr>
          <p:spPr>
            <a:xfrm>
              <a:off x="769793" y="111702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E28AFEB-BCE4-2E43-B40D-49A7D526AF5C}"/>
                </a:ext>
              </a:extLst>
            </p:cNvPr>
            <p:cNvSpPr/>
            <p:nvPr/>
          </p:nvSpPr>
          <p:spPr>
            <a:xfrm>
              <a:off x="1182921" y="-200461"/>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A6B89F2D-E7DB-7E41-A614-91139E808EED}"/>
                </a:ext>
              </a:extLst>
            </p:cNvPr>
            <p:cNvSpPr/>
            <p:nvPr/>
          </p:nvSpPr>
          <p:spPr>
            <a:xfrm>
              <a:off x="2842347" y="102394"/>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7FA3B4E-4A03-BA4B-8080-B4D2B8279A54}"/>
                </a:ext>
              </a:extLst>
            </p:cNvPr>
            <p:cNvSpPr/>
            <p:nvPr/>
          </p:nvSpPr>
          <p:spPr>
            <a:xfrm>
              <a:off x="3544242" y="973978"/>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995DD9E-77FA-3147-A8B5-8629C2070D92}"/>
                </a:ext>
              </a:extLst>
            </p:cNvPr>
            <p:cNvSpPr/>
            <p:nvPr/>
          </p:nvSpPr>
          <p:spPr>
            <a:xfrm>
              <a:off x="4112203" y="3062720"/>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4E9FBD0-C28B-814D-AB54-E86E73391111}"/>
                </a:ext>
              </a:extLst>
            </p:cNvPr>
            <p:cNvSpPr/>
            <p:nvPr/>
          </p:nvSpPr>
          <p:spPr>
            <a:xfrm>
              <a:off x="3165744" y="5576021"/>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2FE14A5-3D48-914D-A08E-9224118FDDCF}"/>
                </a:ext>
              </a:extLst>
            </p:cNvPr>
            <p:cNvSpPr/>
            <p:nvPr/>
          </p:nvSpPr>
          <p:spPr>
            <a:xfrm>
              <a:off x="3710891" y="4635473"/>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607BD260-45C8-C747-8CE6-B9DAC4354AD4}"/>
                </a:ext>
              </a:extLst>
            </p:cNvPr>
            <p:cNvSpPr/>
            <p:nvPr/>
          </p:nvSpPr>
          <p:spPr>
            <a:xfrm>
              <a:off x="1951345" y="405802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DE51A19-233F-994E-93EB-EBA4C5F997F9}"/>
                </a:ext>
              </a:extLst>
            </p:cNvPr>
            <p:cNvSpPr/>
            <p:nvPr/>
          </p:nvSpPr>
          <p:spPr>
            <a:xfrm>
              <a:off x="4177666" y="3669722"/>
              <a:ext cx="187902" cy="1879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2EB2F17-A9DD-CF49-87EF-D6014071CDFA}"/>
                </a:ext>
              </a:extLst>
            </p:cNvPr>
            <p:cNvSpPr/>
            <p:nvPr/>
          </p:nvSpPr>
          <p:spPr>
            <a:xfrm>
              <a:off x="303068" y="413471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8DA6ADD-BD90-3F4C-8033-D2B89E52DD09}"/>
                </a:ext>
              </a:extLst>
            </p:cNvPr>
            <p:cNvSpPr/>
            <p:nvPr/>
          </p:nvSpPr>
          <p:spPr>
            <a:xfrm>
              <a:off x="607868" y="318221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FA30F03-D72D-9D40-824D-F78AFBAFC31A}"/>
                </a:ext>
              </a:extLst>
            </p:cNvPr>
            <p:cNvSpPr/>
            <p:nvPr/>
          </p:nvSpPr>
          <p:spPr>
            <a:xfrm>
              <a:off x="1407968" y="275359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F2168E8-B456-8B4D-817E-8F5638FBDF0F}"/>
                </a:ext>
              </a:extLst>
            </p:cNvPr>
            <p:cNvSpPr/>
            <p:nvPr/>
          </p:nvSpPr>
          <p:spPr>
            <a:xfrm>
              <a:off x="3929005" y="1511388"/>
              <a:ext cx="187902" cy="1879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008A161-7CFE-3443-BFFC-572B1BB269B9}"/>
                </a:ext>
              </a:extLst>
            </p:cNvPr>
            <p:cNvSpPr/>
            <p:nvPr/>
          </p:nvSpPr>
          <p:spPr>
            <a:xfrm>
              <a:off x="4215022" y="2677824"/>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1F34D660-B486-7C45-8874-A1CFD512A897}"/>
                </a:ext>
              </a:extLst>
            </p:cNvPr>
            <p:cNvSpPr/>
            <p:nvPr/>
          </p:nvSpPr>
          <p:spPr>
            <a:xfrm>
              <a:off x="3018899" y="498613"/>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6293E50-D547-9143-8FDE-48BF7BADCF08}"/>
                </a:ext>
              </a:extLst>
            </p:cNvPr>
            <p:cNvSpPr/>
            <p:nvPr/>
          </p:nvSpPr>
          <p:spPr>
            <a:xfrm>
              <a:off x="3258266" y="4948031"/>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7780158-F7E7-D848-9244-0E47BCE5DD57}"/>
                </a:ext>
              </a:extLst>
            </p:cNvPr>
            <p:cNvSpPr/>
            <p:nvPr/>
          </p:nvSpPr>
          <p:spPr>
            <a:xfrm>
              <a:off x="3385855" y="4632087"/>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61A732C-737B-444D-9215-7F00E6869362}"/>
                </a:ext>
              </a:extLst>
            </p:cNvPr>
            <p:cNvSpPr/>
            <p:nvPr/>
          </p:nvSpPr>
          <p:spPr>
            <a:xfrm>
              <a:off x="3564759" y="3995983"/>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DEA3654-B039-3E48-91E3-70231B141541}"/>
                </a:ext>
              </a:extLst>
            </p:cNvPr>
            <p:cNvSpPr/>
            <p:nvPr/>
          </p:nvSpPr>
          <p:spPr>
            <a:xfrm>
              <a:off x="2900194" y="5463755"/>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D208DF6-BBA3-4B41-97E8-A7487E789AF8}"/>
                </a:ext>
              </a:extLst>
            </p:cNvPr>
            <p:cNvSpPr/>
            <p:nvPr/>
          </p:nvSpPr>
          <p:spPr>
            <a:xfrm>
              <a:off x="3833116" y="264426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1C827AD2-C63F-3944-9837-576913CFF469}"/>
                </a:ext>
              </a:extLst>
            </p:cNvPr>
            <p:cNvSpPr/>
            <p:nvPr/>
          </p:nvSpPr>
          <p:spPr>
            <a:xfrm>
              <a:off x="3612140" y="1439799"/>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AD043B9-CDF5-C543-8268-05CE39C2ECD9}"/>
                </a:ext>
              </a:extLst>
            </p:cNvPr>
            <p:cNvSpPr/>
            <p:nvPr/>
          </p:nvSpPr>
          <p:spPr>
            <a:xfrm>
              <a:off x="2916401" y="1111808"/>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89D09BB8-DF30-D241-B109-1CE4E3568E14}"/>
                </a:ext>
              </a:extLst>
            </p:cNvPr>
            <p:cNvSpPr/>
            <p:nvPr/>
          </p:nvSpPr>
          <p:spPr>
            <a:xfrm>
              <a:off x="2598349" y="38625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A2322E3E-2663-9A42-9514-884ACD8D893F}"/>
                </a:ext>
              </a:extLst>
            </p:cNvPr>
            <p:cNvSpPr/>
            <p:nvPr/>
          </p:nvSpPr>
          <p:spPr>
            <a:xfrm>
              <a:off x="685801" y="6440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1F273053-560C-2D42-B349-2B2249D2CBB9}"/>
                </a:ext>
              </a:extLst>
            </p:cNvPr>
            <p:cNvSpPr/>
            <p:nvPr/>
          </p:nvSpPr>
          <p:spPr>
            <a:xfrm>
              <a:off x="521070" y="1678338"/>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D1A1DA6F-28B6-D74C-9436-528734D3C760}"/>
                </a:ext>
              </a:extLst>
            </p:cNvPr>
            <p:cNvSpPr/>
            <p:nvPr/>
          </p:nvSpPr>
          <p:spPr>
            <a:xfrm>
              <a:off x="683654" y="4512477"/>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5B20E1D-C39C-1848-8692-B56AE8CC4889}"/>
                </a:ext>
              </a:extLst>
            </p:cNvPr>
            <p:cNvSpPr/>
            <p:nvPr/>
          </p:nvSpPr>
          <p:spPr>
            <a:xfrm>
              <a:off x="1518541" y="3637834"/>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677291F-2D2C-1541-937E-96416409B651}"/>
                </a:ext>
              </a:extLst>
            </p:cNvPr>
            <p:cNvSpPr/>
            <p:nvPr/>
          </p:nvSpPr>
          <p:spPr>
            <a:xfrm>
              <a:off x="1796836" y="2703556"/>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541C8A05-FA8A-0748-AE5B-D94F26B986CD}"/>
                </a:ext>
              </a:extLst>
            </p:cNvPr>
            <p:cNvSpPr/>
            <p:nvPr/>
          </p:nvSpPr>
          <p:spPr>
            <a:xfrm>
              <a:off x="3287706" y="1838851"/>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077EA13E-60EB-1944-8335-DC3DA5E32710}"/>
                </a:ext>
              </a:extLst>
            </p:cNvPr>
            <p:cNvSpPr/>
            <p:nvPr/>
          </p:nvSpPr>
          <p:spPr>
            <a:xfrm>
              <a:off x="2413062" y="4085095"/>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96F4C770-224B-CE4E-96D0-51B3FEFC87F6}"/>
                </a:ext>
              </a:extLst>
            </p:cNvPr>
            <p:cNvSpPr/>
            <p:nvPr/>
          </p:nvSpPr>
          <p:spPr>
            <a:xfrm>
              <a:off x="2658606" y="1841638"/>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9BEA91F-E1EF-2B48-85B3-789FF0197B38}"/>
                </a:ext>
              </a:extLst>
            </p:cNvPr>
            <p:cNvSpPr/>
            <p:nvPr/>
          </p:nvSpPr>
          <p:spPr>
            <a:xfrm>
              <a:off x="1356580" y="4217090"/>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36743E0F-23E4-4043-9CDD-D4B1DA525D15}"/>
                </a:ext>
              </a:extLst>
            </p:cNvPr>
            <p:cNvSpPr/>
            <p:nvPr/>
          </p:nvSpPr>
          <p:spPr>
            <a:xfrm>
              <a:off x="2270980" y="513149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733A4996-CBF7-D944-A972-2E49F7709D05}"/>
                </a:ext>
              </a:extLst>
            </p:cNvPr>
            <p:cNvSpPr/>
            <p:nvPr/>
          </p:nvSpPr>
          <p:spPr>
            <a:xfrm>
              <a:off x="2860323" y="502931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104DB67B-4FAB-F743-98F0-C90DC13FBEC4}"/>
                </a:ext>
              </a:extLst>
            </p:cNvPr>
            <p:cNvSpPr/>
            <p:nvPr/>
          </p:nvSpPr>
          <p:spPr>
            <a:xfrm>
              <a:off x="3267828" y="418448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3B8EB5E-67D2-9248-9830-6691060DC38E}"/>
                </a:ext>
              </a:extLst>
            </p:cNvPr>
            <p:cNvSpPr/>
            <p:nvPr/>
          </p:nvSpPr>
          <p:spPr>
            <a:xfrm>
              <a:off x="2164584" y="239544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0D6792F3-FF31-FB4A-A2BA-D7DA261ECCD5}"/>
                </a:ext>
              </a:extLst>
            </p:cNvPr>
            <p:cNvSpPr/>
            <p:nvPr/>
          </p:nvSpPr>
          <p:spPr>
            <a:xfrm>
              <a:off x="3674090" y="4373669"/>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0E07B58A-E901-8B48-952D-226AD8CE5070}"/>
                </a:ext>
              </a:extLst>
            </p:cNvPr>
            <p:cNvSpPr/>
            <p:nvPr/>
          </p:nvSpPr>
          <p:spPr>
            <a:xfrm>
              <a:off x="3877673" y="3215661"/>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E6E7234-5EDA-5B4A-9A54-E089F9B5A769}"/>
                </a:ext>
              </a:extLst>
            </p:cNvPr>
            <p:cNvSpPr/>
            <p:nvPr/>
          </p:nvSpPr>
          <p:spPr>
            <a:xfrm>
              <a:off x="3989356" y="378803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28C1BC3-DA10-9844-936E-BD8B4F3E5EA3}"/>
                </a:ext>
              </a:extLst>
            </p:cNvPr>
            <p:cNvSpPr/>
            <p:nvPr/>
          </p:nvSpPr>
          <p:spPr>
            <a:xfrm>
              <a:off x="2949313" y="4109120"/>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87DB431-C1EF-2B43-8964-569532329360}"/>
                </a:ext>
              </a:extLst>
            </p:cNvPr>
            <p:cNvSpPr/>
            <p:nvPr/>
          </p:nvSpPr>
          <p:spPr>
            <a:xfrm>
              <a:off x="2607286" y="2392002"/>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6843F56-84A2-FF43-9F4E-BC712B1342CA}"/>
                </a:ext>
              </a:extLst>
            </p:cNvPr>
            <p:cNvSpPr/>
            <p:nvPr/>
          </p:nvSpPr>
          <p:spPr>
            <a:xfrm>
              <a:off x="282895" y="2573486"/>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36D0618-A7B7-B14A-A036-EB02FFCFD12E}"/>
                </a:ext>
              </a:extLst>
            </p:cNvPr>
            <p:cNvSpPr/>
            <p:nvPr/>
          </p:nvSpPr>
          <p:spPr>
            <a:xfrm>
              <a:off x="729625" y="292249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70C09FB-0C5F-D548-87DF-F5F41BB8547C}"/>
                </a:ext>
              </a:extLst>
            </p:cNvPr>
            <p:cNvSpPr/>
            <p:nvPr/>
          </p:nvSpPr>
          <p:spPr>
            <a:xfrm>
              <a:off x="918089" y="357164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9298BE37-5A7F-A048-A4D5-E25D44CCEB56}"/>
                </a:ext>
              </a:extLst>
            </p:cNvPr>
            <p:cNvSpPr/>
            <p:nvPr/>
          </p:nvSpPr>
          <p:spPr>
            <a:xfrm>
              <a:off x="1329918" y="3543727"/>
              <a:ext cx="116540" cy="1165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DF0C3D1E-518B-A44E-A9E7-D127A2F8A469}"/>
                </a:ext>
              </a:extLst>
            </p:cNvPr>
            <p:cNvSpPr/>
            <p:nvPr/>
          </p:nvSpPr>
          <p:spPr>
            <a:xfrm>
              <a:off x="1253136" y="2119776"/>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E09A5D5C-B936-DE47-B8F5-B88713A6D3DA}"/>
                </a:ext>
              </a:extLst>
            </p:cNvPr>
            <p:cNvSpPr/>
            <p:nvPr/>
          </p:nvSpPr>
          <p:spPr>
            <a:xfrm>
              <a:off x="1106553" y="85636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7D410234-BA5D-FB4B-8018-03E965AAEF92}"/>
                </a:ext>
              </a:extLst>
            </p:cNvPr>
            <p:cNvSpPr/>
            <p:nvPr/>
          </p:nvSpPr>
          <p:spPr>
            <a:xfrm>
              <a:off x="2356000" y="15835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100E8517-CC47-C146-A5C6-6CD2EF1BD320}"/>
                </a:ext>
              </a:extLst>
            </p:cNvPr>
            <p:cNvSpPr/>
            <p:nvPr/>
          </p:nvSpPr>
          <p:spPr>
            <a:xfrm>
              <a:off x="1022791" y="81571"/>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DF5CC43-592E-FF42-93FE-C9D651E1358E}"/>
                </a:ext>
              </a:extLst>
            </p:cNvPr>
            <p:cNvSpPr/>
            <p:nvPr/>
          </p:nvSpPr>
          <p:spPr>
            <a:xfrm>
              <a:off x="2823670" y="3152838"/>
              <a:ext cx="116540" cy="1165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C7E2490-A23A-7749-A9B4-F2E5B8AE0710}"/>
                </a:ext>
              </a:extLst>
            </p:cNvPr>
            <p:cNvSpPr/>
            <p:nvPr/>
          </p:nvSpPr>
          <p:spPr>
            <a:xfrm>
              <a:off x="1943101" y="3502527"/>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2B2A7DF-F170-B746-AA7A-5E7D7ECC3007}"/>
                </a:ext>
              </a:extLst>
            </p:cNvPr>
            <p:cNvSpPr/>
            <p:nvPr/>
          </p:nvSpPr>
          <p:spPr>
            <a:xfrm>
              <a:off x="3221540" y="3885754"/>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101877F-50FD-CC4D-A584-9BE43948B1EE}"/>
                </a:ext>
              </a:extLst>
            </p:cNvPr>
            <p:cNvSpPr/>
            <p:nvPr/>
          </p:nvSpPr>
          <p:spPr>
            <a:xfrm>
              <a:off x="1818529" y="484203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55F6A01-4256-BB41-A650-019D98FA7CE5}"/>
                </a:ext>
              </a:extLst>
            </p:cNvPr>
            <p:cNvSpPr/>
            <p:nvPr/>
          </p:nvSpPr>
          <p:spPr>
            <a:xfrm>
              <a:off x="1322938" y="5728514"/>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558443C0-A972-C346-9A22-A6ECDE7CF875}"/>
                </a:ext>
              </a:extLst>
            </p:cNvPr>
            <p:cNvSpPr/>
            <p:nvPr/>
          </p:nvSpPr>
          <p:spPr>
            <a:xfrm>
              <a:off x="2097735" y="667781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F466448-9970-4A49-817E-15F6BF332918}"/>
                </a:ext>
              </a:extLst>
            </p:cNvPr>
            <p:cNvSpPr/>
            <p:nvPr/>
          </p:nvSpPr>
          <p:spPr>
            <a:xfrm>
              <a:off x="4024257" y="2915513"/>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026B998-8F46-D543-A2BC-CC5B05E15A65}"/>
                </a:ext>
              </a:extLst>
            </p:cNvPr>
            <p:cNvSpPr/>
            <p:nvPr/>
          </p:nvSpPr>
          <p:spPr>
            <a:xfrm>
              <a:off x="4101039" y="176378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33BF4527-39D1-C641-B079-C90334D5E975}"/>
                </a:ext>
              </a:extLst>
            </p:cNvPr>
            <p:cNvSpPr/>
            <p:nvPr/>
          </p:nvSpPr>
          <p:spPr>
            <a:xfrm>
              <a:off x="4254603" y="244784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C01D9115-3AF0-BD4D-BAAD-2196B3CB00C8}"/>
                </a:ext>
              </a:extLst>
            </p:cNvPr>
            <p:cNvSpPr/>
            <p:nvPr/>
          </p:nvSpPr>
          <p:spPr>
            <a:xfrm>
              <a:off x="4275543" y="3494866"/>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8E7AED36-7C09-F947-992C-269D04C916F6}"/>
                </a:ext>
              </a:extLst>
            </p:cNvPr>
            <p:cNvSpPr/>
            <p:nvPr/>
          </p:nvSpPr>
          <p:spPr>
            <a:xfrm>
              <a:off x="2621247" y="3969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8FF455FB-82AF-E340-8443-0D523563EFDD}"/>
                </a:ext>
              </a:extLst>
            </p:cNvPr>
            <p:cNvSpPr/>
            <p:nvPr/>
          </p:nvSpPr>
          <p:spPr>
            <a:xfrm>
              <a:off x="2027934" y="667904"/>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DD29E3E-35A8-7E4E-B151-16F96AF2C367}"/>
                </a:ext>
              </a:extLst>
            </p:cNvPr>
            <p:cNvSpPr/>
            <p:nvPr/>
          </p:nvSpPr>
          <p:spPr>
            <a:xfrm>
              <a:off x="1623085" y="81571"/>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6FBC25CF-8942-FB46-9FC3-B782F77EEF0A}"/>
                </a:ext>
              </a:extLst>
            </p:cNvPr>
            <p:cNvSpPr/>
            <p:nvPr/>
          </p:nvSpPr>
          <p:spPr>
            <a:xfrm>
              <a:off x="1357086" y="83985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D54BCE62-E27E-A94F-B6BF-9578D337DE71}"/>
                </a:ext>
              </a:extLst>
            </p:cNvPr>
            <p:cNvSpPr/>
            <p:nvPr/>
          </p:nvSpPr>
          <p:spPr>
            <a:xfrm>
              <a:off x="2140884" y="3360865"/>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D94D608-9248-DF45-828C-5589CEF6A18D}"/>
                </a:ext>
              </a:extLst>
            </p:cNvPr>
            <p:cNvSpPr/>
            <p:nvPr/>
          </p:nvSpPr>
          <p:spPr>
            <a:xfrm>
              <a:off x="2026863" y="3181440"/>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8D83C14-BEDC-F64F-BDFD-1062DF459714}"/>
                </a:ext>
              </a:extLst>
            </p:cNvPr>
            <p:cNvSpPr/>
            <p:nvPr/>
          </p:nvSpPr>
          <p:spPr>
            <a:xfrm>
              <a:off x="2029201" y="4624273"/>
              <a:ext cx="187902" cy="1879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58B6798A-FD6B-2948-9BBA-2362FB55805E}"/>
                </a:ext>
              </a:extLst>
            </p:cNvPr>
            <p:cNvSpPr/>
            <p:nvPr/>
          </p:nvSpPr>
          <p:spPr>
            <a:xfrm>
              <a:off x="1079900" y="4505611"/>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BEE27BD7-4F84-2944-A72F-478E2612F1FA}"/>
                </a:ext>
              </a:extLst>
            </p:cNvPr>
            <p:cNvSpPr/>
            <p:nvPr/>
          </p:nvSpPr>
          <p:spPr>
            <a:xfrm>
              <a:off x="619210" y="4191504"/>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DD3F76B-9677-E245-85D6-5EDC71560C6A}"/>
                </a:ext>
              </a:extLst>
            </p:cNvPr>
            <p:cNvSpPr/>
            <p:nvPr/>
          </p:nvSpPr>
          <p:spPr>
            <a:xfrm>
              <a:off x="1412610" y="186917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910AF9B3-907E-9742-9E5F-854E702A114D}"/>
                </a:ext>
              </a:extLst>
            </p:cNvPr>
            <p:cNvSpPr/>
            <p:nvPr/>
          </p:nvSpPr>
          <p:spPr>
            <a:xfrm>
              <a:off x="1722075" y="1832211"/>
              <a:ext cx="187902" cy="1879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1C5611D-65E8-9E47-95D0-28B382F3A44F}"/>
                </a:ext>
              </a:extLst>
            </p:cNvPr>
            <p:cNvSpPr/>
            <p:nvPr/>
          </p:nvSpPr>
          <p:spPr>
            <a:xfrm>
              <a:off x="1995021" y="192848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5C85F856-ACC3-C241-9064-BBEB05C88681}"/>
                </a:ext>
              </a:extLst>
            </p:cNvPr>
            <p:cNvSpPr/>
            <p:nvPr/>
          </p:nvSpPr>
          <p:spPr>
            <a:xfrm>
              <a:off x="2349020" y="175680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C5CA5550-5C65-5641-8C8F-BFB19C237F9C}"/>
                </a:ext>
              </a:extLst>
            </p:cNvPr>
            <p:cNvSpPr/>
            <p:nvPr/>
          </p:nvSpPr>
          <p:spPr>
            <a:xfrm>
              <a:off x="1797588" y="131705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37F15166-47AA-054D-B4F2-8E5E09877003}"/>
                </a:ext>
              </a:extLst>
            </p:cNvPr>
            <p:cNvSpPr/>
            <p:nvPr/>
          </p:nvSpPr>
          <p:spPr>
            <a:xfrm>
              <a:off x="569081" y="144968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385E824-130A-AB47-B139-5B30DBC3689A}"/>
                </a:ext>
              </a:extLst>
            </p:cNvPr>
            <p:cNvSpPr/>
            <p:nvPr/>
          </p:nvSpPr>
          <p:spPr>
            <a:xfrm>
              <a:off x="394577" y="73072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813F5804-6187-6F4F-BB39-DD23038ED4F9}"/>
                </a:ext>
              </a:extLst>
            </p:cNvPr>
            <p:cNvSpPr/>
            <p:nvPr/>
          </p:nvSpPr>
          <p:spPr>
            <a:xfrm>
              <a:off x="1838637" y="-442076"/>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7EE83EC-3CAB-9340-B1E3-D9E96009D335}"/>
                </a:ext>
              </a:extLst>
            </p:cNvPr>
            <p:cNvSpPr/>
            <p:nvPr/>
          </p:nvSpPr>
          <p:spPr>
            <a:xfrm>
              <a:off x="449586" y="6621838"/>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E8CF6AC8-34C5-88A2-BE0D-8819A6025BC0}"/>
              </a:ext>
            </a:extLst>
          </p:cNvPr>
          <p:cNvSpPr txBox="1">
            <a:spLocks/>
          </p:cNvSpPr>
          <p:nvPr/>
        </p:nvSpPr>
        <p:spPr>
          <a:xfrm>
            <a:off x="1079414" y="2318842"/>
            <a:ext cx="5917899" cy="20015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bg1"/>
                </a:solidFill>
                <a:latin typeface="Work Sans ExtraLight" pitchFamily="2" charset="77"/>
                <a:ea typeface="+mj-ea"/>
                <a:cs typeface="+mj-cs"/>
              </a:defRPr>
            </a:lvl1pPr>
          </a:lstStyle>
          <a:p>
            <a:r>
              <a:rPr lang="en-US" sz="4000" dirty="0">
                <a:solidFill>
                  <a:schemeClr val="tx1">
                    <a:lumMod val="75000"/>
                    <a:lumOff val="25000"/>
                  </a:schemeClr>
                </a:solidFill>
              </a:rPr>
              <a:t>Focus on </a:t>
            </a:r>
            <a:r>
              <a:rPr lang="en-US" sz="4800" dirty="0">
                <a:solidFill>
                  <a:schemeClr val="tx1">
                    <a:lumMod val="75000"/>
                    <a:lumOff val="25000"/>
                  </a:schemeClr>
                </a:solidFill>
              </a:rPr>
              <a:t>adjacencies</a:t>
            </a:r>
          </a:p>
        </p:txBody>
      </p:sp>
    </p:spTree>
    <p:extLst>
      <p:ext uri="{BB962C8B-B14F-4D97-AF65-F5344CB8AC3E}">
        <p14:creationId xmlns:p14="http://schemas.microsoft.com/office/powerpoint/2010/main" val="257994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a:extLst>
              <a:ext uri="{FF2B5EF4-FFF2-40B4-BE49-F238E27FC236}">
                <a16:creationId xmlns:a16="http://schemas.microsoft.com/office/drawing/2014/main" id="{60AB7957-9FE4-584F-9FB2-3A092EEA1F68}"/>
              </a:ext>
            </a:extLst>
          </p:cNvPr>
          <p:cNvSpPr/>
          <p:nvPr/>
        </p:nvSpPr>
        <p:spPr>
          <a:xfrm>
            <a:off x="8178800" y="2570028"/>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sp>
        <p:nvSpPr>
          <p:cNvPr id="32" name="Circle">
            <a:extLst>
              <a:ext uri="{FF2B5EF4-FFF2-40B4-BE49-F238E27FC236}">
                <a16:creationId xmlns:a16="http://schemas.microsoft.com/office/drawing/2014/main" id="{87BF745D-3081-E447-A396-DBD1529ED583}"/>
              </a:ext>
            </a:extLst>
          </p:cNvPr>
          <p:cNvSpPr/>
          <p:nvPr/>
        </p:nvSpPr>
        <p:spPr>
          <a:xfrm>
            <a:off x="5029200" y="2586961"/>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sp>
        <p:nvSpPr>
          <p:cNvPr id="31" name="Circle">
            <a:extLst>
              <a:ext uri="{FF2B5EF4-FFF2-40B4-BE49-F238E27FC236}">
                <a16:creationId xmlns:a16="http://schemas.microsoft.com/office/drawing/2014/main" id="{7494A46B-F4F1-B640-8F5A-BC541B0DEBED}"/>
              </a:ext>
            </a:extLst>
          </p:cNvPr>
          <p:cNvSpPr/>
          <p:nvPr/>
        </p:nvSpPr>
        <p:spPr>
          <a:xfrm>
            <a:off x="1985084" y="2579959"/>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sp>
        <p:nvSpPr>
          <p:cNvPr id="26" name="TextBox 25">
            <a:extLst>
              <a:ext uri="{FF2B5EF4-FFF2-40B4-BE49-F238E27FC236}">
                <a16:creationId xmlns:a16="http://schemas.microsoft.com/office/drawing/2014/main" id="{DA026CD7-4286-D54C-8C06-1958E8A9B0C3}"/>
              </a:ext>
            </a:extLst>
          </p:cNvPr>
          <p:cNvSpPr txBox="1"/>
          <p:nvPr/>
        </p:nvSpPr>
        <p:spPr>
          <a:xfrm>
            <a:off x="4468716" y="4681790"/>
            <a:ext cx="3039407" cy="1384995"/>
          </a:xfrm>
          <a:prstGeom prst="rect">
            <a:avLst/>
          </a:prstGeom>
          <a:noFill/>
        </p:spPr>
        <p:txBody>
          <a:bodyPr wrap="square" rtlCol="0">
            <a:spAutoFit/>
          </a:bodyPr>
          <a:lstStyle/>
          <a:p>
            <a:pPr algn="ctr"/>
            <a:r>
              <a:rPr lang="en-US" sz="2000" b="1" dirty="0">
                <a:solidFill>
                  <a:schemeClr val="tx1">
                    <a:lumMod val="75000"/>
                    <a:lumOff val="25000"/>
                  </a:schemeClr>
                </a:solidFill>
                <a:latin typeface="Work Sans" pitchFamily="2" charset="77"/>
              </a:rPr>
              <a:t>Access</a:t>
            </a:r>
          </a:p>
          <a:p>
            <a:pPr algn="ctr"/>
            <a:r>
              <a:rPr lang="en-US" sz="1600" dirty="0">
                <a:solidFill>
                  <a:schemeClr val="tx1">
                    <a:lumMod val="75000"/>
                    <a:lumOff val="25000"/>
                  </a:schemeClr>
                </a:solidFill>
                <a:latin typeface="Work Sans Light" pitchFamily="2" charset="77"/>
              </a:rPr>
              <a:t>to the world’s most innovative startups and venture firms</a:t>
            </a:r>
          </a:p>
          <a:p>
            <a:pPr algn="ctr"/>
            <a:endParaRPr lang="en-US" sz="1600" dirty="0">
              <a:solidFill>
                <a:schemeClr val="tx1">
                  <a:lumMod val="75000"/>
                  <a:lumOff val="25000"/>
                </a:schemeClr>
              </a:solidFill>
              <a:latin typeface="Work Sans Light" pitchFamily="2" charset="77"/>
            </a:endParaRPr>
          </a:p>
        </p:txBody>
      </p:sp>
      <p:sp>
        <p:nvSpPr>
          <p:cNvPr id="27" name="TextBox 26">
            <a:extLst>
              <a:ext uri="{FF2B5EF4-FFF2-40B4-BE49-F238E27FC236}">
                <a16:creationId xmlns:a16="http://schemas.microsoft.com/office/drawing/2014/main" id="{66135AD1-5EDE-D549-B3F0-42DABEBC04C7}"/>
              </a:ext>
            </a:extLst>
          </p:cNvPr>
          <p:cNvSpPr txBox="1"/>
          <p:nvPr/>
        </p:nvSpPr>
        <p:spPr>
          <a:xfrm>
            <a:off x="1720492" y="4681790"/>
            <a:ext cx="2415558" cy="1384995"/>
          </a:xfrm>
          <a:prstGeom prst="rect">
            <a:avLst/>
          </a:prstGeom>
          <a:noFill/>
        </p:spPr>
        <p:txBody>
          <a:bodyPr wrap="square" rtlCol="0">
            <a:spAutoFit/>
          </a:bodyPr>
          <a:lstStyle/>
          <a:p>
            <a:pPr algn="ctr"/>
            <a:r>
              <a:rPr lang="en-US" sz="2000" b="1" dirty="0">
                <a:solidFill>
                  <a:schemeClr val="tx1">
                    <a:lumMod val="75000"/>
                    <a:lumOff val="25000"/>
                  </a:schemeClr>
                </a:solidFill>
                <a:latin typeface="Work Sans" pitchFamily="2" charset="77"/>
              </a:rPr>
              <a:t>Forecasting</a:t>
            </a:r>
          </a:p>
          <a:p>
            <a:pPr algn="ctr"/>
            <a:r>
              <a:rPr lang="en-US" sz="1600" dirty="0">
                <a:solidFill>
                  <a:schemeClr val="tx1">
                    <a:lumMod val="75000"/>
                    <a:lumOff val="25000"/>
                  </a:schemeClr>
                </a:solidFill>
                <a:latin typeface="Work Sans Light" pitchFamily="2" charset="77"/>
              </a:rPr>
              <a:t>emerging trends shaping tomorrow’s IT landscape</a:t>
            </a:r>
          </a:p>
          <a:p>
            <a:pPr algn="ctr"/>
            <a:endParaRPr lang="en-US" sz="1600" dirty="0">
              <a:solidFill>
                <a:schemeClr val="tx1">
                  <a:lumMod val="75000"/>
                  <a:lumOff val="25000"/>
                </a:schemeClr>
              </a:solidFill>
              <a:latin typeface="Work Sans Light" pitchFamily="2" charset="77"/>
            </a:endParaRPr>
          </a:p>
        </p:txBody>
      </p:sp>
      <p:sp>
        <p:nvSpPr>
          <p:cNvPr id="28" name="TextBox 27">
            <a:extLst>
              <a:ext uri="{FF2B5EF4-FFF2-40B4-BE49-F238E27FC236}">
                <a16:creationId xmlns:a16="http://schemas.microsoft.com/office/drawing/2014/main" id="{6F738F66-AA82-E04D-965A-5803DA16CD92}"/>
              </a:ext>
            </a:extLst>
          </p:cNvPr>
          <p:cNvSpPr txBox="1"/>
          <p:nvPr/>
        </p:nvSpPr>
        <p:spPr>
          <a:xfrm>
            <a:off x="7808568" y="4686367"/>
            <a:ext cx="2662940" cy="1384995"/>
          </a:xfrm>
          <a:prstGeom prst="rect">
            <a:avLst/>
          </a:prstGeom>
          <a:noFill/>
        </p:spPr>
        <p:txBody>
          <a:bodyPr wrap="square" rtlCol="0">
            <a:spAutoFit/>
          </a:bodyPr>
          <a:lstStyle/>
          <a:p>
            <a:pPr algn="ctr"/>
            <a:r>
              <a:rPr lang="en-US" sz="2000" b="1" dirty="0">
                <a:solidFill>
                  <a:schemeClr val="tx1">
                    <a:lumMod val="75000"/>
                    <a:lumOff val="25000"/>
                  </a:schemeClr>
                </a:solidFill>
                <a:latin typeface="Work Sans" pitchFamily="2" charset="77"/>
              </a:rPr>
              <a:t>Advising</a:t>
            </a:r>
          </a:p>
          <a:p>
            <a:pPr algn="ctr"/>
            <a:r>
              <a:rPr lang="en-US" sz="1600" dirty="0">
                <a:solidFill>
                  <a:schemeClr val="tx1">
                    <a:lumMod val="75000"/>
                    <a:lumOff val="25000"/>
                  </a:schemeClr>
                </a:solidFill>
                <a:latin typeface="Work Sans Light" pitchFamily="2" charset="77"/>
              </a:rPr>
              <a:t>how best to prepare for and leverage emerging technologies</a:t>
            </a:r>
          </a:p>
          <a:p>
            <a:pPr algn="ctr"/>
            <a:endParaRPr lang="en-US" sz="1600" dirty="0">
              <a:solidFill>
                <a:schemeClr val="tx1">
                  <a:lumMod val="75000"/>
                  <a:lumOff val="25000"/>
                </a:schemeClr>
              </a:solidFill>
              <a:latin typeface="Work Sans Light" pitchFamily="2" charset="77"/>
            </a:endParaRPr>
          </a:p>
        </p:txBody>
      </p:sp>
      <p:pic>
        <p:nvPicPr>
          <p:cNvPr id="25" name="Picture 24" descr="A group of people sitting at a table in a room&#10;&#10;Description automatically generated">
            <a:extLst>
              <a:ext uri="{FF2B5EF4-FFF2-40B4-BE49-F238E27FC236}">
                <a16:creationId xmlns:a16="http://schemas.microsoft.com/office/drawing/2014/main" id="{BBC77EB4-D006-2B4E-8EEF-822787004F9B}"/>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8366660" y="2770959"/>
            <a:ext cx="1554480" cy="1554480"/>
          </a:xfrm>
          <a:prstGeom prst="ellipse">
            <a:avLst/>
          </a:prstGeom>
          <a:ln>
            <a:noFill/>
          </a:ln>
        </p:spPr>
      </p:pic>
      <p:pic>
        <p:nvPicPr>
          <p:cNvPr id="29" name="Picture 28" descr="A group of people sitting at a table&#10;&#10;Description automatically generated">
            <a:extLst>
              <a:ext uri="{FF2B5EF4-FFF2-40B4-BE49-F238E27FC236}">
                <a16:creationId xmlns:a16="http://schemas.microsoft.com/office/drawing/2014/main" id="{6F4502A8-F4EC-264E-AFA7-A3E64954EBD6}"/>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5216982" y="2770959"/>
            <a:ext cx="1554480" cy="1554480"/>
          </a:xfrm>
          <a:prstGeom prst="ellipse">
            <a:avLst/>
          </a:prstGeom>
          <a:ln>
            <a:noFill/>
          </a:ln>
        </p:spPr>
      </p:pic>
      <p:pic>
        <p:nvPicPr>
          <p:cNvPr id="30" name="Picture 29" descr="A person sitting at a table&#10;&#10;Description automatically generated">
            <a:extLst>
              <a:ext uri="{FF2B5EF4-FFF2-40B4-BE49-F238E27FC236}">
                <a16:creationId xmlns:a16="http://schemas.microsoft.com/office/drawing/2014/main" id="{EB7B0591-C841-0B4B-A11F-7ED18216EEC7}"/>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2169082" y="2770959"/>
            <a:ext cx="1554480" cy="1554480"/>
          </a:xfrm>
          <a:prstGeom prst="ellipse">
            <a:avLst/>
          </a:prstGeom>
          <a:ln>
            <a:noFill/>
          </a:ln>
        </p:spPr>
      </p:pic>
      <p:sp>
        <p:nvSpPr>
          <p:cNvPr id="34" name="Title 1">
            <a:extLst>
              <a:ext uri="{FF2B5EF4-FFF2-40B4-BE49-F238E27FC236}">
                <a16:creationId xmlns:a16="http://schemas.microsoft.com/office/drawing/2014/main" id="{A47DD252-31AF-9D4A-A44A-A0C71EE7B348}"/>
              </a:ext>
            </a:extLst>
          </p:cNvPr>
          <p:cNvSpPr>
            <a:spLocks noGrp="1"/>
          </p:cNvSpPr>
          <p:nvPr>
            <p:ph type="title" idx="4294967295"/>
          </p:nvPr>
        </p:nvSpPr>
        <p:spPr>
          <a:xfrm>
            <a:off x="1437885" y="1415324"/>
            <a:ext cx="9316229" cy="1173194"/>
          </a:xfrm>
          <a:prstGeom prst="rect">
            <a:avLst/>
          </a:prstGeom>
        </p:spPr>
        <p:txBody>
          <a:bodyPr/>
          <a:lstStyle/>
          <a:p>
            <a:r>
              <a:rPr lang="en-US" sz="2000" b="1" dirty="0">
                <a:solidFill>
                  <a:schemeClr val="tx1">
                    <a:lumMod val="75000"/>
                    <a:lumOff val="25000"/>
                  </a:schemeClr>
                </a:solidFill>
                <a:latin typeface="Work Sans SemiBold" pitchFamily="2" charset="77"/>
              </a:rPr>
              <a:t>We give IT leaders emerging tech insight </a:t>
            </a:r>
            <a:r>
              <a:rPr lang="en-US" sz="2000" dirty="0">
                <a:solidFill>
                  <a:schemeClr val="tx1">
                    <a:lumMod val="75000"/>
                    <a:lumOff val="25000"/>
                  </a:schemeClr>
                </a:solidFill>
              </a:rPr>
              <a:t>to map out a strategy combining what you have today with what you’ll need for tomorrow through:</a:t>
            </a:r>
            <a:br>
              <a:rPr lang="en-US" sz="2000" dirty="0">
                <a:solidFill>
                  <a:schemeClr val="tx1">
                    <a:lumMod val="75000"/>
                    <a:lumOff val="25000"/>
                  </a:schemeClr>
                </a:solidFill>
              </a:rPr>
            </a:br>
            <a:endParaRPr lang="en-US"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id="{7E67467C-53BB-38B8-9C02-025FCB27FEAB}"/>
              </a:ext>
            </a:extLst>
          </p:cNvPr>
          <p:cNvPicPr>
            <a:picLocks noChangeAspect="1"/>
          </p:cNvPicPr>
          <p:nvPr/>
        </p:nvPicPr>
        <p:blipFill>
          <a:blip r:embed="rId6"/>
          <a:stretch>
            <a:fillRect/>
          </a:stretch>
        </p:blipFill>
        <p:spPr>
          <a:xfrm>
            <a:off x="3975510" y="573080"/>
            <a:ext cx="4257746" cy="427115"/>
          </a:xfrm>
          <a:prstGeom prst="rect">
            <a:avLst/>
          </a:prstGeom>
        </p:spPr>
      </p:pic>
    </p:spTree>
    <p:extLst>
      <p:ext uri="{BB962C8B-B14F-4D97-AF65-F5344CB8AC3E}">
        <p14:creationId xmlns:p14="http://schemas.microsoft.com/office/powerpoint/2010/main" val="30103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EB4D84-A755-8DAB-9DD3-EFB50EAB345D}"/>
              </a:ext>
            </a:extLst>
          </p:cNvPr>
          <p:cNvSpPr txBox="1"/>
          <p:nvPr/>
        </p:nvSpPr>
        <p:spPr>
          <a:xfrm>
            <a:off x="2279042" y="900127"/>
            <a:ext cx="9228974" cy="1138773"/>
          </a:xfrm>
          <a:prstGeom prst="rect">
            <a:avLst/>
          </a:prstGeom>
          <a:noFill/>
        </p:spPr>
        <p:txBody>
          <a:bodyPr wrap="square" rtlCol="0">
            <a:spAutoFit/>
          </a:bodyPr>
          <a:lstStyle/>
          <a:p>
            <a:r>
              <a:rPr lang="en-US" sz="2000" b="1" dirty="0">
                <a:solidFill>
                  <a:schemeClr val="tx1">
                    <a:lumMod val="75000"/>
                    <a:lumOff val="25000"/>
                  </a:schemeClr>
                </a:solidFill>
                <a:latin typeface="Work Sans" pitchFamily="2" charset="77"/>
              </a:rPr>
              <a:t>Minority Owned</a:t>
            </a:r>
          </a:p>
          <a:p>
            <a:r>
              <a:rPr lang="en-US" sz="1600" dirty="0">
                <a:solidFill>
                  <a:schemeClr val="tx1">
                    <a:lumMod val="75000"/>
                    <a:lumOff val="25000"/>
                  </a:schemeClr>
                </a:solidFill>
                <a:latin typeface="Work Sans Light" pitchFamily="2" charset="77"/>
              </a:rPr>
              <a:t>EVOTEK is a Minority Business Enterprise and carries the MWBE certification. In addition, we celebrate diversity in culture, racial, religious, age, gender, and orientation. This outlook has driven the high-performance nature of our team.</a:t>
            </a:r>
          </a:p>
        </p:txBody>
      </p:sp>
      <p:sp>
        <p:nvSpPr>
          <p:cNvPr id="12" name="TextBox 11">
            <a:extLst>
              <a:ext uri="{FF2B5EF4-FFF2-40B4-BE49-F238E27FC236}">
                <a16:creationId xmlns:a16="http://schemas.microsoft.com/office/drawing/2014/main" id="{6F436083-0212-16C5-6D0E-AAFAF857A644}"/>
              </a:ext>
            </a:extLst>
          </p:cNvPr>
          <p:cNvSpPr txBox="1"/>
          <p:nvPr/>
        </p:nvSpPr>
        <p:spPr>
          <a:xfrm>
            <a:off x="4952909" y="279134"/>
            <a:ext cx="2286203" cy="523220"/>
          </a:xfrm>
          <a:prstGeom prst="rect">
            <a:avLst/>
          </a:prstGeom>
          <a:noFill/>
        </p:spPr>
        <p:txBody>
          <a:bodyPr wrap="none" rtlCol="0">
            <a:spAutoFit/>
          </a:bodyPr>
          <a:lstStyle/>
          <a:p>
            <a:pPr algn="ctr"/>
            <a:r>
              <a:rPr lang="en-US" sz="2800" b="1" dirty="0">
                <a:solidFill>
                  <a:schemeClr val="tx1">
                    <a:lumMod val="75000"/>
                    <a:lumOff val="25000"/>
                  </a:schemeClr>
                </a:solidFill>
                <a:latin typeface="Work Sans" pitchFamily="2" charset="77"/>
              </a:rPr>
              <a:t>Giving Back</a:t>
            </a:r>
          </a:p>
        </p:txBody>
      </p:sp>
      <p:grpSp>
        <p:nvGrpSpPr>
          <p:cNvPr id="13" name="Group 12">
            <a:extLst>
              <a:ext uri="{FF2B5EF4-FFF2-40B4-BE49-F238E27FC236}">
                <a16:creationId xmlns:a16="http://schemas.microsoft.com/office/drawing/2014/main" id="{A1A99FE8-0732-6AD2-63B4-D23923EB1B87}"/>
              </a:ext>
            </a:extLst>
          </p:cNvPr>
          <p:cNvGrpSpPr>
            <a:grpSpLocks noChangeAspect="1"/>
          </p:cNvGrpSpPr>
          <p:nvPr/>
        </p:nvGrpSpPr>
        <p:grpSpPr>
          <a:xfrm>
            <a:off x="1256889" y="1043147"/>
            <a:ext cx="914400" cy="914400"/>
            <a:chOff x="829681" y="900127"/>
            <a:chExt cx="1236219" cy="1236219"/>
          </a:xfrm>
        </p:grpSpPr>
        <p:sp>
          <p:nvSpPr>
            <p:cNvPr id="14" name="Circle">
              <a:extLst>
                <a:ext uri="{FF2B5EF4-FFF2-40B4-BE49-F238E27FC236}">
                  <a16:creationId xmlns:a16="http://schemas.microsoft.com/office/drawing/2014/main" id="{58DFCD67-2809-2D2E-B072-222331E3B11B}"/>
                </a:ext>
              </a:extLst>
            </p:cNvPr>
            <p:cNvSpPr/>
            <p:nvPr/>
          </p:nvSpPr>
          <p:spPr>
            <a:xfrm>
              <a:off x="829681" y="900127"/>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pic>
          <p:nvPicPr>
            <p:cNvPr id="15" name="Picture 14">
              <a:extLst>
                <a:ext uri="{FF2B5EF4-FFF2-40B4-BE49-F238E27FC236}">
                  <a16:creationId xmlns:a16="http://schemas.microsoft.com/office/drawing/2014/main" id="{48329563-FA20-701F-8DCE-A126847EC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592" y="1054181"/>
              <a:ext cx="771776" cy="816951"/>
            </a:xfrm>
            <a:prstGeom prst="rect">
              <a:avLst/>
            </a:prstGeom>
          </p:spPr>
        </p:pic>
      </p:grpSp>
      <p:sp>
        <p:nvSpPr>
          <p:cNvPr id="22" name="TextBox 21">
            <a:extLst>
              <a:ext uri="{FF2B5EF4-FFF2-40B4-BE49-F238E27FC236}">
                <a16:creationId xmlns:a16="http://schemas.microsoft.com/office/drawing/2014/main" id="{901A78CF-D83D-9E3E-DF70-75FFF98859E2}"/>
              </a:ext>
            </a:extLst>
          </p:cNvPr>
          <p:cNvSpPr txBox="1"/>
          <p:nvPr/>
        </p:nvSpPr>
        <p:spPr>
          <a:xfrm>
            <a:off x="2279042" y="2353370"/>
            <a:ext cx="9228974" cy="892552"/>
          </a:xfrm>
          <a:prstGeom prst="rect">
            <a:avLst/>
          </a:prstGeom>
          <a:noFill/>
        </p:spPr>
        <p:txBody>
          <a:bodyPr wrap="square" rtlCol="0">
            <a:spAutoFit/>
          </a:bodyPr>
          <a:lstStyle/>
          <a:p>
            <a:r>
              <a:rPr lang="en-US" sz="2000" b="1" dirty="0">
                <a:solidFill>
                  <a:schemeClr val="tx1">
                    <a:lumMod val="75000"/>
                    <a:lumOff val="25000"/>
                  </a:schemeClr>
                </a:solidFill>
                <a:latin typeface="Work Sans" pitchFamily="2" charset="77"/>
              </a:rPr>
              <a:t>Giving Foundation</a:t>
            </a:r>
          </a:p>
          <a:p>
            <a:r>
              <a:rPr lang="en-US" sz="1600" dirty="0">
                <a:solidFill>
                  <a:schemeClr val="tx1">
                    <a:lumMod val="75000"/>
                    <a:lumOff val="25000"/>
                  </a:schemeClr>
                </a:solidFill>
                <a:latin typeface="Work Sans Light" pitchFamily="2" charset="77"/>
              </a:rPr>
              <a:t>Our philanthropy programs amplify the enthusiasm we have for giving back to our community—specifically supporting veterans and Women in Technology.</a:t>
            </a:r>
          </a:p>
        </p:txBody>
      </p:sp>
      <p:grpSp>
        <p:nvGrpSpPr>
          <p:cNvPr id="25" name="Group 24">
            <a:extLst>
              <a:ext uri="{FF2B5EF4-FFF2-40B4-BE49-F238E27FC236}">
                <a16:creationId xmlns:a16="http://schemas.microsoft.com/office/drawing/2014/main" id="{FBF34861-F295-756D-2514-B6335D1C96B0}"/>
              </a:ext>
            </a:extLst>
          </p:cNvPr>
          <p:cNvGrpSpPr>
            <a:grpSpLocks noChangeAspect="1"/>
          </p:cNvGrpSpPr>
          <p:nvPr/>
        </p:nvGrpSpPr>
        <p:grpSpPr>
          <a:xfrm>
            <a:off x="1256889" y="3854287"/>
            <a:ext cx="914400" cy="914400"/>
            <a:chOff x="829681" y="3806613"/>
            <a:chExt cx="1236219" cy="1236219"/>
          </a:xfrm>
        </p:grpSpPr>
        <p:sp>
          <p:nvSpPr>
            <p:cNvPr id="26" name="Circle">
              <a:extLst>
                <a:ext uri="{FF2B5EF4-FFF2-40B4-BE49-F238E27FC236}">
                  <a16:creationId xmlns:a16="http://schemas.microsoft.com/office/drawing/2014/main" id="{98A073EA-F7F3-2BFD-AE28-A83F3991D26B}"/>
                </a:ext>
              </a:extLst>
            </p:cNvPr>
            <p:cNvSpPr/>
            <p:nvPr/>
          </p:nvSpPr>
          <p:spPr>
            <a:xfrm>
              <a:off x="829681" y="3806613"/>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pic>
          <p:nvPicPr>
            <p:cNvPr id="27" name="Picture 26">
              <a:extLst>
                <a:ext uri="{FF2B5EF4-FFF2-40B4-BE49-F238E27FC236}">
                  <a16:creationId xmlns:a16="http://schemas.microsoft.com/office/drawing/2014/main" id="{396505C6-834B-88FA-9674-953086544C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9516" y="4175543"/>
              <a:ext cx="464380" cy="506479"/>
            </a:xfrm>
            <a:prstGeom prst="rect">
              <a:avLst/>
            </a:prstGeom>
          </p:spPr>
        </p:pic>
      </p:grpSp>
      <p:grpSp>
        <p:nvGrpSpPr>
          <p:cNvPr id="28" name="Group 27">
            <a:extLst>
              <a:ext uri="{FF2B5EF4-FFF2-40B4-BE49-F238E27FC236}">
                <a16:creationId xmlns:a16="http://schemas.microsoft.com/office/drawing/2014/main" id="{40FD92B2-50B4-4329-61BA-671BE0546825}"/>
              </a:ext>
            </a:extLst>
          </p:cNvPr>
          <p:cNvGrpSpPr>
            <a:grpSpLocks noChangeAspect="1"/>
          </p:cNvGrpSpPr>
          <p:nvPr/>
        </p:nvGrpSpPr>
        <p:grpSpPr>
          <a:xfrm>
            <a:off x="1256889" y="5259856"/>
            <a:ext cx="914400" cy="914400"/>
            <a:chOff x="829681" y="5259856"/>
            <a:chExt cx="1236219" cy="1236219"/>
          </a:xfrm>
        </p:grpSpPr>
        <p:sp>
          <p:nvSpPr>
            <p:cNvPr id="29" name="Circle">
              <a:extLst>
                <a:ext uri="{FF2B5EF4-FFF2-40B4-BE49-F238E27FC236}">
                  <a16:creationId xmlns:a16="http://schemas.microsoft.com/office/drawing/2014/main" id="{006139E9-F02C-FEB1-FD0B-19A480ACBDA7}"/>
                </a:ext>
              </a:extLst>
            </p:cNvPr>
            <p:cNvSpPr/>
            <p:nvPr/>
          </p:nvSpPr>
          <p:spPr>
            <a:xfrm>
              <a:off x="829681" y="5259856"/>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pic>
          <p:nvPicPr>
            <p:cNvPr id="30" name="Picture 29">
              <a:extLst>
                <a:ext uri="{FF2B5EF4-FFF2-40B4-BE49-F238E27FC236}">
                  <a16:creationId xmlns:a16="http://schemas.microsoft.com/office/drawing/2014/main" id="{C05DF7D3-DE3B-7B8B-23FC-D453CD9343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336" y="5544539"/>
              <a:ext cx="673296" cy="660439"/>
            </a:xfrm>
            <a:prstGeom prst="rect">
              <a:avLst/>
            </a:prstGeom>
          </p:spPr>
        </p:pic>
      </p:grpSp>
      <p:grpSp>
        <p:nvGrpSpPr>
          <p:cNvPr id="31" name="Group 30">
            <a:extLst>
              <a:ext uri="{FF2B5EF4-FFF2-40B4-BE49-F238E27FC236}">
                <a16:creationId xmlns:a16="http://schemas.microsoft.com/office/drawing/2014/main" id="{D5EE8690-51AE-53AA-68C4-58EA6AC59832}"/>
              </a:ext>
            </a:extLst>
          </p:cNvPr>
          <p:cNvGrpSpPr>
            <a:grpSpLocks noChangeAspect="1"/>
          </p:cNvGrpSpPr>
          <p:nvPr/>
        </p:nvGrpSpPr>
        <p:grpSpPr>
          <a:xfrm>
            <a:off x="1256889" y="2448717"/>
            <a:ext cx="914400" cy="914400"/>
            <a:chOff x="829681" y="2353370"/>
            <a:chExt cx="1236219" cy="1236219"/>
          </a:xfrm>
        </p:grpSpPr>
        <p:sp>
          <p:nvSpPr>
            <p:cNvPr id="32" name="Circle">
              <a:extLst>
                <a:ext uri="{FF2B5EF4-FFF2-40B4-BE49-F238E27FC236}">
                  <a16:creationId xmlns:a16="http://schemas.microsoft.com/office/drawing/2014/main" id="{D25A6AED-77F6-D64A-784C-D2791C9B88C9}"/>
                </a:ext>
              </a:extLst>
            </p:cNvPr>
            <p:cNvSpPr/>
            <p:nvPr/>
          </p:nvSpPr>
          <p:spPr>
            <a:xfrm>
              <a:off x="829681" y="2353370"/>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tx1">
                    <a:lumMod val="75000"/>
                    <a:lumOff val="25000"/>
                  </a:schemeClr>
                </a:solidFill>
              </a:endParaRPr>
            </a:p>
          </p:txBody>
        </p:sp>
        <p:pic>
          <p:nvPicPr>
            <p:cNvPr id="33" name="Picture 32">
              <a:extLst>
                <a:ext uri="{FF2B5EF4-FFF2-40B4-BE49-F238E27FC236}">
                  <a16:creationId xmlns:a16="http://schemas.microsoft.com/office/drawing/2014/main" id="{00EC9D18-80AE-A19E-67D4-9F2481CB2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2582" y="2666321"/>
              <a:ext cx="439624" cy="637218"/>
            </a:xfrm>
            <a:prstGeom prst="rect">
              <a:avLst/>
            </a:prstGeom>
          </p:spPr>
        </p:pic>
      </p:grpSp>
      <p:sp>
        <p:nvSpPr>
          <p:cNvPr id="34" name="TextBox 33">
            <a:extLst>
              <a:ext uri="{FF2B5EF4-FFF2-40B4-BE49-F238E27FC236}">
                <a16:creationId xmlns:a16="http://schemas.microsoft.com/office/drawing/2014/main" id="{59CE39C2-4B44-61F4-673E-733D11DA19FB}"/>
              </a:ext>
            </a:extLst>
          </p:cNvPr>
          <p:cNvSpPr txBox="1"/>
          <p:nvPr/>
        </p:nvSpPr>
        <p:spPr>
          <a:xfrm>
            <a:off x="2279042" y="3806613"/>
            <a:ext cx="9167891" cy="1138773"/>
          </a:xfrm>
          <a:prstGeom prst="rect">
            <a:avLst/>
          </a:prstGeom>
          <a:noFill/>
        </p:spPr>
        <p:txBody>
          <a:bodyPr wrap="square" rtlCol="0">
            <a:spAutoFit/>
          </a:bodyPr>
          <a:lstStyle/>
          <a:p>
            <a:r>
              <a:rPr lang="en-US" sz="2000" b="1" dirty="0">
                <a:solidFill>
                  <a:schemeClr val="tx1">
                    <a:lumMod val="75000"/>
                    <a:lumOff val="25000"/>
                  </a:schemeClr>
                </a:solidFill>
                <a:latin typeface="Work Sans" pitchFamily="2" charset="77"/>
              </a:rPr>
              <a:t>Project Gratitude</a:t>
            </a:r>
          </a:p>
          <a:p>
            <a:r>
              <a:rPr lang="en-US" sz="1600" dirty="0">
                <a:solidFill>
                  <a:schemeClr val="tx1">
                    <a:lumMod val="75000"/>
                    <a:lumOff val="25000"/>
                  </a:schemeClr>
                </a:solidFill>
                <a:latin typeface="Work Sans Light" pitchFamily="2" charset="77"/>
              </a:rPr>
              <a:t>Project Gratitude is targeted to provide support for those who have defended the United States. We are forever grateful for the sacrifice of our veterans, first responders and their families. </a:t>
            </a:r>
          </a:p>
        </p:txBody>
      </p:sp>
      <p:sp>
        <p:nvSpPr>
          <p:cNvPr id="35" name="TextBox 34">
            <a:extLst>
              <a:ext uri="{FF2B5EF4-FFF2-40B4-BE49-F238E27FC236}">
                <a16:creationId xmlns:a16="http://schemas.microsoft.com/office/drawing/2014/main" id="{7B008332-5636-2C0F-1CDA-BF1263DC7B32}"/>
              </a:ext>
            </a:extLst>
          </p:cNvPr>
          <p:cNvSpPr txBox="1"/>
          <p:nvPr/>
        </p:nvSpPr>
        <p:spPr>
          <a:xfrm>
            <a:off x="2282521" y="5259856"/>
            <a:ext cx="7626958" cy="1138773"/>
          </a:xfrm>
          <a:prstGeom prst="rect">
            <a:avLst/>
          </a:prstGeom>
          <a:noFill/>
        </p:spPr>
        <p:txBody>
          <a:bodyPr wrap="square" rtlCol="0">
            <a:spAutoFit/>
          </a:bodyPr>
          <a:lstStyle/>
          <a:p>
            <a:r>
              <a:rPr lang="en-US" sz="2000" b="1" dirty="0">
                <a:solidFill>
                  <a:schemeClr val="tx1">
                    <a:lumMod val="75000"/>
                    <a:lumOff val="25000"/>
                  </a:schemeClr>
                </a:solidFill>
                <a:latin typeface="Work Sans" pitchFamily="2" charset="77"/>
              </a:rPr>
              <a:t>Women In Technology</a:t>
            </a:r>
          </a:p>
          <a:p>
            <a:r>
              <a:rPr lang="en-US" sz="1600" dirty="0">
                <a:solidFill>
                  <a:schemeClr val="tx1">
                    <a:lumMod val="75000"/>
                    <a:lumOff val="25000"/>
                  </a:schemeClr>
                </a:solidFill>
                <a:latin typeface="Work Sans Light" pitchFamily="2" charset="77"/>
              </a:rPr>
              <a:t>We established a program to promote tech for women and have established a scholarship, mentoring program throughout university and guaranteed job placement upon graduation.  </a:t>
            </a:r>
          </a:p>
        </p:txBody>
      </p:sp>
    </p:spTree>
    <p:extLst>
      <p:ext uri="{BB962C8B-B14F-4D97-AF65-F5344CB8AC3E}">
        <p14:creationId xmlns:p14="http://schemas.microsoft.com/office/powerpoint/2010/main" val="18288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48D16-C050-6343-A4DD-090BEC174CC5}"/>
              </a:ext>
            </a:extLst>
          </p:cNvPr>
          <p:cNvSpPr txBox="1"/>
          <p:nvPr/>
        </p:nvSpPr>
        <p:spPr>
          <a:xfrm>
            <a:off x="3565500" y="3950208"/>
            <a:ext cx="5061001" cy="400110"/>
          </a:xfrm>
          <a:prstGeom prst="rect">
            <a:avLst/>
          </a:prstGeom>
          <a:noFill/>
        </p:spPr>
        <p:txBody>
          <a:bodyPr wrap="none" rtlCol="0">
            <a:spAutoFit/>
          </a:bodyPr>
          <a:lstStyle/>
          <a:p>
            <a:pPr algn="ctr"/>
            <a:r>
              <a:rPr lang="en-US" sz="2000" dirty="0">
                <a:solidFill>
                  <a:schemeClr val="bg1"/>
                </a:solidFill>
                <a:latin typeface="Work Sans Light" pitchFamily="2" charset="77"/>
              </a:rPr>
              <a:t>The Premiere Enabler of Digital Business</a:t>
            </a:r>
          </a:p>
        </p:txBody>
      </p:sp>
      <p:pic>
        <p:nvPicPr>
          <p:cNvPr id="3" name="Picture 2">
            <a:extLst>
              <a:ext uri="{FF2B5EF4-FFF2-40B4-BE49-F238E27FC236}">
                <a16:creationId xmlns:a16="http://schemas.microsoft.com/office/drawing/2014/main" id="{562CAB69-6BBF-FC47-ABFD-5F89E9F745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3696" y="2420112"/>
            <a:ext cx="4864608" cy="1210358"/>
          </a:xfrm>
          <a:prstGeom prst="rect">
            <a:avLst/>
          </a:prstGeom>
        </p:spPr>
      </p:pic>
      <p:sp>
        <p:nvSpPr>
          <p:cNvPr id="138" name="Freeform: Shape 52">
            <a:extLst>
              <a:ext uri="{FF2B5EF4-FFF2-40B4-BE49-F238E27FC236}">
                <a16:creationId xmlns:a16="http://schemas.microsoft.com/office/drawing/2014/main" id="{A4285DAC-983F-CC41-B680-89CC7D45ACCD}"/>
              </a:ext>
            </a:extLst>
          </p:cNvPr>
          <p:cNvSpPr/>
          <p:nvPr/>
        </p:nvSpPr>
        <p:spPr>
          <a:xfrm flipH="1">
            <a:off x="0" y="-15498"/>
            <a:ext cx="2941320" cy="1612567"/>
          </a:xfrm>
          <a:custGeom>
            <a:avLst/>
            <a:gdLst>
              <a:gd name="connsiteX0" fmla="*/ 0 w 5041344"/>
              <a:gd name="connsiteY0" fmla="*/ 0 h 2929049"/>
              <a:gd name="connsiteX1" fmla="*/ 5041344 w 5041344"/>
              <a:gd name="connsiteY1" fmla="*/ 0 h 2929049"/>
              <a:gd name="connsiteX2" fmla="*/ 5041344 w 5041344"/>
              <a:gd name="connsiteY2" fmla="*/ 2348754 h 2929049"/>
              <a:gd name="connsiteX3" fmla="*/ 4999855 w 5041344"/>
              <a:gd name="connsiteY3" fmla="*/ 2379779 h 2929049"/>
              <a:gd name="connsiteX4" fmla="*/ 3201666 w 5041344"/>
              <a:gd name="connsiteY4" fmla="*/ 2929049 h 2929049"/>
              <a:gd name="connsiteX5" fmla="*/ 2106 w 5041344"/>
              <a:gd name="connsiteY5" fmla="*/ 41719 h 292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1344" h="2929049">
                <a:moveTo>
                  <a:pt x="0" y="0"/>
                </a:moveTo>
                <a:lnTo>
                  <a:pt x="5041344" y="0"/>
                </a:lnTo>
                <a:lnTo>
                  <a:pt x="5041344" y="2348754"/>
                </a:lnTo>
                <a:lnTo>
                  <a:pt x="4999855" y="2379779"/>
                </a:lnTo>
                <a:cubicBezTo>
                  <a:pt x="4486551" y="2726560"/>
                  <a:pt x="3867756" y="2929049"/>
                  <a:pt x="3201666" y="2929049"/>
                </a:cubicBezTo>
                <a:cubicBezTo>
                  <a:pt x="1536442" y="2929049"/>
                  <a:pt x="166806" y="1663489"/>
                  <a:pt x="2106" y="41719"/>
                </a:cubicBezTo>
                <a:close/>
              </a:path>
            </a:pathLst>
          </a:custGeom>
          <a:gradFill>
            <a:gsLst>
              <a:gs pos="100000">
                <a:schemeClr val="accent1">
                  <a:lumMod val="60000"/>
                  <a:lumOff val="40000"/>
                </a:schemeClr>
              </a:gs>
              <a:gs pos="63000">
                <a:schemeClr val="accent1"/>
              </a:gs>
              <a:gs pos="0">
                <a:schemeClr val="accent4">
                  <a:alpha val="7384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D" dirty="0"/>
          </a:p>
        </p:txBody>
      </p:sp>
      <p:sp>
        <p:nvSpPr>
          <p:cNvPr id="140" name="Oval 139">
            <a:extLst>
              <a:ext uri="{FF2B5EF4-FFF2-40B4-BE49-F238E27FC236}">
                <a16:creationId xmlns:a16="http://schemas.microsoft.com/office/drawing/2014/main" id="{EC3BBA1E-0017-C14B-9671-17C7FEB8EE0B}"/>
              </a:ext>
            </a:extLst>
          </p:cNvPr>
          <p:cNvSpPr/>
          <p:nvPr/>
        </p:nvSpPr>
        <p:spPr>
          <a:xfrm flipH="1">
            <a:off x="11097423" y="5047142"/>
            <a:ext cx="939473" cy="939473"/>
          </a:xfrm>
          <a:prstGeom prst="ellipse">
            <a:avLst/>
          </a:prstGeom>
          <a:gradFill>
            <a:gsLst>
              <a:gs pos="99000">
                <a:schemeClr val="bg1">
                  <a:lumMod val="95000"/>
                </a:schemeClr>
              </a:gs>
              <a:gs pos="58000">
                <a:schemeClr val="bg1">
                  <a:lumMod val="85000"/>
                </a:schemeClr>
              </a:gs>
              <a:gs pos="0">
                <a:schemeClr val="bg1">
                  <a:lumMod val="6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D" dirty="0"/>
          </a:p>
        </p:txBody>
      </p:sp>
      <p:sp>
        <p:nvSpPr>
          <p:cNvPr id="143" name="Freeform: Shape 52">
            <a:extLst>
              <a:ext uri="{FF2B5EF4-FFF2-40B4-BE49-F238E27FC236}">
                <a16:creationId xmlns:a16="http://schemas.microsoft.com/office/drawing/2014/main" id="{AEBD1E29-FB4A-FF4E-943F-5A41EF73DE4B}"/>
              </a:ext>
            </a:extLst>
          </p:cNvPr>
          <p:cNvSpPr/>
          <p:nvPr/>
        </p:nvSpPr>
        <p:spPr>
          <a:xfrm rot="10800000" flipH="1">
            <a:off x="9720448" y="5516879"/>
            <a:ext cx="2471551" cy="1341120"/>
          </a:xfrm>
          <a:custGeom>
            <a:avLst/>
            <a:gdLst>
              <a:gd name="connsiteX0" fmla="*/ 0 w 5041344"/>
              <a:gd name="connsiteY0" fmla="*/ 0 h 2929049"/>
              <a:gd name="connsiteX1" fmla="*/ 5041344 w 5041344"/>
              <a:gd name="connsiteY1" fmla="*/ 0 h 2929049"/>
              <a:gd name="connsiteX2" fmla="*/ 5041344 w 5041344"/>
              <a:gd name="connsiteY2" fmla="*/ 2348754 h 2929049"/>
              <a:gd name="connsiteX3" fmla="*/ 4999855 w 5041344"/>
              <a:gd name="connsiteY3" fmla="*/ 2379779 h 2929049"/>
              <a:gd name="connsiteX4" fmla="*/ 3201666 w 5041344"/>
              <a:gd name="connsiteY4" fmla="*/ 2929049 h 2929049"/>
              <a:gd name="connsiteX5" fmla="*/ 2106 w 5041344"/>
              <a:gd name="connsiteY5" fmla="*/ 41719 h 292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1344" h="2929049">
                <a:moveTo>
                  <a:pt x="0" y="0"/>
                </a:moveTo>
                <a:lnTo>
                  <a:pt x="5041344" y="0"/>
                </a:lnTo>
                <a:lnTo>
                  <a:pt x="5041344" y="2348754"/>
                </a:lnTo>
                <a:lnTo>
                  <a:pt x="4999855" y="2379779"/>
                </a:lnTo>
                <a:cubicBezTo>
                  <a:pt x="4486551" y="2726560"/>
                  <a:pt x="3867756" y="2929049"/>
                  <a:pt x="3201666" y="2929049"/>
                </a:cubicBezTo>
                <a:cubicBezTo>
                  <a:pt x="1536442" y="2929049"/>
                  <a:pt x="166806" y="1663489"/>
                  <a:pt x="2106" y="41719"/>
                </a:cubicBezTo>
                <a:close/>
              </a:path>
            </a:pathLst>
          </a:custGeom>
          <a:gradFill>
            <a:gsLst>
              <a:gs pos="100000">
                <a:schemeClr val="accent2">
                  <a:lumMod val="60000"/>
                  <a:lumOff val="40000"/>
                  <a:alpha val="82353"/>
                </a:schemeClr>
              </a:gs>
              <a:gs pos="59000">
                <a:schemeClr val="accent2"/>
              </a:gs>
              <a:gs pos="0">
                <a:schemeClr val="accent2">
                  <a:lumMod val="75000"/>
                  <a:alpha val="59532"/>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D" dirty="0"/>
          </a:p>
        </p:txBody>
      </p:sp>
    </p:spTree>
    <p:extLst>
      <p:ext uri="{BB962C8B-B14F-4D97-AF65-F5344CB8AC3E}">
        <p14:creationId xmlns:p14="http://schemas.microsoft.com/office/powerpoint/2010/main" val="3673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fill="hold"/>
                                        <p:tgtEl>
                                          <p:spTgt spid="138"/>
                                        </p:tgtEl>
                                        <p:attrNameLst>
                                          <p:attrName>ppt_x</p:attrName>
                                        </p:attrNameLst>
                                      </p:cBhvr>
                                      <p:tavLst>
                                        <p:tav tm="0">
                                          <p:val>
                                            <p:strVal val="0-#ppt_w/2"/>
                                          </p:val>
                                        </p:tav>
                                        <p:tav tm="100000">
                                          <p:val>
                                            <p:strVal val="#ppt_x"/>
                                          </p:val>
                                        </p:tav>
                                      </p:tavLst>
                                    </p:anim>
                                    <p:anim calcmode="lin" valueType="num">
                                      <p:cBhvr additive="base">
                                        <p:cTn id="8" dur="1000" fill="hold"/>
                                        <p:tgtEl>
                                          <p:spTgt spid="138"/>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1000" fill="hold"/>
                                        <p:tgtEl>
                                          <p:spTgt spid="143"/>
                                        </p:tgtEl>
                                        <p:attrNameLst>
                                          <p:attrName>ppt_x</p:attrName>
                                        </p:attrNameLst>
                                      </p:cBhvr>
                                      <p:tavLst>
                                        <p:tav tm="0">
                                          <p:val>
                                            <p:strVal val="1+#ppt_w/2"/>
                                          </p:val>
                                        </p:tav>
                                        <p:tav tm="100000">
                                          <p:val>
                                            <p:strVal val="#ppt_x"/>
                                          </p:val>
                                        </p:tav>
                                      </p:tavLst>
                                    </p:anim>
                                    <p:anim calcmode="lin" valueType="num">
                                      <p:cBhvr additive="base">
                                        <p:cTn id="12" dur="1000" fill="hold"/>
                                        <p:tgtEl>
                                          <p:spTgt spid="1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fill="hold"/>
                                        <p:tgtEl>
                                          <p:spTgt spid="140"/>
                                        </p:tgtEl>
                                        <p:attrNameLst>
                                          <p:attrName>ppt_x</p:attrName>
                                        </p:attrNameLst>
                                      </p:cBhvr>
                                      <p:tavLst>
                                        <p:tav tm="0">
                                          <p:val>
                                            <p:strVal val="#ppt_x"/>
                                          </p:val>
                                        </p:tav>
                                        <p:tav tm="100000">
                                          <p:val>
                                            <p:strVal val="#ppt_x"/>
                                          </p:val>
                                        </p:tav>
                                      </p:tavLst>
                                    </p:anim>
                                    <p:anim calcmode="lin" valueType="num">
                                      <p:cBhvr additive="base">
                                        <p:cTn id="16"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0" grpId="0" animBg="1"/>
      <p:bldP spid="1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94E3D8-295A-8F00-2DE0-2096BE7EA8FB}"/>
              </a:ext>
            </a:extLst>
          </p:cNvPr>
          <p:cNvGrpSpPr/>
          <p:nvPr/>
        </p:nvGrpSpPr>
        <p:grpSpPr>
          <a:xfrm>
            <a:off x="5689601" y="562010"/>
            <a:ext cx="5905109" cy="822072"/>
            <a:chOff x="5689601" y="562010"/>
            <a:chExt cx="5905109" cy="822072"/>
          </a:xfrm>
        </p:grpSpPr>
        <p:grpSp>
          <p:nvGrpSpPr>
            <p:cNvPr id="3" name="Group 2">
              <a:extLst>
                <a:ext uri="{FF2B5EF4-FFF2-40B4-BE49-F238E27FC236}">
                  <a16:creationId xmlns:a16="http://schemas.microsoft.com/office/drawing/2014/main" id="{559A0134-C660-35C2-E919-F4C06FD63F6D}"/>
                </a:ext>
              </a:extLst>
            </p:cNvPr>
            <p:cNvGrpSpPr/>
            <p:nvPr/>
          </p:nvGrpSpPr>
          <p:grpSpPr>
            <a:xfrm>
              <a:off x="5689601" y="562010"/>
              <a:ext cx="822072" cy="822072"/>
              <a:chOff x="5689601" y="562010"/>
              <a:chExt cx="822072" cy="822072"/>
            </a:xfrm>
          </p:grpSpPr>
          <p:sp>
            <p:nvSpPr>
              <p:cNvPr id="49" name="Circle">
                <a:extLst>
                  <a:ext uri="{FF2B5EF4-FFF2-40B4-BE49-F238E27FC236}">
                    <a16:creationId xmlns:a16="http://schemas.microsoft.com/office/drawing/2014/main" id="{732E3225-FDB9-C843-9F6B-DB868C33B1C8}"/>
                  </a:ext>
                </a:extLst>
              </p:cNvPr>
              <p:cNvSpPr/>
              <p:nvPr/>
            </p:nvSpPr>
            <p:spPr>
              <a:xfrm>
                <a:off x="5689601" y="562010"/>
                <a:ext cx="822072" cy="822072"/>
              </a:xfrm>
              <a:prstGeom prst="ellipse">
                <a:avLst/>
              </a:pr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dirty="0">
                  <a:solidFill>
                    <a:schemeClr val="bg1"/>
                  </a:solidFill>
                  <a:latin typeface="Work Sans SemiBold" pitchFamily="2" charset="77"/>
                </a:endParaRPr>
              </a:p>
            </p:txBody>
          </p:sp>
          <p:pic>
            <p:nvPicPr>
              <p:cNvPr id="22" name="Graphic 21">
                <a:extLst>
                  <a:ext uri="{FF2B5EF4-FFF2-40B4-BE49-F238E27FC236}">
                    <a16:creationId xmlns:a16="http://schemas.microsoft.com/office/drawing/2014/main" id="{B96561B8-C455-BF44-9EC4-D987A22AED39}"/>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5934" y="762354"/>
                <a:ext cx="424659" cy="423190"/>
              </a:xfrm>
              <a:prstGeom prst="rect">
                <a:avLst/>
              </a:prstGeom>
            </p:spPr>
          </p:pic>
        </p:grpSp>
        <p:sp>
          <p:nvSpPr>
            <p:cNvPr id="23" name="Text Placeholder 2">
              <a:extLst>
                <a:ext uri="{FF2B5EF4-FFF2-40B4-BE49-F238E27FC236}">
                  <a16:creationId xmlns:a16="http://schemas.microsoft.com/office/drawing/2014/main" id="{B6D97B22-3606-F549-B70B-3E636AB566C1}"/>
                </a:ext>
              </a:extLst>
            </p:cNvPr>
            <p:cNvSpPr txBox="1">
              <a:spLocks/>
            </p:cNvSpPr>
            <p:nvPr/>
          </p:nvSpPr>
          <p:spPr>
            <a:xfrm>
              <a:off x="6749217" y="738460"/>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latin typeface="Work Sans SemiBold" pitchFamily="2" charset="77"/>
                  <a:cs typeface="Arial" panose="020B0604020202020204" pitchFamily="34" charset="0"/>
                </a:rPr>
                <a:t>Headquartered in San Diego, California, USA</a:t>
              </a:r>
            </a:p>
          </p:txBody>
        </p:sp>
      </p:grpSp>
      <p:grpSp>
        <p:nvGrpSpPr>
          <p:cNvPr id="9" name="Group 8">
            <a:extLst>
              <a:ext uri="{FF2B5EF4-FFF2-40B4-BE49-F238E27FC236}">
                <a16:creationId xmlns:a16="http://schemas.microsoft.com/office/drawing/2014/main" id="{98AE5FBA-8BF9-C902-1ECE-BF5C53C63D75}"/>
              </a:ext>
            </a:extLst>
          </p:cNvPr>
          <p:cNvGrpSpPr/>
          <p:nvPr/>
        </p:nvGrpSpPr>
        <p:grpSpPr>
          <a:xfrm>
            <a:off x="5689601" y="3036777"/>
            <a:ext cx="5905109" cy="822072"/>
            <a:chOff x="5689601" y="3531731"/>
            <a:chExt cx="5905109" cy="822072"/>
          </a:xfrm>
        </p:grpSpPr>
        <p:grpSp>
          <p:nvGrpSpPr>
            <p:cNvPr id="2" name="Group 1">
              <a:extLst>
                <a:ext uri="{FF2B5EF4-FFF2-40B4-BE49-F238E27FC236}">
                  <a16:creationId xmlns:a16="http://schemas.microsoft.com/office/drawing/2014/main" id="{33EBF779-9995-2EE1-EE09-B7A4FC2596A8}"/>
                </a:ext>
              </a:extLst>
            </p:cNvPr>
            <p:cNvGrpSpPr/>
            <p:nvPr/>
          </p:nvGrpSpPr>
          <p:grpSpPr>
            <a:xfrm>
              <a:off x="5689601" y="3531731"/>
              <a:ext cx="822072" cy="822072"/>
              <a:chOff x="5689601" y="3531731"/>
              <a:chExt cx="822072" cy="822072"/>
            </a:xfrm>
          </p:grpSpPr>
          <p:sp>
            <p:nvSpPr>
              <p:cNvPr id="64" name="Circle">
                <a:extLst>
                  <a:ext uri="{FF2B5EF4-FFF2-40B4-BE49-F238E27FC236}">
                    <a16:creationId xmlns:a16="http://schemas.microsoft.com/office/drawing/2014/main" id="{581C8A3E-A92B-044F-A30B-D94E1DB218D2}"/>
                  </a:ext>
                </a:extLst>
              </p:cNvPr>
              <p:cNvSpPr/>
              <p:nvPr/>
            </p:nvSpPr>
            <p:spPr>
              <a:xfrm>
                <a:off x="5689601" y="3531731"/>
                <a:ext cx="822072" cy="822072"/>
              </a:xfrm>
              <a:prstGeom prst="ellipse">
                <a:avLst/>
              </a:pr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dirty="0">
                  <a:solidFill>
                    <a:schemeClr val="bg1"/>
                  </a:solidFill>
                  <a:latin typeface="Work Sans SemiBold" pitchFamily="2" charset="77"/>
                </a:endParaRPr>
              </a:p>
            </p:txBody>
          </p:sp>
          <p:pic>
            <p:nvPicPr>
              <p:cNvPr id="28" name="Graphic 27">
                <a:extLst>
                  <a:ext uri="{FF2B5EF4-FFF2-40B4-BE49-F238E27FC236}">
                    <a16:creationId xmlns:a16="http://schemas.microsoft.com/office/drawing/2014/main" id="{F3FC66DD-6ED0-6842-B745-AAB20702BEDC}"/>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83234" y="3748589"/>
                <a:ext cx="492867" cy="374527"/>
              </a:xfrm>
              <a:prstGeom prst="rect">
                <a:avLst/>
              </a:prstGeom>
            </p:spPr>
          </p:pic>
        </p:grpSp>
        <p:sp>
          <p:nvSpPr>
            <p:cNvPr id="29" name="Text Placeholder 2">
              <a:extLst>
                <a:ext uri="{FF2B5EF4-FFF2-40B4-BE49-F238E27FC236}">
                  <a16:creationId xmlns:a16="http://schemas.microsoft.com/office/drawing/2014/main" id="{406BCE7E-A45F-9F46-8279-C46A1608B63D}"/>
                </a:ext>
              </a:extLst>
            </p:cNvPr>
            <p:cNvSpPr txBox="1">
              <a:spLocks/>
            </p:cNvSpPr>
            <p:nvPr/>
          </p:nvSpPr>
          <p:spPr>
            <a:xfrm>
              <a:off x="6749217" y="3723189"/>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latin typeface="Work Sans SemiBold" pitchFamily="2" charset="77"/>
                  <a:cs typeface="Arial" panose="020B0604020202020204" pitchFamily="34" charset="0"/>
                </a:rPr>
                <a:t>183 Employees</a:t>
              </a:r>
            </a:p>
          </p:txBody>
        </p:sp>
      </p:grpSp>
      <p:grpSp>
        <p:nvGrpSpPr>
          <p:cNvPr id="8" name="Group 7">
            <a:extLst>
              <a:ext uri="{FF2B5EF4-FFF2-40B4-BE49-F238E27FC236}">
                <a16:creationId xmlns:a16="http://schemas.microsoft.com/office/drawing/2014/main" id="{CB8C6607-5973-5F63-5B3C-44AD6188351C}"/>
              </a:ext>
            </a:extLst>
          </p:cNvPr>
          <p:cNvGrpSpPr/>
          <p:nvPr/>
        </p:nvGrpSpPr>
        <p:grpSpPr>
          <a:xfrm>
            <a:off x="5689601" y="4274160"/>
            <a:ext cx="5905109" cy="822072"/>
            <a:chOff x="5689601" y="4521638"/>
            <a:chExt cx="5905109" cy="822072"/>
          </a:xfrm>
        </p:grpSpPr>
        <p:grpSp>
          <p:nvGrpSpPr>
            <p:cNvPr id="5" name="Group 4">
              <a:extLst>
                <a:ext uri="{FF2B5EF4-FFF2-40B4-BE49-F238E27FC236}">
                  <a16:creationId xmlns:a16="http://schemas.microsoft.com/office/drawing/2014/main" id="{B3149D69-4340-341A-DF79-99ACAD64DD6E}"/>
                </a:ext>
              </a:extLst>
            </p:cNvPr>
            <p:cNvGrpSpPr/>
            <p:nvPr/>
          </p:nvGrpSpPr>
          <p:grpSpPr>
            <a:xfrm>
              <a:off x="5689601" y="4521638"/>
              <a:ext cx="822072" cy="822072"/>
              <a:chOff x="5689601" y="4521638"/>
              <a:chExt cx="822072" cy="822072"/>
            </a:xfrm>
          </p:grpSpPr>
          <p:sp>
            <p:nvSpPr>
              <p:cNvPr id="67" name="Circle">
                <a:extLst>
                  <a:ext uri="{FF2B5EF4-FFF2-40B4-BE49-F238E27FC236}">
                    <a16:creationId xmlns:a16="http://schemas.microsoft.com/office/drawing/2014/main" id="{8531AD10-75D3-684B-A436-3DDDFB6A1305}"/>
                  </a:ext>
                </a:extLst>
              </p:cNvPr>
              <p:cNvSpPr/>
              <p:nvPr/>
            </p:nvSpPr>
            <p:spPr>
              <a:xfrm>
                <a:off x="5689601" y="4521638"/>
                <a:ext cx="822072" cy="822072"/>
              </a:xfrm>
              <a:prstGeom prst="ellipse">
                <a:avLst/>
              </a:pr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dirty="0">
                  <a:solidFill>
                    <a:schemeClr val="bg1"/>
                  </a:solidFill>
                  <a:latin typeface="Work Sans SemiBold" pitchFamily="2" charset="77"/>
                </a:endParaRPr>
              </a:p>
            </p:txBody>
          </p:sp>
          <p:pic>
            <p:nvPicPr>
              <p:cNvPr id="30" name="Graphic 29">
                <a:extLst>
                  <a:ext uri="{FF2B5EF4-FFF2-40B4-BE49-F238E27FC236}">
                    <a16:creationId xmlns:a16="http://schemas.microsoft.com/office/drawing/2014/main" id="{B3B5DAFA-AEB8-DA43-ABCC-12334B03AE2B}"/>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83234" y="4704212"/>
                <a:ext cx="483952" cy="482277"/>
              </a:xfrm>
              <a:prstGeom prst="rect">
                <a:avLst/>
              </a:prstGeom>
            </p:spPr>
          </p:pic>
        </p:grpSp>
        <p:sp>
          <p:nvSpPr>
            <p:cNvPr id="35" name="Text Placeholder 2">
              <a:extLst>
                <a:ext uri="{FF2B5EF4-FFF2-40B4-BE49-F238E27FC236}">
                  <a16:creationId xmlns:a16="http://schemas.microsoft.com/office/drawing/2014/main" id="{B9F9E097-DEA9-9649-ACDF-7627E41D5817}"/>
                </a:ext>
              </a:extLst>
            </p:cNvPr>
            <p:cNvSpPr txBox="1">
              <a:spLocks/>
            </p:cNvSpPr>
            <p:nvPr/>
          </p:nvSpPr>
          <p:spPr>
            <a:xfrm>
              <a:off x="6749217" y="4701558"/>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latin typeface="Work Sans SemiBold" pitchFamily="2" charset="77"/>
                  <a:cs typeface="Arial" panose="020B0604020202020204" pitchFamily="34" charset="0"/>
                </a:rPr>
                <a:t>2022 Revenue $425M+</a:t>
              </a:r>
            </a:p>
          </p:txBody>
        </p:sp>
      </p:grpSp>
      <p:pic>
        <p:nvPicPr>
          <p:cNvPr id="39" name="Picture 38">
            <a:extLst>
              <a:ext uri="{FF2B5EF4-FFF2-40B4-BE49-F238E27FC236}">
                <a16:creationId xmlns:a16="http://schemas.microsoft.com/office/drawing/2014/main" id="{114CA387-B7FE-764A-9A02-95AA403982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632" y="2954761"/>
            <a:ext cx="3763482" cy="936388"/>
          </a:xfrm>
          <a:prstGeom prst="rect">
            <a:avLst/>
          </a:prstGeom>
        </p:spPr>
      </p:pic>
      <p:grpSp>
        <p:nvGrpSpPr>
          <p:cNvPr id="7" name="Group 6">
            <a:extLst>
              <a:ext uri="{FF2B5EF4-FFF2-40B4-BE49-F238E27FC236}">
                <a16:creationId xmlns:a16="http://schemas.microsoft.com/office/drawing/2014/main" id="{66A58F3A-B822-DD53-89FE-5C549183352E}"/>
              </a:ext>
            </a:extLst>
          </p:cNvPr>
          <p:cNvGrpSpPr/>
          <p:nvPr/>
        </p:nvGrpSpPr>
        <p:grpSpPr>
          <a:xfrm>
            <a:off x="5689601" y="5511544"/>
            <a:ext cx="5905109" cy="822072"/>
            <a:chOff x="5689601" y="5511544"/>
            <a:chExt cx="5905109" cy="822072"/>
          </a:xfrm>
        </p:grpSpPr>
        <p:sp>
          <p:nvSpPr>
            <p:cNvPr id="25" name="Text Placeholder 2">
              <a:extLst>
                <a:ext uri="{FF2B5EF4-FFF2-40B4-BE49-F238E27FC236}">
                  <a16:creationId xmlns:a16="http://schemas.microsoft.com/office/drawing/2014/main" id="{7C2B3139-753B-9B41-BDE8-492E2F4F3330}"/>
                </a:ext>
              </a:extLst>
            </p:cNvPr>
            <p:cNvSpPr txBox="1">
              <a:spLocks/>
            </p:cNvSpPr>
            <p:nvPr/>
          </p:nvSpPr>
          <p:spPr>
            <a:xfrm>
              <a:off x="6749217" y="5614884"/>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latin typeface="Work Sans SemiBold" pitchFamily="2" charset="77"/>
                  <a:cs typeface="Arial" panose="020B0604020202020204" pitchFamily="34" charset="0"/>
                </a:rPr>
                <a:t>Technology Solution, Advisory Services, Strategic Sourcing</a:t>
              </a:r>
            </a:p>
          </p:txBody>
        </p:sp>
        <p:grpSp>
          <p:nvGrpSpPr>
            <p:cNvPr id="6" name="Group 5">
              <a:extLst>
                <a:ext uri="{FF2B5EF4-FFF2-40B4-BE49-F238E27FC236}">
                  <a16:creationId xmlns:a16="http://schemas.microsoft.com/office/drawing/2014/main" id="{4A1850D9-A033-4EAD-C427-0929DB5EB015}"/>
                </a:ext>
              </a:extLst>
            </p:cNvPr>
            <p:cNvGrpSpPr/>
            <p:nvPr/>
          </p:nvGrpSpPr>
          <p:grpSpPr>
            <a:xfrm>
              <a:off x="5689601" y="5511544"/>
              <a:ext cx="822072" cy="822072"/>
              <a:chOff x="5689601" y="5511544"/>
              <a:chExt cx="822072" cy="822072"/>
            </a:xfrm>
          </p:grpSpPr>
          <p:sp>
            <p:nvSpPr>
              <p:cNvPr id="70" name="Circle">
                <a:extLst>
                  <a:ext uri="{FF2B5EF4-FFF2-40B4-BE49-F238E27FC236}">
                    <a16:creationId xmlns:a16="http://schemas.microsoft.com/office/drawing/2014/main" id="{ECFA052B-A8D0-3148-8111-AF7358717431}"/>
                  </a:ext>
                </a:extLst>
              </p:cNvPr>
              <p:cNvSpPr/>
              <p:nvPr/>
            </p:nvSpPr>
            <p:spPr>
              <a:xfrm>
                <a:off x="5689601" y="5511544"/>
                <a:ext cx="822072" cy="822072"/>
              </a:xfrm>
              <a:prstGeom prst="ellipse">
                <a:avLst/>
              </a:pr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dirty="0">
                  <a:solidFill>
                    <a:schemeClr val="bg1"/>
                  </a:solidFill>
                  <a:latin typeface="Work Sans SemiBold" pitchFamily="2" charset="77"/>
                </a:endParaRPr>
              </a:p>
            </p:txBody>
          </p:sp>
          <p:sp>
            <p:nvSpPr>
              <p:cNvPr id="74" name="Oval 73">
                <a:extLst>
                  <a:ext uri="{FF2B5EF4-FFF2-40B4-BE49-F238E27FC236}">
                    <a16:creationId xmlns:a16="http://schemas.microsoft.com/office/drawing/2014/main" id="{4329AFCD-C5CC-9F4F-8DA6-94996068A810}"/>
                  </a:ext>
                </a:extLst>
              </p:cNvPr>
              <p:cNvSpPr/>
              <p:nvPr/>
            </p:nvSpPr>
            <p:spPr>
              <a:xfrm>
                <a:off x="5869550" y="5781292"/>
                <a:ext cx="292129" cy="2921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Work Sans SemiBold" pitchFamily="2" charset="77"/>
                </a:endParaRPr>
              </a:p>
            </p:txBody>
          </p:sp>
          <p:sp>
            <p:nvSpPr>
              <p:cNvPr id="75" name="Oval 74">
                <a:extLst>
                  <a:ext uri="{FF2B5EF4-FFF2-40B4-BE49-F238E27FC236}">
                    <a16:creationId xmlns:a16="http://schemas.microsoft.com/office/drawing/2014/main" id="{12639797-1020-B743-A14F-174FE777A7A8}"/>
                  </a:ext>
                </a:extLst>
              </p:cNvPr>
              <p:cNvSpPr/>
              <p:nvPr/>
            </p:nvSpPr>
            <p:spPr>
              <a:xfrm>
                <a:off x="6069575" y="5781292"/>
                <a:ext cx="292129" cy="2921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Work Sans SemiBold" pitchFamily="2" charset="77"/>
                </a:endParaRPr>
              </a:p>
            </p:txBody>
          </p:sp>
        </p:grpSp>
      </p:grpSp>
      <p:grpSp>
        <p:nvGrpSpPr>
          <p:cNvPr id="10" name="Group 9">
            <a:extLst>
              <a:ext uri="{FF2B5EF4-FFF2-40B4-BE49-F238E27FC236}">
                <a16:creationId xmlns:a16="http://schemas.microsoft.com/office/drawing/2014/main" id="{071300EB-F227-82AD-CCFE-E0225D806A9D}"/>
              </a:ext>
            </a:extLst>
          </p:cNvPr>
          <p:cNvGrpSpPr/>
          <p:nvPr/>
        </p:nvGrpSpPr>
        <p:grpSpPr>
          <a:xfrm>
            <a:off x="5689601" y="1799394"/>
            <a:ext cx="5905109" cy="822072"/>
            <a:chOff x="5689601" y="1551917"/>
            <a:chExt cx="5905109" cy="822072"/>
          </a:xfrm>
        </p:grpSpPr>
        <p:sp>
          <p:nvSpPr>
            <p:cNvPr id="26" name="Text Placeholder 2">
              <a:extLst>
                <a:ext uri="{FF2B5EF4-FFF2-40B4-BE49-F238E27FC236}">
                  <a16:creationId xmlns:a16="http://schemas.microsoft.com/office/drawing/2014/main" id="{47B77C79-E6CF-3048-9CF7-224FA801E38D}"/>
                </a:ext>
              </a:extLst>
            </p:cNvPr>
            <p:cNvSpPr txBox="1">
              <a:spLocks/>
            </p:cNvSpPr>
            <p:nvPr/>
          </p:nvSpPr>
          <p:spPr>
            <a:xfrm>
              <a:off x="6749217" y="1740643"/>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bg1"/>
                  </a:solidFill>
                  <a:latin typeface="Work Sans SemiBold" pitchFamily="2" charset="77"/>
                  <a:cs typeface="Arial" panose="020B0604020202020204" pitchFamily="34" charset="0"/>
                </a:rPr>
                <a:t>Founded in 2014</a:t>
              </a:r>
            </a:p>
          </p:txBody>
        </p:sp>
        <p:grpSp>
          <p:nvGrpSpPr>
            <p:cNvPr id="4" name="Group 3">
              <a:extLst>
                <a:ext uri="{FF2B5EF4-FFF2-40B4-BE49-F238E27FC236}">
                  <a16:creationId xmlns:a16="http://schemas.microsoft.com/office/drawing/2014/main" id="{FF2BD41A-B723-6033-2DC1-7E2FF7FB9C6F}"/>
                </a:ext>
              </a:extLst>
            </p:cNvPr>
            <p:cNvGrpSpPr/>
            <p:nvPr/>
          </p:nvGrpSpPr>
          <p:grpSpPr>
            <a:xfrm>
              <a:off x="5689601" y="1551917"/>
              <a:ext cx="822072" cy="822072"/>
              <a:chOff x="5689601" y="1551917"/>
              <a:chExt cx="822072" cy="822072"/>
            </a:xfrm>
          </p:grpSpPr>
          <p:sp>
            <p:nvSpPr>
              <p:cNvPr id="58" name="Circle">
                <a:extLst>
                  <a:ext uri="{FF2B5EF4-FFF2-40B4-BE49-F238E27FC236}">
                    <a16:creationId xmlns:a16="http://schemas.microsoft.com/office/drawing/2014/main" id="{E36C10B4-46DE-B84B-88F5-BDF10739920E}"/>
                  </a:ext>
                </a:extLst>
              </p:cNvPr>
              <p:cNvSpPr/>
              <p:nvPr/>
            </p:nvSpPr>
            <p:spPr>
              <a:xfrm>
                <a:off x="5689601" y="1551917"/>
                <a:ext cx="822072" cy="822072"/>
              </a:xfrm>
              <a:prstGeom prst="ellipse">
                <a:avLst/>
              </a:pr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dirty="0">
                  <a:solidFill>
                    <a:schemeClr val="bg1"/>
                  </a:solidFill>
                  <a:latin typeface="Work Sans SemiBold" pitchFamily="2" charset="77"/>
                </a:endParaRPr>
              </a:p>
            </p:txBody>
          </p:sp>
          <p:pic>
            <p:nvPicPr>
              <p:cNvPr id="76" name="Graphic 75">
                <a:extLst>
                  <a:ext uri="{FF2B5EF4-FFF2-40B4-BE49-F238E27FC236}">
                    <a16:creationId xmlns:a16="http://schemas.microsoft.com/office/drawing/2014/main" id="{B959CFA0-B41D-7645-8B00-1254E896A979}"/>
                  </a:ext>
                </a:extLst>
              </p:cNvPr>
              <p:cNvPicPr>
                <a:picLocks/>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69550" y="1715243"/>
                <a:ext cx="501386" cy="499651"/>
              </a:xfrm>
              <a:prstGeom prst="rect">
                <a:avLst/>
              </a:prstGeom>
            </p:spPr>
          </p:pic>
        </p:grpSp>
      </p:grpSp>
    </p:spTree>
    <p:extLst>
      <p:ext uri="{BB962C8B-B14F-4D97-AF65-F5344CB8AC3E}">
        <p14:creationId xmlns:p14="http://schemas.microsoft.com/office/powerpoint/2010/main" val="295801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1C1B2F-BE83-0B4D-95CF-598B1F57FE06}"/>
              </a:ext>
            </a:extLst>
          </p:cNvPr>
          <p:cNvGrpSpPr/>
          <p:nvPr/>
        </p:nvGrpSpPr>
        <p:grpSpPr>
          <a:xfrm>
            <a:off x="364881" y="1801907"/>
            <a:ext cx="2601113" cy="3878457"/>
            <a:chOff x="1017814" y="1940478"/>
            <a:chExt cx="10156372" cy="2897400"/>
          </a:xfrm>
        </p:grpSpPr>
        <p:cxnSp>
          <p:nvCxnSpPr>
            <p:cNvPr id="9" name="Straight Connector 8">
              <a:extLst>
                <a:ext uri="{FF2B5EF4-FFF2-40B4-BE49-F238E27FC236}">
                  <a16:creationId xmlns:a16="http://schemas.microsoft.com/office/drawing/2014/main" id="{CDC9633C-5355-7945-9227-D234AC6A76BE}"/>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2DB288A-FDD2-F34F-9BE0-3302C2FC25C8}"/>
                </a:ext>
              </a:extLst>
            </p:cNvPr>
            <p:cNvGrpSpPr/>
            <p:nvPr/>
          </p:nvGrpSpPr>
          <p:grpSpPr>
            <a:xfrm>
              <a:off x="1017814" y="1940478"/>
              <a:ext cx="10156372" cy="2881651"/>
              <a:chOff x="1017814" y="1940478"/>
              <a:chExt cx="10156372" cy="2881651"/>
            </a:xfrm>
          </p:grpSpPr>
          <p:sp>
            <p:nvSpPr>
              <p:cNvPr id="38" name="Rounded Rectangle 37">
                <a:extLst>
                  <a:ext uri="{FF2B5EF4-FFF2-40B4-BE49-F238E27FC236}">
                    <a16:creationId xmlns:a16="http://schemas.microsoft.com/office/drawing/2014/main" id="{6F80E761-41EF-094D-8EC5-7BCA402CCB65}"/>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ounded Rectangle 21">
                <a:extLst>
                  <a:ext uri="{FF2B5EF4-FFF2-40B4-BE49-F238E27FC236}">
                    <a16:creationId xmlns:a16="http://schemas.microsoft.com/office/drawing/2014/main" id="{323629AF-59E4-1347-82F3-65756DDEE3EC}"/>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nvGrpSpPr>
          <p:cNvPr id="31" name="Group 30">
            <a:extLst>
              <a:ext uri="{FF2B5EF4-FFF2-40B4-BE49-F238E27FC236}">
                <a16:creationId xmlns:a16="http://schemas.microsoft.com/office/drawing/2014/main" id="{DACB2EF0-FBE8-C948-A2C7-802AF30835DE}"/>
              </a:ext>
            </a:extLst>
          </p:cNvPr>
          <p:cNvGrpSpPr/>
          <p:nvPr/>
        </p:nvGrpSpPr>
        <p:grpSpPr>
          <a:xfrm>
            <a:off x="3318589" y="1801907"/>
            <a:ext cx="2601113" cy="3878457"/>
            <a:chOff x="1017814" y="1940478"/>
            <a:chExt cx="10156372" cy="2897400"/>
          </a:xfrm>
        </p:grpSpPr>
        <p:cxnSp>
          <p:nvCxnSpPr>
            <p:cNvPr id="32" name="Straight Connector 31">
              <a:extLst>
                <a:ext uri="{FF2B5EF4-FFF2-40B4-BE49-F238E27FC236}">
                  <a16:creationId xmlns:a16="http://schemas.microsoft.com/office/drawing/2014/main" id="{DB3E9150-6102-D24B-AAFA-91AC8CDE5E94}"/>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27957DE-14D8-C94D-B631-E322EEFFC853}"/>
                </a:ext>
              </a:extLst>
            </p:cNvPr>
            <p:cNvGrpSpPr/>
            <p:nvPr/>
          </p:nvGrpSpPr>
          <p:grpSpPr>
            <a:xfrm>
              <a:off x="1017814" y="1940478"/>
              <a:ext cx="10156372" cy="2881651"/>
              <a:chOff x="1017814" y="1940478"/>
              <a:chExt cx="10156372" cy="2881651"/>
            </a:xfrm>
          </p:grpSpPr>
          <p:sp>
            <p:nvSpPr>
              <p:cNvPr id="34" name="Rounded Rectangle 33">
                <a:extLst>
                  <a:ext uri="{FF2B5EF4-FFF2-40B4-BE49-F238E27FC236}">
                    <a16:creationId xmlns:a16="http://schemas.microsoft.com/office/drawing/2014/main" id="{4B6E4B0B-835A-DF4F-B536-FBC0C225EB78}"/>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ounded Rectangle 34">
                <a:extLst>
                  <a:ext uri="{FF2B5EF4-FFF2-40B4-BE49-F238E27FC236}">
                    <a16:creationId xmlns:a16="http://schemas.microsoft.com/office/drawing/2014/main" id="{42C597F3-825C-C843-BC38-952D02AF5E0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nvGrpSpPr>
          <p:cNvPr id="36" name="Group 35">
            <a:extLst>
              <a:ext uri="{FF2B5EF4-FFF2-40B4-BE49-F238E27FC236}">
                <a16:creationId xmlns:a16="http://schemas.microsoft.com/office/drawing/2014/main" id="{1A5B527F-1A92-6E4C-8CAE-46F87FD49DDA}"/>
              </a:ext>
            </a:extLst>
          </p:cNvPr>
          <p:cNvGrpSpPr/>
          <p:nvPr/>
        </p:nvGrpSpPr>
        <p:grpSpPr>
          <a:xfrm>
            <a:off x="6272297" y="1801907"/>
            <a:ext cx="2601113" cy="3878457"/>
            <a:chOff x="1017814" y="1940478"/>
            <a:chExt cx="10156372" cy="2897400"/>
          </a:xfrm>
        </p:grpSpPr>
        <p:cxnSp>
          <p:nvCxnSpPr>
            <p:cNvPr id="39" name="Straight Connector 38">
              <a:extLst>
                <a:ext uri="{FF2B5EF4-FFF2-40B4-BE49-F238E27FC236}">
                  <a16:creationId xmlns:a16="http://schemas.microsoft.com/office/drawing/2014/main" id="{9E0CFBDA-28A7-7645-A67C-5EECC7A9D8F1}"/>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97BAACB-5455-864D-A77E-2ADD35D798D8}"/>
                </a:ext>
              </a:extLst>
            </p:cNvPr>
            <p:cNvGrpSpPr/>
            <p:nvPr/>
          </p:nvGrpSpPr>
          <p:grpSpPr>
            <a:xfrm>
              <a:off x="1017814" y="1940478"/>
              <a:ext cx="10156372" cy="2881651"/>
              <a:chOff x="1017814" y="1940478"/>
              <a:chExt cx="10156372" cy="2881651"/>
            </a:xfrm>
          </p:grpSpPr>
          <p:sp>
            <p:nvSpPr>
              <p:cNvPr id="41" name="Rounded Rectangle 40">
                <a:extLst>
                  <a:ext uri="{FF2B5EF4-FFF2-40B4-BE49-F238E27FC236}">
                    <a16:creationId xmlns:a16="http://schemas.microsoft.com/office/drawing/2014/main" id="{C81CF695-4844-3945-8035-298359DFBAE7}"/>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Rounded Rectangle 41">
                <a:extLst>
                  <a:ext uri="{FF2B5EF4-FFF2-40B4-BE49-F238E27FC236}">
                    <a16:creationId xmlns:a16="http://schemas.microsoft.com/office/drawing/2014/main" id="{B9D28318-5270-6C45-94B3-24D9CCB4D00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nvGrpSpPr>
          <p:cNvPr id="43" name="Group 42">
            <a:extLst>
              <a:ext uri="{FF2B5EF4-FFF2-40B4-BE49-F238E27FC236}">
                <a16:creationId xmlns:a16="http://schemas.microsoft.com/office/drawing/2014/main" id="{8C90A74E-F803-384B-A947-C848BCC74CEB}"/>
              </a:ext>
            </a:extLst>
          </p:cNvPr>
          <p:cNvGrpSpPr/>
          <p:nvPr/>
        </p:nvGrpSpPr>
        <p:grpSpPr>
          <a:xfrm>
            <a:off x="9226006" y="1801907"/>
            <a:ext cx="2601113" cy="3878457"/>
            <a:chOff x="1017814" y="1940478"/>
            <a:chExt cx="10156372" cy="2897400"/>
          </a:xfrm>
        </p:grpSpPr>
        <p:cxnSp>
          <p:nvCxnSpPr>
            <p:cNvPr id="44" name="Straight Connector 43">
              <a:extLst>
                <a:ext uri="{FF2B5EF4-FFF2-40B4-BE49-F238E27FC236}">
                  <a16:creationId xmlns:a16="http://schemas.microsoft.com/office/drawing/2014/main" id="{89428050-926B-954B-867B-901D8F2E9E38}"/>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014338B-4CBD-BC4F-855F-F0D29A178771}"/>
                </a:ext>
              </a:extLst>
            </p:cNvPr>
            <p:cNvGrpSpPr/>
            <p:nvPr/>
          </p:nvGrpSpPr>
          <p:grpSpPr>
            <a:xfrm>
              <a:off x="1017814" y="1940478"/>
              <a:ext cx="10156372" cy="2881651"/>
              <a:chOff x="1017814" y="1940478"/>
              <a:chExt cx="10156372" cy="2881651"/>
            </a:xfrm>
          </p:grpSpPr>
          <p:sp>
            <p:nvSpPr>
              <p:cNvPr id="46" name="Rounded Rectangle 45">
                <a:extLst>
                  <a:ext uri="{FF2B5EF4-FFF2-40B4-BE49-F238E27FC236}">
                    <a16:creationId xmlns:a16="http://schemas.microsoft.com/office/drawing/2014/main" id="{5DB74798-A6B3-F44B-B763-E7B8BC46FD60}"/>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Rounded Rectangle 46">
                <a:extLst>
                  <a:ext uri="{FF2B5EF4-FFF2-40B4-BE49-F238E27FC236}">
                    <a16:creationId xmlns:a16="http://schemas.microsoft.com/office/drawing/2014/main" id="{32D20CEC-525B-3546-B5B0-EEA004CBE35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pic>
        <p:nvPicPr>
          <p:cNvPr id="48" name="Picture 47" descr="A close up of a sign&#10;&#10;Description automatically generated">
            <a:extLst>
              <a:ext uri="{FF2B5EF4-FFF2-40B4-BE49-F238E27FC236}">
                <a16:creationId xmlns:a16="http://schemas.microsoft.com/office/drawing/2014/main" id="{B49B1687-F752-5149-ABE9-5EE07FCFC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5437" y="2868437"/>
            <a:ext cx="561407" cy="560563"/>
          </a:xfrm>
          <a:prstGeom prst="rect">
            <a:avLst/>
          </a:prstGeom>
        </p:spPr>
      </p:pic>
      <p:pic>
        <p:nvPicPr>
          <p:cNvPr id="49" name="Picture 48" descr="A close up of a newspaper&#10;&#10;Description automatically generated">
            <a:extLst>
              <a:ext uri="{FF2B5EF4-FFF2-40B4-BE49-F238E27FC236}">
                <a16:creationId xmlns:a16="http://schemas.microsoft.com/office/drawing/2014/main" id="{EB031B7F-8A55-D745-87E3-71BFDC466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816" y="3704440"/>
            <a:ext cx="686130" cy="594871"/>
          </a:xfrm>
          <a:prstGeom prst="rect">
            <a:avLst/>
          </a:prstGeom>
        </p:spPr>
      </p:pic>
      <p:pic>
        <p:nvPicPr>
          <p:cNvPr id="50" name="Picture 49" descr="A close up of a newspaper&#10;&#10;Description automatically generated">
            <a:extLst>
              <a:ext uri="{FF2B5EF4-FFF2-40B4-BE49-F238E27FC236}">
                <a16:creationId xmlns:a16="http://schemas.microsoft.com/office/drawing/2014/main" id="{51FB3331-8F76-574C-8B16-A6824F8B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1161" y="2866033"/>
            <a:ext cx="589749" cy="568118"/>
          </a:xfrm>
          <a:prstGeom prst="rect">
            <a:avLst/>
          </a:prstGeom>
        </p:spPr>
      </p:pic>
      <p:pic>
        <p:nvPicPr>
          <p:cNvPr id="51" name="Picture 50" descr="A close up of a sign&#10;&#10;Description automatically generated">
            <a:extLst>
              <a:ext uri="{FF2B5EF4-FFF2-40B4-BE49-F238E27FC236}">
                <a16:creationId xmlns:a16="http://schemas.microsoft.com/office/drawing/2014/main" id="{7AB23002-38AE-9D43-9A8E-D6462139F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9345" y="2863905"/>
            <a:ext cx="616725" cy="574706"/>
          </a:xfrm>
          <a:prstGeom prst="rect">
            <a:avLst/>
          </a:prstGeom>
        </p:spPr>
      </p:pic>
      <p:pic>
        <p:nvPicPr>
          <p:cNvPr id="52" name="Picture 51" descr="A picture containing text, newspaper, sign, traffic&#10;&#10;Description automatically generated">
            <a:extLst>
              <a:ext uri="{FF2B5EF4-FFF2-40B4-BE49-F238E27FC236}">
                <a16:creationId xmlns:a16="http://schemas.microsoft.com/office/drawing/2014/main" id="{CBC101C8-A419-5B46-B8A1-33BE9748E9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769" y="2859445"/>
            <a:ext cx="627477" cy="569555"/>
          </a:xfrm>
          <a:prstGeom prst="rect">
            <a:avLst/>
          </a:prstGeom>
        </p:spPr>
      </p:pic>
      <p:pic>
        <p:nvPicPr>
          <p:cNvPr id="53" name="Picture 52" descr="A close up of a sign&#10;&#10;Description automatically generated">
            <a:extLst>
              <a:ext uri="{FF2B5EF4-FFF2-40B4-BE49-F238E27FC236}">
                <a16:creationId xmlns:a16="http://schemas.microsoft.com/office/drawing/2014/main" id="{2B4295E6-CE2B-1D4A-828D-44EA72DC65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41963" y="1992601"/>
            <a:ext cx="587419" cy="636867"/>
          </a:xfrm>
          <a:prstGeom prst="rect">
            <a:avLst/>
          </a:prstGeom>
        </p:spPr>
      </p:pic>
      <p:pic>
        <p:nvPicPr>
          <p:cNvPr id="54" name="Picture 53" descr="A close up of a newspaper&#10;&#10;Description automatically generated">
            <a:extLst>
              <a:ext uri="{FF2B5EF4-FFF2-40B4-BE49-F238E27FC236}">
                <a16:creationId xmlns:a16="http://schemas.microsoft.com/office/drawing/2014/main" id="{0AE27DCC-964F-3B48-8D03-51F95AF447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5508" y="1996895"/>
            <a:ext cx="661834" cy="628279"/>
          </a:xfrm>
          <a:prstGeom prst="rect">
            <a:avLst/>
          </a:prstGeom>
        </p:spPr>
      </p:pic>
      <p:pic>
        <p:nvPicPr>
          <p:cNvPr id="55" name="Picture 54" descr="A close up of a newspaper&#10;&#10;Description automatically generated">
            <a:extLst>
              <a:ext uri="{FF2B5EF4-FFF2-40B4-BE49-F238E27FC236}">
                <a16:creationId xmlns:a16="http://schemas.microsoft.com/office/drawing/2014/main" id="{E625D9A6-D660-274C-BD2D-C5233118EC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192" y="1996895"/>
            <a:ext cx="649689" cy="632573"/>
          </a:xfrm>
          <a:prstGeom prst="rect">
            <a:avLst/>
          </a:prstGeom>
        </p:spPr>
      </p:pic>
      <p:pic>
        <p:nvPicPr>
          <p:cNvPr id="56" name="Picture 55" descr="A close up of a newspaper&#10;&#10;Description automatically generated">
            <a:extLst>
              <a:ext uri="{FF2B5EF4-FFF2-40B4-BE49-F238E27FC236}">
                <a16:creationId xmlns:a16="http://schemas.microsoft.com/office/drawing/2014/main" id="{31FCDD4D-F89F-CA4A-A5D0-6BC9FF233B0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916" y="2001189"/>
            <a:ext cx="625330" cy="628279"/>
          </a:xfrm>
          <a:prstGeom prst="rect">
            <a:avLst/>
          </a:prstGeom>
        </p:spPr>
      </p:pic>
      <p:pic>
        <p:nvPicPr>
          <p:cNvPr id="57" name="Picture 3" descr="A close up of a sign&#10;&#10;Description automatically generated">
            <a:extLst>
              <a:ext uri="{FF2B5EF4-FFF2-40B4-BE49-F238E27FC236}">
                <a16:creationId xmlns:a16="http://schemas.microsoft.com/office/drawing/2014/main" id="{1DE9E47D-8598-064C-A352-77C05CD94D4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21034" y="1995619"/>
            <a:ext cx="551863" cy="628279"/>
          </a:xfrm>
          <a:prstGeom prst="rect">
            <a:avLst/>
          </a:prstGeom>
        </p:spPr>
      </p:pic>
      <p:pic>
        <p:nvPicPr>
          <p:cNvPr id="58" name="Picture 57" descr="A close up of a newspaper&#10;&#10;Description automatically generated">
            <a:extLst>
              <a:ext uri="{FF2B5EF4-FFF2-40B4-BE49-F238E27FC236}">
                <a16:creationId xmlns:a16="http://schemas.microsoft.com/office/drawing/2014/main" id="{3D7B8805-8503-EB42-8E6E-C4296CC356C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98311" y="2863905"/>
            <a:ext cx="783700" cy="573963"/>
          </a:xfrm>
          <a:prstGeom prst="rect">
            <a:avLst/>
          </a:prstGeom>
        </p:spPr>
      </p:pic>
      <p:pic>
        <p:nvPicPr>
          <p:cNvPr id="59" name="Picture 58" descr="A close up of a sign&#10;&#10;Description automatically generated">
            <a:extLst>
              <a:ext uri="{FF2B5EF4-FFF2-40B4-BE49-F238E27FC236}">
                <a16:creationId xmlns:a16="http://schemas.microsoft.com/office/drawing/2014/main" id="{FC89E824-F58F-4649-B974-CA70607408E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63621" y="1996895"/>
            <a:ext cx="620072" cy="628279"/>
          </a:xfrm>
          <a:prstGeom prst="rect">
            <a:avLst/>
          </a:prstGeom>
        </p:spPr>
      </p:pic>
      <p:pic>
        <p:nvPicPr>
          <p:cNvPr id="60" name="Picture 59" descr="A close up of a sign&#10;&#10;Description automatically generated">
            <a:extLst>
              <a:ext uri="{FF2B5EF4-FFF2-40B4-BE49-F238E27FC236}">
                <a16:creationId xmlns:a16="http://schemas.microsoft.com/office/drawing/2014/main" id="{19B0B4B3-F484-F542-8E8D-612DF136603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86086" y="1995001"/>
            <a:ext cx="548536" cy="630173"/>
          </a:xfrm>
          <a:prstGeom prst="rect">
            <a:avLst/>
          </a:prstGeom>
        </p:spPr>
      </p:pic>
      <p:pic>
        <p:nvPicPr>
          <p:cNvPr id="61" name="Picture 60" descr="A close up of a newspaper&#10;&#10;Description automatically generated">
            <a:extLst>
              <a:ext uri="{FF2B5EF4-FFF2-40B4-BE49-F238E27FC236}">
                <a16:creationId xmlns:a16="http://schemas.microsoft.com/office/drawing/2014/main" id="{AA6D5174-085A-8F4C-933C-F51B131D550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15329" y="1996895"/>
            <a:ext cx="608363" cy="628279"/>
          </a:xfrm>
          <a:prstGeom prst="rect">
            <a:avLst/>
          </a:prstGeom>
        </p:spPr>
      </p:pic>
      <p:pic>
        <p:nvPicPr>
          <p:cNvPr id="62" name="Picture 61" descr="A close up of a sign&#10;&#10;Description automatically generated">
            <a:extLst>
              <a:ext uri="{FF2B5EF4-FFF2-40B4-BE49-F238E27FC236}">
                <a16:creationId xmlns:a16="http://schemas.microsoft.com/office/drawing/2014/main" id="{3E2D4C6C-2866-A640-B0A3-02C1294F4C8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59775" y="2863905"/>
            <a:ext cx="601158" cy="574706"/>
          </a:xfrm>
          <a:prstGeom prst="rect">
            <a:avLst/>
          </a:prstGeom>
        </p:spPr>
      </p:pic>
      <p:pic>
        <p:nvPicPr>
          <p:cNvPr id="63" name="Picture 62" descr="A close up of a sign&#10;&#10;Description automatically generated">
            <a:extLst>
              <a:ext uri="{FF2B5EF4-FFF2-40B4-BE49-F238E27FC236}">
                <a16:creationId xmlns:a16="http://schemas.microsoft.com/office/drawing/2014/main" id="{9EC99E87-BCFB-2E46-89A9-A8A0AC2C4A3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68419" y="2003525"/>
            <a:ext cx="318701" cy="620373"/>
          </a:xfrm>
          <a:prstGeom prst="rect">
            <a:avLst/>
          </a:prstGeom>
        </p:spPr>
      </p:pic>
      <p:pic>
        <p:nvPicPr>
          <p:cNvPr id="64" name="Picture 63" descr="Logo&#10;&#10;Description automatically generated">
            <a:extLst>
              <a:ext uri="{FF2B5EF4-FFF2-40B4-BE49-F238E27FC236}">
                <a16:creationId xmlns:a16="http://schemas.microsoft.com/office/drawing/2014/main" id="{2CFA9283-CDAE-F04C-AE0E-06F74D892EF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050731" y="1990335"/>
            <a:ext cx="506516" cy="631296"/>
          </a:xfrm>
          <a:prstGeom prst="rect">
            <a:avLst/>
          </a:prstGeom>
        </p:spPr>
      </p:pic>
      <p:pic>
        <p:nvPicPr>
          <p:cNvPr id="65" name="Picture 64" descr="A close up of a sign&#10;&#10;Description automatically generated">
            <a:extLst>
              <a:ext uri="{FF2B5EF4-FFF2-40B4-BE49-F238E27FC236}">
                <a16:creationId xmlns:a16="http://schemas.microsoft.com/office/drawing/2014/main" id="{6286DE70-277E-C34D-BDE8-727A693424B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578401" y="1990335"/>
            <a:ext cx="601072" cy="639133"/>
          </a:xfrm>
          <a:prstGeom prst="rect">
            <a:avLst/>
          </a:prstGeom>
        </p:spPr>
      </p:pic>
      <p:sp>
        <p:nvSpPr>
          <p:cNvPr id="66" name="Text Placeholder 2">
            <a:extLst>
              <a:ext uri="{FF2B5EF4-FFF2-40B4-BE49-F238E27FC236}">
                <a16:creationId xmlns:a16="http://schemas.microsoft.com/office/drawing/2014/main" id="{39777AEF-FCDF-B149-AE63-34C6BDA92037}"/>
              </a:ext>
            </a:extLst>
          </p:cNvPr>
          <p:cNvSpPr txBox="1">
            <a:spLocks/>
          </p:cNvSpPr>
          <p:nvPr/>
        </p:nvSpPr>
        <p:spPr>
          <a:xfrm>
            <a:off x="370637"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Work Sans Light" pitchFamily="2" charset="77"/>
                <a:cs typeface="Arial" panose="020B0604020202020204" pitchFamily="34" charset="0"/>
              </a:rPr>
              <a:t>2016-2018</a:t>
            </a:r>
          </a:p>
        </p:txBody>
      </p:sp>
      <p:sp>
        <p:nvSpPr>
          <p:cNvPr id="67" name="Text Placeholder 2">
            <a:extLst>
              <a:ext uri="{FF2B5EF4-FFF2-40B4-BE49-F238E27FC236}">
                <a16:creationId xmlns:a16="http://schemas.microsoft.com/office/drawing/2014/main" id="{3EC25315-0427-414F-8C03-6790BA6B35DA}"/>
              </a:ext>
            </a:extLst>
          </p:cNvPr>
          <p:cNvSpPr txBox="1">
            <a:spLocks/>
          </p:cNvSpPr>
          <p:nvPr/>
        </p:nvSpPr>
        <p:spPr>
          <a:xfrm>
            <a:off x="3288649"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Work Sans Light" pitchFamily="2" charset="77"/>
                <a:cs typeface="Arial" panose="020B0604020202020204" pitchFamily="34" charset="0"/>
              </a:rPr>
              <a:t>2019</a:t>
            </a:r>
          </a:p>
        </p:txBody>
      </p:sp>
      <p:sp>
        <p:nvSpPr>
          <p:cNvPr id="68" name="Text Placeholder 2">
            <a:extLst>
              <a:ext uri="{FF2B5EF4-FFF2-40B4-BE49-F238E27FC236}">
                <a16:creationId xmlns:a16="http://schemas.microsoft.com/office/drawing/2014/main" id="{33D4DA69-F2FF-6C46-9106-3820122FDB5F}"/>
              </a:ext>
            </a:extLst>
          </p:cNvPr>
          <p:cNvSpPr txBox="1">
            <a:spLocks/>
          </p:cNvSpPr>
          <p:nvPr/>
        </p:nvSpPr>
        <p:spPr>
          <a:xfrm>
            <a:off x="6247002"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Work Sans Light" pitchFamily="2" charset="77"/>
                <a:cs typeface="Arial" panose="020B0604020202020204" pitchFamily="34" charset="0"/>
              </a:rPr>
              <a:t>2020</a:t>
            </a:r>
          </a:p>
        </p:txBody>
      </p:sp>
      <p:sp>
        <p:nvSpPr>
          <p:cNvPr id="69" name="Text Placeholder 2">
            <a:extLst>
              <a:ext uri="{FF2B5EF4-FFF2-40B4-BE49-F238E27FC236}">
                <a16:creationId xmlns:a16="http://schemas.microsoft.com/office/drawing/2014/main" id="{DE524079-6491-8C48-8593-6177352BF7CB}"/>
              </a:ext>
            </a:extLst>
          </p:cNvPr>
          <p:cNvSpPr txBox="1">
            <a:spLocks/>
          </p:cNvSpPr>
          <p:nvPr/>
        </p:nvSpPr>
        <p:spPr>
          <a:xfrm>
            <a:off x="9191908"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Work Sans Light" pitchFamily="2" charset="77"/>
                <a:cs typeface="Arial" panose="020B0604020202020204" pitchFamily="34" charset="0"/>
              </a:rPr>
              <a:t>2021</a:t>
            </a:r>
          </a:p>
        </p:txBody>
      </p:sp>
      <p:pic>
        <p:nvPicPr>
          <p:cNvPr id="70" name="Picture 69" descr="A picture containing food&#10;&#10;Description automatically generated">
            <a:extLst>
              <a:ext uri="{FF2B5EF4-FFF2-40B4-BE49-F238E27FC236}">
                <a16:creationId xmlns:a16="http://schemas.microsoft.com/office/drawing/2014/main" id="{42AF869F-9BA2-8842-85EC-C5249ABE722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324084" y="4572651"/>
            <a:ext cx="682706" cy="695658"/>
          </a:xfrm>
          <a:prstGeom prst="rect">
            <a:avLst/>
          </a:prstGeom>
        </p:spPr>
      </p:pic>
      <p:pic>
        <p:nvPicPr>
          <p:cNvPr id="71" name="Picture 70" descr="A close up of a sign&#10;&#10;Description automatically generated">
            <a:extLst>
              <a:ext uri="{FF2B5EF4-FFF2-40B4-BE49-F238E27FC236}">
                <a16:creationId xmlns:a16="http://schemas.microsoft.com/office/drawing/2014/main" id="{3F3F612B-0627-5D4D-BA9A-4FD3A489E20F}"/>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298035" y="4535984"/>
            <a:ext cx="719196" cy="695658"/>
          </a:xfrm>
          <a:prstGeom prst="rect">
            <a:avLst/>
          </a:prstGeom>
        </p:spPr>
      </p:pic>
      <p:pic>
        <p:nvPicPr>
          <p:cNvPr id="72" name="Picture 71" descr="Text&#10;&#10;Description automatically generated">
            <a:extLst>
              <a:ext uri="{FF2B5EF4-FFF2-40B4-BE49-F238E27FC236}">
                <a16:creationId xmlns:a16="http://schemas.microsoft.com/office/drawing/2014/main" id="{73457E68-08F3-C540-BFFA-38F319655756}"/>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7299325" y="4535984"/>
            <a:ext cx="552450" cy="641338"/>
          </a:xfrm>
          <a:prstGeom prst="rect">
            <a:avLst/>
          </a:prstGeom>
          <a:ln w="6350">
            <a:solidFill>
              <a:srgbClr val="FFFF00"/>
            </a:solidFill>
          </a:ln>
        </p:spPr>
      </p:pic>
      <p:pic>
        <p:nvPicPr>
          <p:cNvPr id="73" name="Picture 72" descr="Graphical user interface&#10;&#10;Description automatically generated with medium confidence">
            <a:extLst>
              <a:ext uri="{FF2B5EF4-FFF2-40B4-BE49-F238E27FC236}">
                <a16:creationId xmlns:a16="http://schemas.microsoft.com/office/drawing/2014/main" id="{D60A5252-AA53-C24F-9A6B-8EE81DF3C9B3}"/>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0329729" y="4470496"/>
            <a:ext cx="488467" cy="668119"/>
          </a:xfrm>
          <a:prstGeom prst="rect">
            <a:avLst/>
          </a:prstGeom>
          <a:ln w="19050">
            <a:solidFill>
              <a:srgbClr val="FFFF00"/>
            </a:solidFill>
          </a:ln>
        </p:spPr>
      </p:pic>
      <p:pic>
        <p:nvPicPr>
          <p:cNvPr id="74" name="Picture 73" descr="A close up of a sign&#10;&#10;Description automatically generated">
            <a:extLst>
              <a:ext uri="{FF2B5EF4-FFF2-40B4-BE49-F238E27FC236}">
                <a16:creationId xmlns:a16="http://schemas.microsoft.com/office/drawing/2014/main" id="{6586A5A5-77E4-7842-BEC3-2372C9736220}"/>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086149" y="3619467"/>
            <a:ext cx="715046" cy="764816"/>
          </a:xfrm>
          <a:prstGeom prst="rect">
            <a:avLst/>
          </a:prstGeom>
        </p:spPr>
      </p:pic>
      <p:pic>
        <p:nvPicPr>
          <p:cNvPr id="75" name="Picture 74" descr="A close up of a logo&#10;&#10;Description automatically generated">
            <a:extLst>
              <a:ext uri="{FF2B5EF4-FFF2-40B4-BE49-F238E27FC236}">
                <a16:creationId xmlns:a16="http://schemas.microsoft.com/office/drawing/2014/main" id="{9548CAAC-C23C-CD4F-A860-B83F8E3B68E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31840" y="3518181"/>
            <a:ext cx="897789" cy="878509"/>
          </a:xfrm>
          <a:prstGeom prst="rect">
            <a:avLst/>
          </a:prstGeom>
        </p:spPr>
      </p:pic>
      <p:pic>
        <p:nvPicPr>
          <p:cNvPr id="76" name="Picture 75" descr="A close up of a sign&#10;&#10;Description automatically generated">
            <a:extLst>
              <a:ext uri="{FF2B5EF4-FFF2-40B4-BE49-F238E27FC236}">
                <a16:creationId xmlns:a16="http://schemas.microsoft.com/office/drawing/2014/main" id="{5916BA31-1F39-4743-9B50-CA0E1006E72B}"/>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664725" y="3483702"/>
            <a:ext cx="757216" cy="893945"/>
          </a:xfrm>
          <a:prstGeom prst="rect">
            <a:avLst/>
          </a:prstGeom>
        </p:spPr>
      </p:pic>
      <p:pic>
        <p:nvPicPr>
          <p:cNvPr id="77" name="Picture 76" descr="Logo&#10;&#10;Description automatically generated">
            <a:extLst>
              <a:ext uri="{FF2B5EF4-FFF2-40B4-BE49-F238E27FC236}">
                <a16:creationId xmlns:a16="http://schemas.microsoft.com/office/drawing/2014/main" id="{020A5922-111B-C14D-AD69-F3307C3920C7}"/>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3857004" y="3655469"/>
            <a:ext cx="575930" cy="579515"/>
          </a:xfrm>
          <a:prstGeom prst="ellipse">
            <a:avLst/>
          </a:prstGeom>
        </p:spPr>
      </p:pic>
      <p:pic>
        <p:nvPicPr>
          <p:cNvPr id="78" name="Picture 77" descr="A picture containing laptop, sitting, computer, dark&#10;&#10;Description automatically generated">
            <a:extLst>
              <a:ext uri="{FF2B5EF4-FFF2-40B4-BE49-F238E27FC236}">
                <a16:creationId xmlns:a16="http://schemas.microsoft.com/office/drawing/2014/main" id="{D198D968-225E-C84D-80A2-E9DAC31F9B3B}"/>
              </a:ext>
            </a:extLst>
          </p:cNvPr>
          <p:cNvPicPr>
            <a:picLocks noChangeAspect="1"/>
          </p:cNvPicPr>
          <p:nvPr/>
        </p:nvPicPr>
        <p:blipFill>
          <a:blip r:embed="rId28" cstate="screen">
            <a:biLevel thresh="25000"/>
            <a:extLst>
              <a:ext uri="{28A0092B-C50C-407E-A947-70E740481C1C}">
                <a14:useLocalDpi xmlns:a14="http://schemas.microsoft.com/office/drawing/2010/main"/>
              </a:ext>
            </a:extLst>
          </a:blip>
          <a:stretch>
            <a:fillRect/>
          </a:stretch>
        </p:blipFill>
        <p:spPr>
          <a:xfrm>
            <a:off x="4034622" y="2883862"/>
            <a:ext cx="562009" cy="537523"/>
          </a:xfrm>
          <a:prstGeom prst="rect">
            <a:avLst/>
          </a:prstGeom>
        </p:spPr>
      </p:pic>
      <p:pic>
        <p:nvPicPr>
          <p:cNvPr id="79" name="Picture 78" descr="Text&#10;&#10;Description automatically generated">
            <a:extLst>
              <a:ext uri="{FF2B5EF4-FFF2-40B4-BE49-F238E27FC236}">
                <a16:creationId xmlns:a16="http://schemas.microsoft.com/office/drawing/2014/main" id="{9888DB1E-CF9E-4A40-8803-4B59AB5E83AE}"/>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4682835" y="2883862"/>
            <a:ext cx="383774" cy="537523"/>
          </a:xfrm>
          <a:prstGeom prst="rect">
            <a:avLst/>
          </a:prstGeom>
        </p:spPr>
      </p:pic>
      <p:pic>
        <p:nvPicPr>
          <p:cNvPr id="80" name="Picture 79" descr="A close up of a sign&#10;&#10;Description automatically generated">
            <a:extLst>
              <a:ext uri="{FF2B5EF4-FFF2-40B4-BE49-F238E27FC236}">
                <a16:creationId xmlns:a16="http://schemas.microsoft.com/office/drawing/2014/main" id="{05A96641-EE61-804B-B868-D459EC747148}"/>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568419" y="2866075"/>
            <a:ext cx="321218" cy="571794"/>
          </a:xfrm>
          <a:prstGeom prst="rect">
            <a:avLst/>
          </a:prstGeom>
        </p:spPr>
      </p:pic>
      <p:pic>
        <p:nvPicPr>
          <p:cNvPr id="81" name="Picture 80" descr="A close up of a newspaper&#10;&#10;Description automatically generated">
            <a:extLst>
              <a:ext uri="{FF2B5EF4-FFF2-40B4-BE49-F238E27FC236}">
                <a16:creationId xmlns:a16="http://schemas.microsoft.com/office/drawing/2014/main" id="{1ECA85FE-A110-DD41-9DB8-606E971C9E71}"/>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185033" y="2863351"/>
            <a:ext cx="550797" cy="574517"/>
          </a:xfrm>
          <a:prstGeom prst="rect">
            <a:avLst/>
          </a:prstGeom>
        </p:spPr>
      </p:pic>
      <p:pic>
        <p:nvPicPr>
          <p:cNvPr id="82" name="Picture 81" descr="A close up of a sign&#10;&#10;Description automatically generated">
            <a:extLst>
              <a:ext uri="{FF2B5EF4-FFF2-40B4-BE49-F238E27FC236}">
                <a16:creationId xmlns:a16="http://schemas.microsoft.com/office/drawing/2014/main" id="{A506AEFC-161B-7F4D-81CC-803CD2FA0B16}"/>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290054" y="1990302"/>
            <a:ext cx="340757" cy="639133"/>
          </a:xfrm>
          <a:prstGeom prst="rect">
            <a:avLst/>
          </a:prstGeom>
        </p:spPr>
      </p:pic>
      <p:pic>
        <p:nvPicPr>
          <p:cNvPr id="83" name="Picture 82">
            <a:extLst>
              <a:ext uri="{FF2B5EF4-FFF2-40B4-BE49-F238E27FC236}">
                <a16:creationId xmlns:a16="http://schemas.microsoft.com/office/drawing/2014/main" id="{3718E37F-3CD1-134A-AD70-A66B14CF4520}"/>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7130990" y="2866033"/>
            <a:ext cx="350047" cy="571835"/>
          </a:xfrm>
          <a:prstGeom prst="rect">
            <a:avLst/>
          </a:prstGeom>
        </p:spPr>
      </p:pic>
      <p:pic>
        <p:nvPicPr>
          <p:cNvPr id="84" name="Picture 83" descr="A close up of a logo&#10;&#10;Description automatically generated">
            <a:extLst>
              <a:ext uri="{FF2B5EF4-FFF2-40B4-BE49-F238E27FC236}">
                <a16:creationId xmlns:a16="http://schemas.microsoft.com/office/drawing/2014/main" id="{63D0044A-893E-3E4B-9F50-21C9E3A9B49B}"/>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7642118" y="2904419"/>
            <a:ext cx="498735" cy="533449"/>
          </a:xfrm>
          <a:prstGeom prst="rect">
            <a:avLst/>
          </a:prstGeom>
        </p:spPr>
      </p:pic>
      <p:pic>
        <p:nvPicPr>
          <p:cNvPr id="86" name="Picture 85" descr="Logo&#10;&#10;Description automatically generated">
            <a:extLst>
              <a:ext uri="{FF2B5EF4-FFF2-40B4-BE49-F238E27FC236}">
                <a16:creationId xmlns:a16="http://schemas.microsoft.com/office/drawing/2014/main" id="{D1440228-86EF-4A4D-A1FF-751ADA78288F}"/>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6790585" y="3796883"/>
            <a:ext cx="789204" cy="251666"/>
          </a:xfrm>
          <a:prstGeom prst="rect">
            <a:avLst/>
          </a:prstGeom>
        </p:spPr>
      </p:pic>
      <p:pic>
        <p:nvPicPr>
          <p:cNvPr id="87" name="Picture 86" descr="A picture containing icon&#10;&#10;Description automatically generated">
            <a:extLst>
              <a:ext uri="{FF2B5EF4-FFF2-40B4-BE49-F238E27FC236}">
                <a16:creationId xmlns:a16="http://schemas.microsoft.com/office/drawing/2014/main" id="{B1B385B9-DA1C-A248-88AB-7C5D86F95DBE}"/>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7728256" y="3654223"/>
            <a:ext cx="498343" cy="498343"/>
          </a:xfrm>
          <a:prstGeom prst="rect">
            <a:avLst/>
          </a:prstGeom>
        </p:spPr>
      </p:pic>
      <p:pic>
        <p:nvPicPr>
          <p:cNvPr id="88" name="Picture 87" descr="A picture containing graphical user interface&#10;&#10;Description automatically generated">
            <a:extLst>
              <a:ext uri="{FF2B5EF4-FFF2-40B4-BE49-F238E27FC236}">
                <a16:creationId xmlns:a16="http://schemas.microsoft.com/office/drawing/2014/main" id="{C8867C23-DBDB-0F45-9987-07B3CDC0BC36}"/>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585585" y="2855865"/>
            <a:ext cx="576332" cy="612426"/>
          </a:xfrm>
          <a:prstGeom prst="rect">
            <a:avLst/>
          </a:prstGeom>
        </p:spPr>
      </p:pic>
      <p:pic>
        <p:nvPicPr>
          <p:cNvPr id="89" name="Picture 88" descr="A picture containing text&#10;&#10;Description automatically generated">
            <a:extLst>
              <a:ext uri="{FF2B5EF4-FFF2-40B4-BE49-F238E27FC236}">
                <a16:creationId xmlns:a16="http://schemas.microsoft.com/office/drawing/2014/main" id="{9209C792-EB7A-6D4D-A037-01294A649AD3}"/>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9564424" y="1984678"/>
            <a:ext cx="356851" cy="636953"/>
          </a:xfrm>
          <a:prstGeom prst="rect">
            <a:avLst/>
          </a:prstGeom>
        </p:spPr>
      </p:pic>
      <p:pic>
        <p:nvPicPr>
          <p:cNvPr id="90" name="Picture 89" descr="A picture containing graphical user interface&#10;&#10;Description automatically generated">
            <a:extLst>
              <a:ext uri="{FF2B5EF4-FFF2-40B4-BE49-F238E27FC236}">
                <a16:creationId xmlns:a16="http://schemas.microsoft.com/office/drawing/2014/main" id="{D9E6435B-E1B0-DA40-8F43-18C2AA75ADDC}"/>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102918" y="1984678"/>
            <a:ext cx="364316" cy="636953"/>
          </a:xfrm>
          <a:prstGeom prst="rect">
            <a:avLst/>
          </a:prstGeom>
        </p:spPr>
      </p:pic>
      <p:pic>
        <p:nvPicPr>
          <p:cNvPr id="91" name="Picture 90" descr="A picture containing text, newspaper&#10;&#10;Description automatically generated">
            <a:extLst>
              <a:ext uri="{FF2B5EF4-FFF2-40B4-BE49-F238E27FC236}">
                <a16:creationId xmlns:a16="http://schemas.microsoft.com/office/drawing/2014/main" id="{EDED9197-D42F-934F-8096-6B8F585F7335}"/>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10668741" y="1980218"/>
            <a:ext cx="376324" cy="643680"/>
          </a:xfrm>
          <a:prstGeom prst="rect">
            <a:avLst/>
          </a:prstGeom>
        </p:spPr>
      </p:pic>
      <p:pic>
        <p:nvPicPr>
          <p:cNvPr id="92" name="Picture 91" descr="A picture containing logo&#10;&#10;Description automatically generated">
            <a:extLst>
              <a:ext uri="{FF2B5EF4-FFF2-40B4-BE49-F238E27FC236}">
                <a16:creationId xmlns:a16="http://schemas.microsoft.com/office/drawing/2014/main" id="{A84E9FF5-6E20-4E48-8888-1E540074CCCC}"/>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1239155" y="1980218"/>
            <a:ext cx="360619" cy="643680"/>
          </a:xfrm>
          <a:prstGeom prst="rect">
            <a:avLst/>
          </a:prstGeom>
        </p:spPr>
      </p:pic>
      <p:pic>
        <p:nvPicPr>
          <p:cNvPr id="93" name="Picture 92" descr="A picture containing text&#10;&#10;Description automatically generated">
            <a:extLst>
              <a:ext uri="{FF2B5EF4-FFF2-40B4-BE49-F238E27FC236}">
                <a16:creationId xmlns:a16="http://schemas.microsoft.com/office/drawing/2014/main" id="{9B705B19-3B15-5942-8B6D-25E83425B895}"/>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0399256" y="2857647"/>
            <a:ext cx="328230" cy="580221"/>
          </a:xfrm>
          <a:prstGeom prst="rect">
            <a:avLst/>
          </a:prstGeom>
        </p:spPr>
      </p:pic>
      <p:pic>
        <p:nvPicPr>
          <p:cNvPr id="94" name="Picture 93" descr="A picture containing icon&#10;&#10;Description automatically generated">
            <a:extLst>
              <a:ext uri="{FF2B5EF4-FFF2-40B4-BE49-F238E27FC236}">
                <a16:creationId xmlns:a16="http://schemas.microsoft.com/office/drawing/2014/main" id="{C83B38F9-A33F-B04E-8D6D-4F1E03A140FF}"/>
              </a:ext>
            </a:extLst>
          </p:cNvPr>
          <p:cNvPicPr>
            <a:picLocks noChangeAspect="1"/>
          </p:cNvPicPr>
          <p:nvPr/>
        </p:nvPicPr>
        <p:blipFill rotWithShape="1">
          <a:blip r:embed="rId43" cstate="screen">
            <a:biLevel thresh="50000"/>
            <a:extLst>
              <a:ext uri="{28A0092B-C50C-407E-A947-70E740481C1C}">
                <a14:useLocalDpi xmlns:a14="http://schemas.microsoft.com/office/drawing/2010/main"/>
              </a:ext>
            </a:extLst>
          </a:blip>
          <a:srcRect/>
          <a:stretch/>
        </p:blipFill>
        <p:spPr>
          <a:xfrm>
            <a:off x="10903784" y="2971339"/>
            <a:ext cx="732794" cy="315074"/>
          </a:xfrm>
          <a:prstGeom prst="rect">
            <a:avLst/>
          </a:prstGeom>
        </p:spPr>
      </p:pic>
      <p:pic>
        <p:nvPicPr>
          <p:cNvPr id="95" name="Picture 94" descr="Text&#10;&#10;Description automatically generated">
            <a:extLst>
              <a:ext uri="{FF2B5EF4-FFF2-40B4-BE49-F238E27FC236}">
                <a16:creationId xmlns:a16="http://schemas.microsoft.com/office/drawing/2014/main" id="{8EF626F5-37FD-FC4B-8D8A-2EC2F914B70E}"/>
              </a:ext>
            </a:extLst>
          </p:cNvPr>
          <p:cNvPicPr>
            <a:picLocks noChangeAspect="1"/>
          </p:cNvPicPr>
          <p:nvPr/>
        </p:nvPicPr>
        <p:blipFill>
          <a:blip r:embed="rId44" cstate="screen">
            <a:biLevel thresh="50000"/>
            <a:extLst>
              <a:ext uri="{28A0092B-C50C-407E-A947-70E740481C1C}">
                <a14:useLocalDpi xmlns:a14="http://schemas.microsoft.com/office/drawing/2010/main"/>
              </a:ext>
            </a:extLst>
          </a:blip>
          <a:stretch>
            <a:fillRect/>
          </a:stretch>
        </p:blipFill>
        <p:spPr>
          <a:xfrm>
            <a:off x="10134679" y="3776925"/>
            <a:ext cx="853697" cy="280318"/>
          </a:xfrm>
          <a:prstGeom prst="rect">
            <a:avLst/>
          </a:prstGeom>
        </p:spPr>
      </p:pic>
      <p:sp>
        <p:nvSpPr>
          <p:cNvPr id="2" name="TextBox 1">
            <a:extLst>
              <a:ext uri="{FF2B5EF4-FFF2-40B4-BE49-F238E27FC236}">
                <a16:creationId xmlns:a16="http://schemas.microsoft.com/office/drawing/2014/main" id="{F983EBC6-0AB6-1346-1F65-148F5B108F33}"/>
              </a:ext>
            </a:extLst>
          </p:cNvPr>
          <p:cNvSpPr txBox="1"/>
          <p:nvPr/>
        </p:nvSpPr>
        <p:spPr>
          <a:xfrm>
            <a:off x="3951823" y="453814"/>
            <a:ext cx="4288353" cy="523220"/>
          </a:xfrm>
          <a:prstGeom prst="rect">
            <a:avLst/>
          </a:prstGeom>
          <a:noFill/>
        </p:spPr>
        <p:txBody>
          <a:bodyPr wrap="none" rtlCol="0">
            <a:spAutoFit/>
          </a:bodyPr>
          <a:lstStyle/>
          <a:p>
            <a:r>
              <a:rPr lang="en-US" sz="2800" b="1" dirty="0">
                <a:solidFill>
                  <a:schemeClr val="bg1"/>
                </a:solidFill>
                <a:latin typeface="Work Sans" pitchFamily="2" charset="77"/>
              </a:rPr>
              <a:t>Awards &amp; Recognitions</a:t>
            </a:r>
          </a:p>
        </p:txBody>
      </p:sp>
      <p:sp>
        <p:nvSpPr>
          <p:cNvPr id="3" name="Text Placeholder 2">
            <a:extLst>
              <a:ext uri="{FF2B5EF4-FFF2-40B4-BE49-F238E27FC236}">
                <a16:creationId xmlns:a16="http://schemas.microsoft.com/office/drawing/2014/main" id="{15E66959-AAD7-73B5-82A7-82A97248B49B}"/>
              </a:ext>
            </a:extLst>
          </p:cNvPr>
          <p:cNvSpPr txBox="1">
            <a:spLocks/>
          </p:cNvSpPr>
          <p:nvPr/>
        </p:nvSpPr>
        <p:spPr>
          <a:xfrm>
            <a:off x="2508719" y="1031016"/>
            <a:ext cx="7174560"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1"/>
                </a:solidFill>
                <a:latin typeface="Work Sans Light" pitchFamily="2" charset="77"/>
                <a:cs typeface="Arial" panose="020B0604020202020204" pitchFamily="34" charset="0"/>
              </a:rPr>
              <a:t>27 for Technology Leadership, 11 for Revenue Growth and 9 for Culture</a:t>
            </a:r>
          </a:p>
        </p:txBody>
      </p:sp>
    </p:spTree>
    <p:extLst>
      <p:ext uri="{BB962C8B-B14F-4D97-AF65-F5344CB8AC3E}">
        <p14:creationId xmlns:p14="http://schemas.microsoft.com/office/powerpoint/2010/main" val="312043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D20394-16E7-706C-17BF-0A3EC272865C}"/>
              </a:ext>
            </a:extLst>
          </p:cNvPr>
          <p:cNvSpPr txBox="1"/>
          <p:nvPr/>
        </p:nvSpPr>
        <p:spPr>
          <a:xfrm>
            <a:off x="3898150" y="486168"/>
            <a:ext cx="4395755" cy="523220"/>
          </a:xfrm>
          <a:prstGeom prst="rect">
            <a:avLst/>
          </a:prstGeom>
          <a:noFill/>
        </p:spPr>
        <p:txBody>
          <a:bodyPr wrap="none" rtlCol="0">
            <a:spAutoFit/>
          </a:bodyPr>
          <a:lstStyle/>
          <a:p>
            <a:pPr algn="ctr"/>
            <a:r>
              <a:rPr lang="en-US" sz="2800" b="1" dirty="0">
                <a:solidFill>
                  <a:schemeClr val="bg1"/>
                </a:solidFill>
                <a:latin typeface="Work Sans" pitchFamily="2" charset="77"/>
              </a:rPr>
              <a:t>The EVOTEK Difference</a:t>
            </a:r>
          </a:p>
        </p:txBody>
      </p:sp>
      <p:pic>
        <p:nvPicPr>
          <p:cNvPr id="14" name="Picture 13">
            <a:extLst>
              <a:ext uri="{FF2B5EF4-FFF2-40B4-BE49-F238E27FC236}">
                <a16:creationId xmlns:a16="http://schemas.microsoft.com/office/drawing/2014/main" id="{89BF5B70-55D2-E935-6F3C-7ED4B93F6E49}"/>
              </a:ext>
            </a:extLst>
          </p:cNvPr>
          <p:cNvPicPr>
            <a:picLocks noChangeAspect="1"/>
          </p:cNvPicPr>
          <p:nvPr/>
        </p:nvPicPr>
        <p:blipFill>
          <a:blip r:embed="rId2"/>
          <a:stretch>
            <a:fillRect/>
          </a:stretch>
        </p:blipFill>
        <p:spPr>
          <a:xfrm>
            <a:off x="4286550" y="2304858"/>
            <a:ext cx="3618899" cy="3612448"/>
          </a:xfrm>
          <a:prstGeom prst="rect">
            <a:avLst/>
          </a:prstGeom>
        </p:spPr>
      </p:pic>
      <p:sp>
        <p:nvSpPr>
          <p:cNvPr id="15" name="TextBox 14">
            <a:extLst>
              <a:ext uri="{FF2B5EF4-FFF2-40B4-BE49-F238E27FC236}">
                <a16:creationId xmlns:a16="http://schemas.microsoft.com/office/drawing/2014/main" id="{D9B290A5-FE13-F007-FA92-F8C592E917A5}"/>
              </a:ext>
            </a:extLst>
          </p:cNvPr>
          <p:cNvSpPr txBox="1"/>
          <p:nvPr/>
        </p:nvSpPr>
        <p:spPr>
          <a:xfrm>
            <a:off x="2008503" y="2638658"/>
            <a:ext cx="2150032" cy="338554"/>
          </a:xfrm>
          <a:prstGeom prst="rect">
            <a:avLst/>
          </a:prstGeom>
          <a:noFill/>
        </p:spPr>
        <p:txBody>
          <a:bodyPr wrap="square" rtlCol="0">
            <a:spAutoFit/>
          </a:bodyPr>
          <a:lstStyle/>
          <a:p>
            <a:pPr algn="r"/>
            <a:r>
              <a:rPr lang="en-US" sz="1600" b="1" dirty="0">
                <a:solidFill>
                  <a:schemeClr val="accent1"/>
                </a:solidFill>
                <a:latin typeface="Work Sans Black" pitchFamily="2" charset="77"/>
              </a:rPr>
              <a:t>Advisory Services</a:t>
            </a:r>
          </a:p>
        </p:txBody>
      </p:sp>
      <p:sp>
        <p:nvSpPr>
          <p:cNvPr id="16" name="TextBox 15">
            <a:extLst>
              <a:ext uri="{FF2B5EF4-FFF2-40B4-BE49-F238E27FC236}">
                <a16:creationId xmlns:a16="http://schemas.microsoft.com/office/drawing/2014/main" id="{89C27542-0FDF-67AB-D1C7-4C10A50D1CC9}"/>
              </a:ext>
            </a:extLst>
          </p:cNvPr>
          <p:cNvSpPr txBox="1"/>
          <p:nvPr/>
        </p:nvSpPr>
        <p:spPr>
          <a:xfrm>
            <a:off x="1171002" y="1040226"/>
            <a:ext cx="9849994" cy="830997"/>
          </a:xfrm>
          <a:prstGeom prst="rect">
            <a:avLst/>
          </a:prstGeom>
          <a:noFill/>
        </p:spPr>
        <p:txBody>
          <a:bodyPr wrap="square" rtlCol="0">
            <a:spAutoFit/>
          </a:bodyPr>
          <a:lstStyle/>
          <a:p>
            <a:pPr algn="ctr"/>
            <a:r>
              <a:rPr lang="en-US" sz="1600" dirty="0">
                <a:solidFill>
                  <a:schemeClr val="bg1"/>
                </a:solidFill>
                <a:latin typeface="Work Sans Medium" pitchFamily="2" charset="77"/>
              </a:rPr>
              <a:t>EVOTEK provides solutions that span technical and business domains. By working in cooperation with the business and IT we facilitate alignment, reduce dependence on functional silos and concentrate on our customer’s business objectives instead of internal politics.</a:t>
            </a:r>
          </a:p>
        </p:txBody>
      </p:sp>
      <p:sp>
        <p:nvSpPr>
          <p:cNvPr id="17" name="TextBox 16">
            <a:extLst>
              <a:ext uri="{FF2B5EF4-FFF2-40B4-BE49-F238E27FC236}">
                <a16:creationId xmlns:a16="http://schemas.microsoft.com/office/drawing/2014/main" id="{291A9DCE-8D2A-C7F7-4861-4991C0FE0693}"/>
              </a:ext>
            </a:extLst>
          </p:cNvPr>
          <p:cNvSpPr txBox="1"/>
          <p:nvPr/>
        </p:nvSpPr>
        <p:spPr>
          <a:xfrm>
            <a:off x="2008503" y="4776741"/>
            <a:ext cx="2150032" cy="338554"/>
          </a:xfrm>
          <a:prstGeom prst="rect">
            <a:avLst/>
          </a:prstGeom>
          <a:noFill/>
        </p:spPr>
        <p:txBody>
          <a:bodyPr wrap="square" rtlCol="0">
            <a:spAutoFit/>
          </a:bodyPr>
          <a:lstStyle/>
          <a:p>
            <a:pPr algn="r"/>
            <a:r>
              <a:rPr lang="en-US" sz="1600" b="1" dirty="0">
                <a:solidFill>
                  <a:schemeClr val="tx1">
                    <a:lumMod val="25000"/>
                    <a:lumOff val="75000"/>
                  </a:schemeClr>
                </a:solidFill>
                <a:latin typeface="Work Sans Black" pitchFamily="2" charset="77"/>
              </a:rPr>
              <a:t>Engineering</a:t>
            </a:r>
          </a:p>
        </p:txBody>
      </p:sp>
      <p:sp>
        <p:nvSpPr>
          <p:cNvPr id="18" name="TextBox 17">
            <a:extLst>
              <a:ext uri="{FF2B5EF4-FFF2-40B4-BE49-F238E27FC236}">
                <a16:creationId xmlns:a16="http://schemas.microsoft.com/office/drawing/2014/main" id="{E722F885-56E1-E6E1-B9A3-300ACE50F4B3}"/>
              </a:ext>
            </a:extLst>
          </p:cNvPr>
          <p:cNvSpPr txBox="1"/>
          <p:nvPr/>
        </p:nvSpPr>
        <p:spPr>
          <a:xfrm>
            <a:off x="7969620" y="2638658"/>
            <a:ext cx="2150032" cy="338554"/>
          </a:xfrm>
          <a:prstGeom prst="rect">
            <a:avLst/>
          </a:prstGeom>
          <a:noFill/>
        </p:spPr>
        <p:txBody>
          <a:bodyPr wrap="square" rtlCol="0">
            <a:spAutoFit/>
          </a:bodyPr>
          <a:lstStyle/>
          <a:p>
            <a:r>
              <a:rPr lang="en-US" sz="1600" b="1" dirty="0">
                <a:solidFill>
                  <a:schemeClr val="bg1">
                    <a:lumMod val="65000"/>
                  </a:schemeClr>
                </a:solidFill>
                <a:latin typeface="Work Sans Black" pitchFamily="2" charset="77"/>
              </a:rPr>
              <a:t>Architecture</a:t>
            </a:r>
          </a:p>
        </p:txBody>
      </p:sp>
      <p:sp>
        <p:nvSpPr>
          <p:cNvPr id="19" name="TextBox 18">
            <a:extLst>
              <a:ext uri="{FF2B5EF4-FFF2-40B4-BE49-F238E27FC236}">
                <a16:creationId xmlns:a16="http://schemas.microsoft.com/office/drawing/2014/main" id="{FBB0BFB4-A7E7-247A-006E-3D1386A41E20}"/>
              </a:ext>
            </a:extLst>
          </p:cNvPr>
          <p:cNvSpPr txBox="1"/>
          <p:nvPr/>
        </p:nvSpPr>
        <p:spPr>
          <a:xfrm>
            <a:off x="7969620" y="4776741"/>
            <a:ext cx="2150032" cy="338554"/>
          </a:xfrm>
          <a:prstGeom prst="rect">
            <a:avLst/>
          </a:prstGeom>
          <a:noFill/>
        </p:spPr>
        <p:txBody>
          <a:bodyPr wrap="square" rtlCol="0">
            <a:spAutoFit/>
          </a:bodyPr>
          <a:lstStyle/>
          <a:p>
            <a:r>
              <a:rPr lang="en-US" sz="1600" b="1" dirty="0">
                <a:solidFill>
                  <a:schemeClr val="accent2">
                    <a:lumMod val="60000"/>
                    <a:lumOff val="40000"/>
                  </a:schemeClr>
                </a:solidFill>
                <a:latin typeface="Work Sans Black" pitchFamily="2" charset="77"/>
              </a:rPr>
              <a:t>Strategic Sourcing</a:t>
            </a:r>
          </a:p>
        </p:txBody>
      </p:sp>
      <p:sp>
        <p:nvSpPr>
          <p:cNvPr id="20" name="TextBox 19">
            <a:extLst>
              <a:ext uri="{FF2B5EF4-FFF2-40B4-BE49-F238E27FC236}">
                <a16:creationId xmlns:a16="http://schemas.microsoft.com/office/drawing/2014/main" id="{D93BBCF8-8030-C204-DD13-D151AB62C297}"/>
              </a:ext>
            </a:extLst>
          </p:cNvPr>
          <p:cNvSpPr txBox="1"/>
          <p:nvPr/>
        </p:nvSpPr>
        <p:spPr>
          <a:xfrm>
            <a:off x="197164" y="2936871"/>
            <a:ext cx="3973053" cy="738664"/>
          </a:xfrm>
          <a:prstGeom prst="rect">
            <a:avLst/>
          </a:prstGeom>
          <a:noFill/>
        </p:spPr>
        <p:txBody>
          <a:bodyPr wrap="square" rtlCol="0">
            <a:spAutoFit/>
          </a:bodyPr>
          <a:lstStyle/>
          <a:p>
            <a:pPr algn="r"/>
            <a:r>
              <a:rPr lang="en-US" sz="1400" dirty="0">
                <a:solidFill>
                  <a:schemeClr val="bg1"/>
                </a:solidFill>
                <a:latin typeface="Work Sans Medium" pitchFamily="2" charset="77"/>
              </a:rPr>
              <a:t>Providing real-world executive guidance to help our customers make strategic plans and optimize their use of technology.</a:t>
            </a:r>
          </a:p>
        </p:txBody>
      </p:sp>
      <p:sp>
        <p:nvSpPr>
          <p:cNvPr id="21" name="TextBox 20">
            <a:extLst>
              <a:ext uri="{FF2B5EF4-FFF2-40B4-BE49-F238E27FC236}">
                <a16:creationId xmlns:a16="http://schemas.microsoft.com/office/drawing/2014/main" id="{7F955923-E6CF-D1BF-B752-8C0CE96823F9}"/>
              </a:ext>
            </a:extLst>
          </p:cNvPr>
          <p:cNvSpPr txBox="1"/>
          <p:nvPr/>
        </p:nvSpPr>
        <p:spPr>
          <a:xfrm>
            <a:off x="197165" y="5088400"/>
            <a:ext cx="3973052" cy="738664"/>
          </a:xfrm>
          <a:prstGeom prst="rect">
            <a:avLst/>
          </a:prstGeom>
          <a:noFill/>
        </p:spPr>
        <p:txBody>
          <a:bodyPr wrap="square" rtlCol="0">
            <a:spAutoFit/>
          </a:bodyPr>
          <a:lstStyle/>
          <a:p>
            <a:pPr algn="r"/>
            <a:r>
              <a:rPr lang="en-US" sz="1400" dirty="0">
                <a:solidFill>
                  <a:schemeClr val="bg1"/>
                </a:solidFill>
                <a:latin typeface="Work Sans Medium" pitchFamily="2" charset="77"/>
              </a:rPr>
              <a:t>Developing and implementing technical solutions that drive and improve business process, operations, and user experience.</a:t>
            </a:r>
          </a:p>
        </p:txBody>
      </p:sp>
      <p:sp>
        <p:nvSpPr>
          <p:cNvPr id="22" name="TextBox 21">
            <a:extLst>
              <a:ext uri="{FF2B5EF4-FFF2-40B4-BE49-F238E27FC236}">
                <a16:creationId xmlns:a16="http://schemas.microsoft.com/office/drawing/2014/main" id="{AEB82004-BFFB-7937-A69A-FD1A46CD8927}"/>
              </a:ext>
            </a:extLst>
          </p:cNvPr>
          <p:cNvSpPr txBox="1"/>
          <p:nvPr/>
        </p:nvSpPr>
        <p:spPr>
          <a:xfrm>
            <a:off x="7952507" y="2936871"/>
            <a:ext cx="3890815" cy="738664"/>
          </a:xfrm>
          <a:prstGeom prst="rect">
            <a:avLst/>
          </a:prstGeom>
          <a:noFill/>
        </p:spPr>
        <p:txBody>
          <a:bodyPr wrap="square" rtlCol="0">
            <a:spAutoFit/>
          </a:bodyPr>
          <a:lstStyle/>
          <a:p>
            <a:r>
              <a:rPr lang="en-US" sz="1400" dirty="0">
                <a:solidFill>
                  <a:schemeClr val="bg1"/>
                </a:solidFill>
                <a:latin typeface="Work Sans Medium" pitchFamily="2" charset="77"/>
              </a:rPr>
              <a:t>Planning, design and management of the infrastructure and systems that support our customer’s objectives. </a:t>
            </a:r>
          </a:p>
        </p:txBody>
      </p:sp>
      <p:sp>
        <p:nvSpPr>
          <p:cNvPr id="23" name="TextBox 22">
            <a:extLst>
              <a:ext uri="{FF2B5EF4-FFF2-40B4-BE49-F238E27FC236}">
                <a16:creationId xmlns:a16="http://schemas.microsoft.com/office/drawing/2014/main" id="{4E31BACC-01DC-F618-7139-269F3044F13D}"/>
              </a:ext>
            </a:extLst>
          </p:cNvPr>
          <p:cNvSpPr txBox="1"/>
          <p:nvPr/>
        </p:nvSpPr>
        <p:spPr>
          <a:xfrm>
            <a:off x="7952507" y="5088400"/>
            <a:ext cx="4170218" cy="738664"/>
          </a:xfrm>
          <a:prstGeom prst="rect">
            <a:avLst/>
          </a:prstGeom>
          <a:noFill/>
        </p:spPr>
        <p:txBody>
          <a:bodyPr wrap="square" rtlCol="0">
            <a:spAutoFit/>
          </a:bodyPr>
          <a:lstStyle/>
          <a:p>
            <a:r>
              <a:rPr lang="en-US" sz="1400" dirty="0">
                <a:solidFill>
                  <a:schemeClr val="bg1"/>
                </a:solidFill>
                <a:latin typeface="Work Sans Medium" pitchFamily="2" charset="77"/>
              </a:rPr>
              <a:t>Aligning customers and vendors to find optimal economic and contractual outcomes that support our customer’s requirements.</a:t>
            </a:r>
          </a:p>
        </p:txBody>
      </p:sp>
    </p:spTree>
    <p:extLst>
      <p:ext uri="{BB962C8B-B14F-4D97-AF65-F5344CB8AC3E}">
        <p14:creationId xmlns:p14="http://schemas.microsoft.com/office/powerpoint/2010/main" val="316308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BA9D2-B9EA-3A5B-C678-34606BE40572}"/>
              </a:ext>
            </a:extLst>
          </p:cNvPr>
          <p:cNvPicPr>
            <a:picLocks noChangeAspect="1"/>
          </p:cNvPicPr>
          <p:nvPr/>
        </p:nvPicPr>
        <p:blipFill>
          <a:blip r:embed="rId3"/>
          <a:srcRect/>
          <a:stretch/>
        </p:blipFill>
        <p:spPr>
          <a:xfrm>
            <a:off x="3260337" y="2488440"/>
            <a:ext cx="5671325" cy="2027498"/>
          </a:xfrm>
          <a:prstGeom prst="rect">
            <a:avLst/>
          </a:prstGeom>
        </p:spPr>
      </p:pic>
      <p:sp>
        <p:nvSpPr>
          <p:cNvPr id="3" name="TextBox 2">
            <a:extLst>
              <a:ext uri="{FF2B5EF4-FFF2-40B4-BE49-F238E27FC236}">
                <a16:creationId xmlns:a16="http://schemas.microsoft.com/office/drawing/2014/main" id="{7863ABB9-E075-AF7F-D6F1-1EE243D28410}"/>
              </a:ext>
            </a:extLst>
          </p:cNvPr>
          <p:cNvSpPr txBox="1"/>
          <p:nvPr/>
        </p:nvSpPr>
        <p:spPr>
          <a:xfrm>
            <a:off x="4310917" y="486168"/>
            <a:ext cx="3570208" cy="523220"/>
          </a:xfrm>
          <a:prstGeom prst="rect">
            <a:avLst/>
          </a:prstGeom>
          <a:noFill/>
        </p:spPr>
        <p:txBody>
          <a:bodyPr wrap="none" rtlCol="0">
            <a:spAutoFit/>
          </a:bodyPr>
          <a:lstStyle/>
          <a:p>
            <a:pPr algn="ctr"/>
            <a:r>
              <a:rPr lang="en-US" sz="2800" b="1" dirty="0">
                <a:solidFill>
                  <a:schemeClr val="bg1"/>
                </a:solidFill>
                <a:latin typeface="Work Sans" pitchFamily="2" charset="77"/>
              </a:rPr>
              <a:t>Technical Domains</a:t>
            </a:r>
          </a:p>
        </p:txBody>
      </p:sp>
      <p:sp>
        <p:nvSpPr>
          <p:cNvPr id="4" name="TextBox 3">
            <a:extLst>
              <a:ext uri="{FF2B5EF4-FFF2-40B4-BE49-F238E27FC236}">
                <a16:creationId xmlns:a16="http://schemas.microsoft.com/office/drawing/2014/main" id="{8A9E61F3-6F60-7CBB-9FFB-A93A29C68576}"/>
              </a:ext>
            </a:extLst>
          </p:cNvPr>
          <p:cNvSpPr txBox="1"/>
          <p:nvPr/>
        </p:nvSpPr>
        <p:spPr>
          <a:xfrm>
            <a:off x="3354467" y="4648224"/>
            <a:ext cx="1823786" cy="338554"/>
          </a:xfrm>
          <a:prstGeom prst="rect">
            <a:avLst/>
          </a:prstGeom>
          <a:noFill/>
        </p:spPr>
        <p:txBody>
          <a:bodyPr wrap="square" rtlCol="0">
            <a:spAutoFit/>
          </a:bodyPr>
          <a:lstStyle/>
          <a:p>
            <a:pPr algn="ctr"/>
            <a:r>
              <a:rPr lang="en-US" sz="1600" b="1" dirty="0">
                <a:solidFill>
                  <a:schemeClr val="bg1"/>
                </a:solidFill>
                <a:latin typeface="Work Sans" pitchFamily="2" charset="77"/>
              </a:rPr>
              <a:t>Platform</a:t>
            </a:r>
          </a:p>
        </p:txBody>
      </p:sp>
      <p:sp>
        <p:nvSpPr>
          <p:cNvPr id="5" name="TextBox 4">
            <a:extLst>
              <a:ext uri="{FF2B5EF4-FFF2-40B4-BE49-F238E27FC236}">
                <a16:creationId xmlns:a16="http://schemas.microsoft.com/office/drawing/2014/main" id="{DDBA7DF7-5670-28FD-5C4E-95DA7FB82AE4}"/>
              </a:ext>
            </a:extLst>
          </p:cNvPr>
          <p:cNvSpPr txBox="1"/>
          <p:nvPr/>
        </p:nvSpPr>
        <p:spPr>
          <a:xfrm>
            <a:off x="5250521" y="4633260"/>
            <a:ext cx="1690956" cy="338554"/>
          </a:xfrm>
          <a:prstGeom prst="rect">
            <a:avLst/>
          </a:prstGeom>
          <a:noFill/>
        </p:spPr>
        <p:txBody>
          <a:bodyPr wrap="square" rtlCol="0">
            <a:spAutoFit/>
          </a:bodyPr>
          <a:lstStyle/>
          <a:p>
            <a:pPr algn="ctr"/>
            <a:r>
              <a:rPr lang="en-US" sz="1600" b="1" dirty="0">
                <a:solidFill>
                  <a:schemeClr val="bg1"/>
                </a:solidFill>
                <a:latin typeface="Work Sans" pitchFamily="2" charset="77"/>
              </a:rPr>
              <a:t>Cybersecurity</a:t>
            </a:r>
          </a:p>
        </p:txBody>
      </p:sp>
      <p:sp>
        <p:nvSpPr>
          <p:cNvPr id="6" name="TextBox 5">
            <a:extLst>
              <a:ext uri="{FF2B5EF4-FFF2-40B4-BE49-F238E27FC236}">
                <a16:creationId xmlns:a16="http://schemas.microsoft.com/office/drawing/2014/main" id="{2CB5DE41-4380-D027-BEB4-926168B35B5C}"/>
              </a:ext>
            </a:extLst>
          </p:cNvPr>
          <p:cNvSpPr txBox="1"/>
          <p:nvPr/>
        </p:nvSpPr>
        <p:spPr>
          <a:xfrm>
            <a:off x="7107919" y="4633260"/>
            <a:ext cx="1546412" cy="338554"/>
          </a:xfrm>
          <a:prstGeom prst="rect">
            <a:avLst/>
          </a:prstGeom>
          <a:noFill/>
        </p:spPr>
        <p:txBody>
          <a:bodyPr wrap="square" rtlCol="0">
            <a:spAutoFit/>
          </a:bodyPr>
          <a:lstStyle/>
          <a:p>
            <a:pPr algn="ctr"/>
            <a:r>
              <a:rPr lang="en-US" sz="1600" b="1" dirty="0">
                <a:solidFill>
                  <a:schemeClr val="bg1"/>
                </a:solidFill>
                <a:latin typeface="Work Sans" pitchFamily="2" charset="77"/>
              </a:rPr>
              <a:t>Network</a:t>
            </a:r>
          </a:p>
        </p:txBody>
      </p:sp>
      <p:sp>
        <p:nvSpPr>
          <p:cNvPr id="7" name="TextBox 6">
            <a:extLst>
              <a:ext uri="{FF2B5EF4-FFF2-40B4-BE49-F238E27FC236}">
                <a16:creationId xmlns:a16="http://schemas.microsoft.com/office/drawing/2014/main" id="{652A2BC6-5D40-7AB4-B154-A6E4401FF4A5}"/>
              </a:ext>
            </a:extLst>
          </p:cNvPr>
          <p:cNvSpPr txBox="1"/>
          <p:nvPr/>
        </p:nvSpPr>
        <p:spPr>
          <a:xfrm>
            <a:off x="1399897" y="1040226"/>
            <a:ext cx="9392204" cy="830997"/>
          </a:xfrm>
          <a:prstGeom prst="rect">
            <a:avLst/>
          </a:prstGeom>
          <a:noFill/>
        </p:spPr>
        <p:txBody>
          <a:bodyPr wrap="square" rtlCol="0">
            <a:spAutoFit/>
          </a:bodyPr>
          <a:lstStyle/>
          <a:p>
            <a:pPr algn="ctr"/>
            <a:r>
              <a:rPr lang="en-US" sz="1600" dirty="0">
                <a:solidFill>
                  <a:schemeClr val="bg1"/>
                </a:solidFill>
                <a:effectLst/>
                <a:latin typeface="Work Sans Light" pitchFamily="2" charset="77"/>
              </a:rPr>
              <a:t>Our integrated technical domains provide a cohesive approach to digital initiatives while driving business impact. EVOTEK provides a clear path for clients looking to bring their various teams together to execute an integrated solution with Security at the core. </a:t>
            </a:r>
            <a:endParaRPr lang="en-US" sz="1600" dirty="0">
              <a:solidFill>
                <a:schemeClr val="bg1"/>
              </a:solidFill>
              <a:latin typeface="Work Sans Light" pitchFamily="2" charset="77"/>
            </a:endParaRPr>
          </a:p>
        </p:txBody>
      </p:sp>
    </p:spTree>
    <p:extLst>
      <p:ext uri="{BB962C8B-B14F-4D97-AF65-F5344CB8AC3E}">
        <p14:creationId xmlns:p14="http://schemas.microsoft.com/office/powerpoint/2010/main" val="400624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A5FD9173-D1BE-28C9-ACA0-29B04CB4CD69}"/>
              </a:ext>
            </a:extLst>
          </p:cNvPr>
          <p:cNvSpPr txBox="1"/>
          <p:nvPr/>
        </p:nvSpPr>
        <p:spPr>
          <a:xfrm>
            <a:off x="4041802" y="565476"/>
            <a:ext cx="4515980" cy="523220"/>
          </a:xfrm>
          <a:prstGeom prst="rect">
            <a:avLst/>
          </a:prstGeom>
          <a:noFill/>
        </p:spPr>
        <p:txBody>
          <a:bodyPr wrap="none" lIns="91440" tIns="45720" rIns="91440" bIns="45720" rtlCol="0" anchor="t">
            <a:spAutoFit/>
          </a:bodyPr>
          <a:lstStyle/>
          <a:p>
            <a:r>
              <a:rPr lang="en-US" sz="2800" b="1" dirty="0">
                <a:solidFill>
                  <a:schemeClr val="bg1"/>
                </a:solidFill>
                <a:latin typeface="Work Sans" pitchFamily="2" charset="77"/>
              </a:rPr>
              <a:t>CISO Executive Advisors</a:t>
            </a:r>
          </a:p>
        </p:txBody>
      </p:sp>
      <p:grpSp>
        <p:nvGrpSpPr>
          <p:cNvPr id="93" name="Group 92">
            <a:extLst>
              <a:ext uri="{FF2B5EF4-FFF2-40B4-BE49-F238E27FC236}">
                <a16:creationId xmlns:a16="http://schemas.microsoft.com/office/drawing/2014/main" id="{A711E0E7-02CE-275E-8FB0-C63DCB6B403F}"/>
              </a:ext>
            </a:extLst>
          </p:cNvPr>
          <p:cNvGrpSpPr/>
          <p:nvPr/>
        </p:nvGrpSpPr>
        <p:grpSpPr>
          <a:xfrm>
            <a:off x="258694" y="1486004"/>
            <a:ext cx="1209124" cy="1209124"/>
            <a:chOff x="2337542" y="1704734"/>
            <a:chExt cx="2206465" cy="2206465"/>
          </a:xfrm>
        </p:grpSpPr>
        <p:sp>
          <p:nvSpPr>
            <p:cNvPr id="94" name="Circle">
              <a:extLst>
                <a:ext uri="{FF2B5EF4-FFF2-40B4-BE49-F238E27FC236}">
                  <a16:creationId xmlns:a16="http://schemas.microsoft.com/office/drawing/2014/main" id="{BDA923FE-5E2A-3030-DE37-F3F351CA4EE2}"/>
                </a:ext>
              </a:extLst>
            </p:cNvPr>
            <p:cNvSpPr/>
            <p:nvPr/>
          </p:nvSpPr>
          <p:spPr>
            <a:xfrm>
              <a:off x="2337542" y="1704734"/>
              <a:ext cx="2206465" cy="220646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95" name="Picture 94">
              <a:extLst>
                <a:ext uri="{FF2B5EF4-FFF2-40B4-BE49-F238E27FC236}">
                  <a16:creationId xmlns:a16="http://schemas.microsoft.com/office/drawing/2014/main" id="{FB7FB1AB-EA29-C6CC-FF96-B835FF3A8819}"/>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601369" y="1968559"/>
              <a:ext cx="1679571" cy="1678813"/>
            </a:xfrm>
            <a:prstGeom prst="ellipse">
              <a:avLst/>
            </a:prstGeom>
          </p:spPr>
        </p:pic>
      </p:grpSp>
      <p:sp>
        <p:nvSpPr>
          <p:cNvPr id="96" name="Text Placeholder 2">
            <a:extLst>
              <a:ext uri="{FF2B5EF4-FFF2-40B4-BE49-F238E27FC236}">
                <a16:creationId xmlns:a16="http://schemas.microsoft.com/office/drawing/2014/main" id="{C6A57C3E-3F7E-08E4-A979-BE7353FA365E}"/>
              </a:ext>
            </a:extLst>
          </p:cNvPr>
          <p:cNvSpPr txBox="1">
            <a:spLocks/>
          </p:cNvSpPr>
          <p:nvPr/>
        </p:nvSpPr>
        <p:spPr>
          <a:xfrm>
            <a:off x="1503762" y="1486004"/>
            <a:ext cx="1641696" cy="185083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tabLst>
                <a:tab pos="909638" algn="l"/>
              </a:tabLst>
            </a:pPr>
            <a:r>
              <a:rPr lang="en-US" sz="1100" b="1" dirty="0">
                <a:solidFill>
                  <a:schemeClr val="bg1"/>
                </a:solidFill>
                <a:latin typeface="Work Sans" pitchFamily="2" charset="77"/>
                <a:cs typeface="Arial" panose="020B0604020202020204" pitchFamily="34" charset="0"/>
              </a:rPr>
              <a:t>Chris Forbes</a:t>
            </a:r>
            <a:br>
              <a:rPr lang="en-US" sz="1100" dirty="0">
                <a:solidFill>
                  <a:schemeClr val="bg1"/>
                </a:solidFill>
                <a:latin typeface="Work Sans Medium"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CISO | Executive Advisor</a:t>
            </a:r>
            <a:br>
              <a:rPr lang="en-US" sz="1100" dirty="0">
                <a:solidFill>
                  <a:schemeClr val="bg1"/>
                </a:solidFill>
                <a:latin typeface="Work Sans Medium" pitchFamily="2" charset="77"/>
                <a:cs typeface="Arial" panose="020B0604020202020204" pitchFamily="34" charset="0"/>
              </a:rPr>
            </a:br>
            <a:endParaRPr lang="en-US" sz="1100" dirty="0">
              <a:solidFill>
                <a:schemeClr val="bg1"/>
              </a:solidFill>
              <a:latin typeface="Work Sans Medium" pitchFamily="2" charset="77"/>
              <a:cs typeface="Arial" panose="020B0604020202020204" pitchFamily="34" charset="0"/>
            </a:endParaRPr>
          </a:p>
          <a:p>
            <a:pPr marL="0" marR="0" indent="0">
              <a:spcBef>
                <a:spcPts val="0"/>
              </a:spcBef>
              <a:spcAft>
                <a:spcPts val="0"/>
              </a:spcAft>
              <a:buNone/>
              <a:tabLst>
                <a:tab pos="909638" algn="l"/>
              </a:tabLst>
            </a:pPr>
            <a:r>
              <a:rPr lang="en-US" sz="1100" u="none" strike="noStrike" dirty="0">
                <a:solidFill>
                  <a:schemeClr val="bg1"/>
                </a:solidFill>
                <a:effectLst/>
                <a:latin typeface="Work Sans Light" pitchFamily="2" charset="77"/>
              </a:rPr>
              <a:t>40+ years of IT, Risk, and Security, US Navy veteran, roles include 3x CISO, 2x Chief Privacy Officer, CTO, ISO, Global Head of Technology Risk, Head of Systems Development. </a:t>
            </a:r>
          </a:p>
        </p:txBody>
      </p:sp>
      <p:grpSp>
        <p:nvGrpSpPr>
          <p:cNvPr id="97" name="Group 96">
            <a:extLst>
              <a:ext uri="{FF2B5EF4-FFF2-40B4-BE49-F238E27FC236}">
                <a16:creationId xmlns:a16="http://schemas.microsoft.com/office/drawing/2014/main" id="{6CF0D710-A234-89B6-8AC5-7309A5E7FD4D}"/>
              </a:ext>
            </a:extLst>
          </p:cNvPr>
          <p:cNvGrpSpPr/>
          <p:nvPr/>
        </p:nvGrpSpPr>
        <p:grpSpPr>
          <a:xfrm>
            <a:off x="6218634" y="1445465"/>
            <a:ext cx="1209124" cy="1209124"/>
            <a:chOff x="5281845" y="1163676"/>
            <a:chExt cx="1800845" cy="1800845"/>
          </a:xfrm>
        </p:grpSpPr>
        <p:sp>
          <p:nvSpPr>
            <p:cNvPr id="98" name="Circle">
              <a:extLst>
                <a:ext uri="{FF2B5EF4-FFF2-40B4-BE49-F238E27FC236}">
                  <a16:creationId xmlns:a16="http://schemas.microsoft.com/office/drawing/2014/main" id="{F27AC939-36BF-EF62-E2DA-C0CBA86B4556}"/>
                </a:ext>
              </a:extLst>
            </p:cNvPr>
            <p:cNvSpPr/>
            <p:nvPr/>
          </p:nvSpPr>
          <p:spPr>
            <a:xfrm>
              <a:off x="5281845"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99" name="Picture 98">
              <a:extLst>
                <a:ext uri="{FF2B5EF4-FFF2-40B4-BE49-F238E27FC236}">
                  <a16:creationId xmlns:a16="http://schemas.microsoft.com/office/drawing/2014/main" id="{E49FDF75-1540-05B0-890A-F16F3A3ED05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481728" y="1363559"/>
              <a:ext cx="1401078" cy="1401078"/>
            </a:xfrm>
            <a:prstGeom prst="ellipse">
              <a:avLst/>
            </a:prstGeom>
          </p:spPr>
        </p:pic>
      </p:grpSp>
      <p:sp>
        <p:nvSpPr>
          <p:cNvPr id="100" name="Text Placeholder 2">
            <a:extLst>
              <a:ext uri="{FF2B5EF4-FFF2-40B4-BE49-F238E27FC236}">
                <a16:creationId xmlns:a16="http://schemas.microsoft.com/office/drawing/2014/main" id="{DE9F8F08-858A-7D74-9754-04423A1A2F06}"/>
              </a:ext>
            </a:extLst>
          </p:cNvPr>
          <p:cNvSpPr txBox="1">
            <a:spLocks/>
          </p:cNvSpPr>
          <p:nvPr/>
        </p:nvSpPr>
        <p:spPr>
          <a:xfrm>
            <a:off x="7421693" y="1445465"/>
            <a:ext cx="1594647" cy="239235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bg1"/>
                </a:solidFill>
                <a:latin typeface="Work Sans" pitchFamily="2" charset="77"/>
                <a:cs typeface="Arial" panose="020B0604020202020204" pitchFamily="34" charset="0"/>
              </a:rPr>
              <a:t>Matt </a:t>
            </a:r>
            <a:r>
              <a:rPr lang="en-US" sz="1100" b="1" dirty="0" err="1">
                <a:solidFill>
                  <a:schemeClr val="bg1"/>
                </a:solidFill>
                <a:latin typeface="Work Sans" pitchFamily="2" charset="77"/>
                <a:cs typeface="Arial" panose="020B0604020202020204" pitchFamily="34" charset="0"/>
              </a:rPr>
              <a:t>Shufeldt</a:t>
            </a:r>
            <a:br>
              <a:rPr lang="en-US" sz="1100" dirty="0">
                <a:solidFill>
                  <a:schemeClr val="bg1"/>
                </a:solidFill>
                <a:latin typeface="Work Sans Medium" pitchFamily="2" charset="77"/>
                <a:cs typeface="Arial" panose="020B0604020202020204" pitchFamily="34" charset="0"/>
              </a:rPr>
            </a:br>
            <a:r>
              <a:rPr lang="en-US" sz="1100" u="none" strike="noStrike" dirty="0">
                <a:solidFill>
                  <a:schemeClr val="bg1"/>
                </a:solidFill>
                <a:effectLst/>
                <a:latin typeface="Work Sans Light" pitchFamily="2" charset="77"/>
              </a:rPr>
              <a:t>VP Services and CISO Executive Advisor</a:t>
            </a:r>
            <a:endParaRPr lang="en-US" sz="1100" dirty="0">
              <a:solidFill>
                <a:schemeClr val="bg1"/>
              </a:solidFill>
              <a:latin typeface="Work Sans Light" pitchFamily="2" charset="77"/>
              <a:cs typeface="Arial" panose="020B0604020202020204" pitchFamily="34" charset="0"/>
            </a:endParaRPr>
          </a:p>
          <a:p>
            <a:pPr marL="0" indent="0">
              <a:buNone/>
            </a:pPr>
            <a:r>
              <a:rPr lang="en-US" sz="1100" dirty="0">
                <a:solidFill>
                  <a:schemeClr val="bg1"/>
                </a:solidFill>
                <a:latin typeface="Work Sans Light" pitchFamily="2" charset="77"/>
                <a:cs typeface="Arial" panose="020B0604020202020204" pitchFamily="34" charset="0"/>
              </a:rPr>
              <a:t>Multi-time and multi-vertical CISO and a long-time senior IT leader. He is an experienced practitioner in domains of Cybersecurity and Security Compliance.</a:t>
            </a:r>
          </a:p>
        </p:txBody>
      </p:sp>
      <p:grpSp>
        <p:nvGrpSpPr>
          <p:cNvPr id="101" name="Group 100">
            <a:extLst>
              <a:ext uri="{FF2B5EF4-FFF2-40B4-BE49-F238E27FC236}">
                <a16:creationId xmlns:a16="http://schemas.microsoft.com/office/drawing/2014/main" id="{B8E5F086-A8E0-F895-5001-58FF48352C94}"/>
              </a:ext>
            </a:extLst>
          </p:cNvPr>
          <p:cNvGrpSpPr/>
          <p:nvPr/>
        </p:nvGrpSpPr>
        <p:grpSpPr>
          <a:xfrm>
            <a:off x="9042136" y="1427498"/>
            <a:ext cx="1209124" cy="1209124"/>
            <a:chOff x="7662076" y="1163676"/>
            <a:chExt cx="1800845" cy="1800845"/>
          </a:xfrm>
        </p:grpSpPr>
        <p:sp>
          <p:nvSpPr>
            <p:cNvPr id="102" name="Circle">
              <a:extLst>
                <a:ext uri="{FF2B5EF4-FFF2-40B4-BE49-F238E27FC236}">
                  <a16:creationId xmlns:a16="http://schemas.microsoft.com/office/drawing/2014/main" id="{39C0CE6B-C5BE-E879-55C0-45F23D646C4E}"/>
                </a:ext>
              </a:extLst>
            </p:cNvPr>
            <p:cNvSpPr/>
            <p:nvPr/>
          </p:nvSpPr>
          <p:spPr>
            <a:xfrm>
              <a:off x="7662076"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103" name="Picture 102">
              <a:extLst>
                <a:ext uri="{FF2B5EF4-FFF2-40B4-BE49-F238E27FC236}">
                  <a16:creationId xmlns:a16="http://schemas.microsoft.com/office/drawing/2014/main" id="{CA9366CF-AB04-CCE7-9131-84E98BFB4B4C}"/>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rcRect l="55" r="55"/>
            <a:stretch/>
          </p:blipFill>
          <p:spPr>
            <a:xfrm>
              <a:off x="7862302" y="1364822"/>
              <a:ext cx="1397000" cy="1398552"/>
            </a:xfrm>
            <a:prstGeom prst="ellipse">
              <a:avLst/>
            </a:prstGeom>
          </p:spPr>
        </p:pic>
      </p:grpSp>
      <p:sp>
        <p:nvSpPr>
          <p:cNvPr id="104" name="Text Placeholder 2">
            <a:extLst>
              <a:ext uri="{FF2B5EF4-FFF2-40B4-BE49-F238E27FC236}">
                <a16:creationId xmlns:a16="http://schemas.microsoft.com/office/drawing/2014/main" id="{81678FEC-0499-AB2A-D34E-43FE17595DB8}"/>
              </a:ext>
            </a:extLst>
          </p:cNvPr>
          <p:cNvSpPr txBox="1">
            <a:spLocks/>
          </p:cNvSpPr>
          <p:nvPr/>
        </p:nvSpPr>
        <p:spPr>
          <a:xfrm>
            <a:off x="10283434" y="1427498"/>
            <a:ext cx="1749336" cy="241031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bg1"/>
                </a:solidFill>
                <a:latin typeface="Work Sans" pitchFamily="2" charset="77"/>
                <a:cs typeface="Arial" panose="020B0604020202020204" pitchFamily="34" charset="0"/>
              </a:rPr>
              <a:t>Robert </a:t>
            </a:r>
            <a:r>
              <a:rPr lang="en-US" sz="1100" b="1" dirty="0" err="1">
                <a:solidFill>
                  <a:schemeClr val="bg1"/>
                </a:solidFill>
                <a:latin typeface="Work Sans" pitchFamily="2" charset="77"/>
                <a:cs typeface="Arial" panose="020B0604020202020204" pitchFamily="34" charset="0"/>
              </a:rPr>
              <a:t>Yaus</a:t>
            </a:r>
            <a:br>
              <a:rPr lang="en-US" sz="1100" dirty="0">
                <a:solidFill>
                  <a:schemeClr val="bg1"/>
                </a:solidFill>
                <a:latin typeface="Work Sans Medium"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CISO, Executive Advisor</a:t>
            </a:r>
            <a:br>
              <a:rPr lang="en-US" sz="1100" dirty="0">
                <a:solidFill>
                  <a:schemeClr val="bg1"/>
                </a:solidFill>
                <a:latin typeface="Work Sans Light" pitchFamily="2" charset="77"/>
                <a:cs typeface="Arial" panose="020B0604020202020204" pitchFamily="34" charset="0"/>
              </a:rPr>
            </a:br>
            <a:br>
              <a:rPr lang="en-US" sz="1100" dirty="0">
                <a:solidFill>
                  <a:schemeClr val="bg1"/>
                </a:solidFill>
                <a:latin typeface="Work Sans Light" pitchFamily="2" charset="77"/>
                <a:cs typeface="Arial" panose="020B0604020202020204" pitchFamily="34" charset="0"/>
              </a:rPr>
            </a:br>
            <a:r>
              <a:rPr lang="en-US" sz="1100" u="none" strike="noStrike" dirty="0">
                <a:solidFill>
                  <a:schemeClr val="bg1"/>
                </a:solidFill>
                <a:effectLst/>
                <a:latin typeface="Work Sans Light" pitchFamily="2" charset="77"/>
              </a:rPr>
              <a:t>Certified security executive with 20+ years of success in cyber security leadership, focused on transformation, business alignment, risk management, and security operations within large, global organizations.</a:t>
            </a:r>
            <a:endParaRPr lang="en-US" sz="1100" dirty="0">
              <a:solidFill>
                <a:schemeClr val="bg1"/>
              </a:solidFill>
              <a:latin typeface="Work Sans Light" pitchFamily="2" charset="77"/>
              <a:cs typeface="Arial" panose="020B0604020202020204" pitchFamily="34" charset="0"/>
            </a:endParaRPr>
          </a:p>
        </p:txBody>
      </p:sp>
      <p:grpSp>
        <p:nvGrpSpPr>
          <p:cNvPr id="105" name="Group 104">
            <a:extLst>
              <a:ext uri="{FF2B5EF4-FFF2-40B4-BE49-F238E27FC236}">
                <a16:creationId xmlns:a16="http://schemas.microsoft.com/office/drawing/2014/main" id="{16D0C08D-C45D-B802-FEB2-9D1D1D547CD8}"/>
              </a:ext>
            </a:extLst>
          </p:cNvPr>
          <p:cNvGrpSpPr/>
          <p:nvPr/>
        </p:nvGrpSpPr>
        <p:grpSpPr>
          <a:xfrm>
            <a:off x="3187712" y="1486004"/>
            <a:ext cx="1209124" cy="1209124"/>
            <a:chOff x="6585927" y="3642169"/>
            <a:chExt cx="1800845" cy="1800845"/>
          </a:xfrm>
        </p:grpSpPr>
        <p:sp>
          <p:nvSpPr>
            <p:cNvPr id="106" name="Circle">
              <a:extLst>
                <a:ext uri="{FF2B5EF4-FFF2-40B4-BE49-F238E27FC236}">
                  <a16:creationId xmlns:a16="http://schemas.microsoft.com/office/drawing/2014/main" id="{0A83163B-5B5C-225A-9D7F-8DE389F0E263}"/>
                </a:ext>
              </a:extLst>
            </p:cNvPr>
            <p:cNvSpPr/>
            <p:nvPr/>
          </p:nvSpPr>
          <p:spPr>
            <a:xfrm>
              <a:off x="6585927" y="364216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107" name="Picture 106">
              <a:extLst>
                <a:ext uri="{FF2B5EF4-FFF2-40B4-BE49-F238E27FC236}">
                  <a16:creationId xmlns:a16="http://schemas.microsoft.com/office/drawing/2014/main" id="{07BA59FC-5B73-055A-001F-2D65E16F8FB2}"/>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Effect>
                        <a14:brightnessContrast contrast="20000"/>
                      </a14:imgEffect>
                    </a14:imgLayer>
                  </a14:imgProps>
                </a:ext>
              </a:extLst>
            </a:blip>
            <a:srcRect l="1786" t="3457" r="3771" b="14430"/>
            <a:stretch/>
          </p:blipFill>
          <p:spPr>
            <a:xfrm>
              <a:off x="6794199" y="3841937"/>
              <a:ext cx="1397000" cy="1401078"/>
            </a:xfrm>
            <a:prstGeom prst="ellipse">
              <a:avLst/>
            </a:prstGeom>
          </p:spPr>
        </p:pic>
      </p:grpSp>
      <p:sp>
        <p:nvSpPr>
          <p:cNvPr id="108" name="Text Placeholder 2">
            <a:extLst>
              <a:ext uri="{FF2B5EF4-FFF2-40B4-BE49-F238E27FC236}">
                <a16:creationId xmlns:a16="http://schemas.microsoft.com/office/drawing/2014/main" id="{A845F04B-E930-D25D-C498-1A999DD933FA}"/>
              </a:ext>
            </a:extLst>
          </p:cNvPr>
          <p:cNvSpPr txBox="1">
            <a:spLocks/>
          </p:cNvSpPr>
          <p:nvPr/>
        </p:nvSpPr>
        <p:spPr>
          <a:xfrm>
            <a:off x="4403118" y="1486004"/>
            <a:ext cx="1813008" cy="215191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u="none" strike="noStrike" dirty="0">
                <a:solidFill>
                  <a:schemeClr val="bg1"/>
                </a:solidFill>
                <a:effectLst/>
                <a:latin typeface="Work Sans" pitchFamily="2" charset="77"/>
              </a:rPr>
              <a:t>Darren </a:t>
            </a:r>
            <a:r>
              <a:rPr lang="en-US" sz="1100" b="1" u="none" strike="noStrike" dirty="0" err="1">
                <a:solidFill>
                  <a:schemeClr val="bg1"/>
                </a:solidFill>
                <a:effectLst/>
                <a:latin typeface="Work Sans" pitchFamily="2" charset="77"/>
              </a:rPr>
              <a:t>Naftzger</a:t>
            </a:r>
            <a:br>
              <a:rPr lang="en-US" sz="1100" u="none" strike="noStrike" dirty="0">
                <a:solidFill>
                  <a:schemeClr val="bg1"/>
                </a:solidFill>
                <a:effectLst/>
                <a:latin typeface="Work Sans Medium" pitchFamily="2" charset="77"/>
              </a:rPr>
            </a:br>
            <a:r>
              <a:rPr lang="en-US" sz="1100" u="none" strike="noStrike" dirty="0">
                <a:solidFill>
                  <a:schemeClr val="bg1"/>
                </a:solidFill>
                <a:effectLst/>
                <a:latin typeface="Work Sans Light" pitchFamily="2" charset="77"/>
              </a:rPr>
              <a:t>Executive Advisory Director and CISO</a:t>
            </a:r>
            <a:br>
              <a:rPr lang="en-US" sz="1100" u="none" strike="noStrike" dirty="0">
                <a:solidFill>
                  <a:schemeClr val="bg1"/>
                </a:solidFill>
                <a:effectLst/>
                <a:latin typeface="Work Sans Medium" pitchFamily="2" charset="77"/>
              </a:rPr>
            </a:br>
            <a:endParaRPr lang="en-US" sz="1100" dirty="0">
              <a:solidFill>
                <a:schemeClr val="bg1"/>
              </a:solidFill>
              <a:latin typeface="Work Sans Medium" pitchFamily="2" charset="77"/>
            </a:endParaRPr>
          </a:p>
          <a:p>
            <a:pPr marL="0" marR="0" indent="0">
              <a:spcBef>
                <a:spcPts val="0"/>
              </a:spcBef>
              <a:spcAft>
                <a:spcPts val="0"/>
              </a:spcAft>
              <a:buNone/>
            </a:pP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Global CISO with over 25 years of experience developing and executing global security programs and risk management strategies – leading global teams undergoing security transformations, improving security operations.</a:t>
            </a:r>
          </a:p>
        </p:txBody>
      </p:sp>
      <p:grpSp>
        <p:nvGrpSpPr>
          <p:cNvPr id="109" name="Group 108">
            <a:extLst>
              <a:ext uri="{FF2B5EF4-FFF2-40B4-BE49-F238E27FC236}">
                <a16:creationId xmlns:a16="http://schemas.microsoft.com/office/drawing/2014/main" id="{513FF89E-0CD5-230E-3FE7-2BD90642BB02}"/>
              </a:ext>
            </a:extLst>
          </p:cNvPr>
          <p:cNvGrpSpPr/>
          <p:nvPr/>
        </p:nvGrpSpPr>
        <p:grpSpPr>
          <a:xfrm>
            <a:off x="912352" y="4026559"/>
            <a:ext cx="1209124" cy="1209124"/>
            <a:chOff x="10036541" y="1163676"/>
            <a:chExt cx="1800845" cy="1800845"/>
          </a:xfrm>
        </p:grpSpPr>
        <p:sp>
          <p:nvSpPr>
            <p:cNvPr id="110" name="Circle">
              <a:extLst>
                <a:ext uri="{FF2B5EF4-FFF2-40B4-BE49-F238E27FC236}">
                  <a16:creationId xmlns:a16="http://schemas.microsoft.com/office/drawing/2014/main" id="{F6834B12-B8CB-D67B-8372-91AC3248496D}"/>
                </a:ext>
              </a:extLst>
            </p:cNvPr>
            <p:cNvSpPr/>
            <p:nvPr/>
          </p:nvSpPr>
          <p:spPr>
            <a:xfrm>
              <a:off x="10036541"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111" name="Picture 110">
              <a:extLst>
                <a:ext uri="{FF2B5EF4-FFF2-40B4-BE49-F238E27FC236}">
                  <a16:creationId xmlns:a16="http://schemas.microsoft.com/office/drawing/2014/main" id="{4AEA2F62-84FC-E9A2-DA29-08F7CAC1D1F2}"/>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l="21082" t="1553" r="21166" b="33178"/>
            <a:stretch/>
          </p:blipFill>
          <p:spPr>
            <a:xfrm>
              <a:off x="10244813" y="1363444"/>
              <a:ext cx="1397000" cy="1401078"/>
            </a:xfrm>
            <a:prstGeom prst="ellipse">
              <a:avLst/>
            </a:prstGeom>
          </p:spPr>
        </p:pic>
      </p:grpSp>
      <p:sp>
        <p:nvSpPr>
          <p:cNvPr id="112" name="Text Placeholder 2">
            <a:extLst>
              <a:ext uri="{FF2B5EF4-FFF2-40B4-BE49-F238E27FC236}">
                <a16:creationId xmlns:a16="http://schemas.microsoft.com/office/drawing/2014/main" id="{D847FB7B-5208-C7FA-4ED8-F6F2CD9C760B}"/>
              </a:ext>
            </a:extLst>
          </p:cNvPr>
          <p:cNvSpPr txBox="1">
            <a:spLocks/>
          </p:cNvSpPr>
          <p:nvPr/>
        </p:nvSpPr>
        <p:spPr>
          <a:xfrm>
            <a:off x="2157420" y="4026559"/>
            <a:ext cx="2112112" cy="173439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bg1"/>
                </a:solidFill>
                <a:latin typeface="Work Sans" pitchFamily="2" charset="77"/>
                <a:cs typeface="Arial" panose="020B0604020202020204" pitchFamily="34" charset="0"/>
              </a:rPr>
              <a:t>Jacob Rubin</a:t>
            </a:r>
            <a:br>
              <a:rPr lang="en-US" sz="1100" dirty="0">
                <a:solidFill>
                  <a:schemeClr val="bg1"/>
                </a:solidFill>
                <a:latin typeface="Work Sans Medium" pitchFamily="2" charset="77"/>
                <a:cs typeface="Arial" panose="020B0604020202020204" pitchFamily="34" charset="0"/>
              </a:rPr>
            </a:br>
            <a:r>
              <a:rPr lang="en-US" sz="1100" dirty="0">
                <a:solidFill>
                  <a:schemeClr val="bg1"/>
                </a:solidFill>
                <a:latin typeface="Work Sans Light" pitchFamily="2" charset="77"/>
              </a:rPr>
              <a:t>CISO, Executive Advisor</a:t>
            </a:r>
          </a:p>
          <a:p>
            <a:pPr marL="0" indent="0">
              <a:spcBef>
                <a:spcPts val="0"/>
              </a:spcBef>
              <a:buNone/>
            </a:pPr>
            <a:b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Security and risk executive with broad Fortune-class experience in technology, manufacturing, hospitality, healthcare, and consulting. </a:t>
            </a:r>
            <a:r>
              <a:rPr lang="en-US" sz="1100" u="none" strike="noStrike" dirty="0">
                <a:solidFill>
                  <a:schemeClr val="bg1"/>
                </a:solidFill>
                <a:effectLst/>
                <a:latin typeface="Work Sans Light" pitchFamily="2" charset="77"/>
              </a:rPr>
              <a:t>He holds an MBA, MISM</a:t>
            </a:r>
            <a:r>
              <a:rPr lang="en-US" sz="1100" dirty="0">
                <a:solidFill>
                  <a:schemeClr val="bg1"/>
                </a:solidFill>
                <a:latin typeface="Work Sans Light" pitchFamily="2" charset="77"/>
              </a:rPr>
              <a:t>,</a:t>
            </a:r>
            <a:r>
              <a:rPr lang="en-US" sz="1100" u="none" strike="noStrike" dirty="0">
                <a:solidFill>
                  <a:schemeClr val="bg1"/>
                </a:solidFill>
                <a:effectLst/>
                <a:latin typeface="Work Sans Light" pitchFamily="2" charset="77"/>
              </a:rPr>
              <a:t> </a:t>
            </a:r>
            <a:r>
              <a:rPr lang="en-US" sz="1100" dirty="0">
                <a:solidFill>
                  <a:schemeClr val="bg1"/>
                </a:solidFill>
                <a:latin typeface="Work Sans Light" pitchFamily="2" charset="77"/>
              </a:rPr>
              <a:t>a</a:t>
            </a:r>
            <a:r>
              <a:rPr lang="en-US" sz="1100" u="none" strike="noStrike" dirty="0">
                <a:solidFill>
                  <a:schemeClr val="bg1"/>
                </a:solidFill>
                <a:effectLst/>
                <a:latin typeface="Work Sans Light" pitchFamily="2" charset="77"/>
              </a:rPr>
              <a:t>nd a Ph.D</a:t>
            </a:r>
            <a:r>
              <a:rPr lang="en-US" sz="1100" dirty="0">
                <a:solidFill>
                  <a:schemeClr val="bg1"/>
                </a:solidFill>
                <a:latin typeface="Work Sans Light" pitchFamily="2" charset="77"/>
              </a:rPr>
              <a:t>. in</a:t>
            </a:r>
            <a:r>
              <a:rPr lang="en-US" sz="1100" u="none" strike="noStrike" dirty="0">
                <a:solidFill>
                  <a:schemeClr val="bg1"/>
                </a:solidFill>
                <a:effectLst/>
                <a:latin typeface="Work Sans Light" pitchFamily="2" charset="77"/>
              </a:rPr>
              <a:t> Behavioral Cyber Psychology</a:t>
            </a: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 </a:t>
            </a:r>
          </a:p>
        </p:txBody>
      </p:sp>
      <p:grpSp>
        <p:nvGrpSpPr>
          <p:cNvPr id="113" name="Group 112">
            <a:extLst>
              <a:ext uri="{FF2B5EF4-FFF2-40B4-BE49-F238E27FC236}">
                <a16:creationId xmlns:a16="http://schemas.microsoft.com/office/drawing/2014/main" id="{AF2A91FF-B3C9-A924-1EF0-50E373A22FAF}"/>
              </a:ext>
            </a:extLst>
          </p:cNvPr>
          <p:cNvGrpSpPr/>
          <p:nvPr/>
        </p:nvGrpSpPr>
        <p:grpSpPr>
          <a:xfrm>
            <a:off x="4688802" y="4026559"/>
            <a:ext cx="1209124" cy="1209124"/>
            <a:chOff x="138086" y="5183585"/>
            <a:chExt cx="1463040" cy="1463040"/>
          </a:xfrm>
        </p:grpSpPr>
        <p:sp>
          <p:nvSpPr>
            <p:cNvPr id="114" name="Circle">
              <a:extLst>
                <a:ext uri="{FF2B5EF4-FFF2-40B4-BE49-F238E27FC236}">
                  <a16:creationId xmlns:a16="http://schemas.microsoft.com/office/drawing/2014/main" id="{B89764A5-CE57-3353-F0B2-3F0A82D1B8B7}"/>
                </a:ext>
              </a:extLst>
            </p:cNvPr>
            <p:cNvSpPr/>
            <p:nvPr/>
          </p:nvSpPr>
          <p:spPr>
            <a:xfrm>
              <a:off x="138086" y="5183585"/>
              <a:ext cx="1463040" cy="1463040"/>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115" name="Picture 114">
              <a:extLst>
                <a:ext uri="{FF2B5EF4-FFF2-40B4-BE49-F238E27FC236}">
                  <a16:creationId xmlns:a16="http://schemas.microsoft.com/office/drawing/2014/main" id="{98665EC8-052B-BB16-5E36-463074A1401B}"/>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7842" t="11170" r="13899" b="11170"/>
            <a:stretch/>
          </p:blipFill>
          <p:spPr>
            <a:xfrm>
              <a:off x="302132" y="5347000"/>
              <a:ext cx="1134949" cy="1136210"/>
            </a:xfrm>
            <a:prstGeom prst="ellipse">
              <a:avLst/>
            </a:prstGeom>
          </p:spPr>
        </p:pic>
      </p:grpSp>
      <p:sp>
        <p:nvSpPr>
          <p:cNvPr id="116" name="Text Placeholder 2">
            <a:extLst>
              <a:ext uri="{FF2B5EF4-FFF2-40B4-BE49-F238E27FC236}">
                <a16:creationId xmlns:a16="http://schemas.microsoft.com/office/drawing/2014/main" id="{2606293C-3934-871B-FF3E-952073207EE5}"/>
              </a:ext>
            </a:extLst>
          </p:cNvPr>
          <p:cNvSpPr txBox="1">
            <a:spLocks/>
          </p:cNvSpPr>
          <p:nvPr/>
        </p:nvSpPr>
        <p:spPr>
          <a:xfrm>
            <a:off x="5904208" y="4026559"/>
            <a:ext cx="1946567" cy="193077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bg1"/>
                </a:solidFill>
                <a:latin typeface="Work Sans" pitchFamily="2" charset="77"/>
              </a:rPr>
              <a:t>Eric </a:t>
            </a:r>
            <a:r>
              <a:rPr lang="en-US" sz="1100" b="1" dirty="0" err="1">
                <a:solidFill>
                  <a:schemeClr val="bg1"/>
                </a:solidFill>
                <a:latin typeface="Work Sans" pitchFamily="2" charset="77"/>
              </a:rPr>
              <a:t>Barricklow</a:t>
            </a:r>
            <a:br>
              <a:rPr lang="en-US" sz="1100" dirty="0">
                <a:solidFill>
                  <a:schemeClr val="bg1"/>
                </a:solidFill>
                <a:latin typeface="Work Sans Medium" pitchFamily="2" charset="77"/>
              </a:rPr>
            </a:br>
            <a:r>
              <a:rPr lang="en-US" sz="1100" u="none" strike="noStrike" dirty="0">
                <a:solidFill>
                  <a:schemeClr val="bg1"/>
                </a:solidFill>
                <a:effectLst/>
                <a:latin typeface="Work Sans Light" pitchFamily="2" charset="77"/>
              </a:rPr>
              <a:t>CISO | Executive Advisor</a:t>
            </a:r>
            <a:br>
              <a:rPr lang="en-US" sz="1100" u="none" strike="noStrike" dirty="0">
                <a:solidFill>
                  <a:schemeClr val="bg1"/>
                </a:solidFill>
                <a:latin typeface="Work Sans Light" pitchFamily="2" charset="77"/>
              </a:rPr>
            </a:br>
            <a:br>
              <a:rPr lang="en-US" sz="1100" u="none" strike="noStrike" dirty="0">
                <a:solidFill>
                  <a:schemeClr val="bg1"/>
                </a:solidFill>
                <a:latin typeface="Work Sans Light" pitchFamily="2" charset="77"/>
              </a:rPr>
            </a:br>
            <a:r>
              <a:rPr lang="en-US" sz="1100" dirty="0">
                <a:solidFill>
                  <a:schemeClr val="bg1"/>
                </a:solidFill>
                <a:effectLst/>
                <a:latin typeface="Work Sans Light" pitchFamily="2" charset="77"/>
              </a:rPr>
              <a:t>Successful Technologist and Cybersecurity Leader with 25+ years of broad experience developing and aligning Security programs in the Federal, State, Municipality and Aerospace industries.</a:t>
            </a:r>
          </a:p>
        </p:txBody>
      </p:sp>
      <p:grpSp>
        <p:nvGrpSpPr>
          <p:cNvPr id="117" name="Group 116">
            <a:extLst>
              <a:ext uri="{FF2B5EF4-FFF2-40B4-BE49-F238E27FC236}">
                <a16:creationId xmlns:a16="http://schemas.microsoft.com/office/drawing/2014/main" id="{0E5D1423-F3F1-BAAA-3E5B-24BA6EEBE8F6}"/>
              </a:ext>
            </a:extLst>
          </p:cNvPr>
          <p:cNvGrpSpPr/>
          <p:nvPr/>
        </p:nvGrpSpPr>
        <p:grpSpPr>
          <a:xfrm>
            <a:off x="8256221" y="4026559"/>
            <a:ext cx="1209124" cy="1209124"/>
            <a:chOff x="138086" y="5183585"/>
            <a:chExt cx="1463040" cy="1463040"/>
          </a:xfrm>
        </p:grpSpPr>
        <p:sp>
          <p:nvSpPr>
            <p:cNvPr id="118" name="Circle">
              <a:extLst>
                <a:ext uri="{FF2B5EF4-FFF2-40B4-BE49-F238E27FC236}">
                  <a16:creationId xmlns:a16="http://schemas.microsoft.com/office/drawing/2014/main" id="{BF5CBD22-D77D-A2A9-D911-1E78281A2B45}"/>
                </a:ext>
              </a:extLst>
            </p:cNvPr>
            <p:cNvSpPr/>
            <p:nvPr/>
          </p:nvSpPr>
          <p:spPr>
            <a:xfrm>
              <a:off x="138086" y="5183585"/>
              <a:ext cx="1463040" cy="1463040"/>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latin typeface="Work Sans Light" pitchFamily="2" charset="77"/>
              </a:endParaRPr>
            </a:p>
          </p:txBody>
        </p:sp>
        <p:pic>
          <p:nvPicPr>
            <p:cNvPr id="119" name="Picture 118">
              <a:extLst>
                <a:ext uri="{FF2B5EF4-FFF2-40B4-BE49-F238E27FC236}">
                  <a16:creationId xmlns:a16="http://schemas.microsoft.com/office/drawing/2014/main" id="{F5088B7D-57EC-1E7A-491C-7AE38523E70C}"/>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Effect>
                        <a14:brightnessContrast bright="20000" contrast="-20000"/>
                      </a14:imgEffect>
                    </a14:imgLayer>
                  </a14:imgProps>
                </a:ext>
              </a:extLst>
            </a:blip>
            <a:srcRect l="56" r="56"/>
            <a:stretch/>
          </p:blipFill>
          <p:spPr>
            <a:xfrm>
              <a:off x="302132" y="5347000"/>
              <a:ext cx="1134949" cy="1136211"/>
            </a:xfrm>
            <a:prstGeom prst="ellipse">
              <a:avLst/>
            </a:prstGeom>
          </p:spPr>
        </p:pic>
      </p:grpSp>
      <p:sp>
        <p:nvSpPr>
          <p:cNvPr id="120" name="Text Placeholder 2">
            <a:extLst>
              <a:ext uri="{FF2B5EF4-FFF2-40B4-BE49-F238E27FC236}">
                <a16:creationId xmlns:a16="http://schemas.microsoft.com/office/drawing/2014/main" id="{5062A9C7-43BC-E307-7F60-6DE06D9201B1}"/>
              </a:ext>
            </a:extLst>
          </p:cNvPr>
          <p:cNvSpPr txBox="1">
            <a:spLocks/>
          </p:cNvSpPr>
          <p:nvPr/>
        </p:nvSpPr>
        <p:spPr>
          <a:xfrm>
            <a:off x="9471627" y="4026559"/>
            <a:ext cx="2102683" cy="193077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bg1"/>
                </a:solidFill>
                <a:latin typeface="Work Sans" pitchFamily="2" charset="77"/>
              </a:rPr>
              <a:t>Vincent Grimard</a:t>
            </a:r>
            <a:br>
              <a:rPr lang="en-US" sz="1100" dirty="0">
                <a:solidFill>
                  <a:schemeClr val="bg1"/>
                </a:solidFill>
                <a:latin typeface="Work Sans Medium" pitchFamily="2" charset="77"/>
              </a:rPr>
            </a:br>
            <a:r>
              <a:rPr lang="en-US" sz="1100" u="none" strike="noStrike" dirty="0">
                <a:solidFill>
                  <a:schemeClr val="bg1"/>
                </a:solidFill>
                <a:effectLst/>
                <a:latin typeface="Work Sans Light" pitchFamily="2" charset="77"/>
              </a:rPr>
              <a:t>CISO | Executive Advisor</a:t>
            </a:r>
            <a:br>
              <a:rPr lang="en-US" sz="1100" u="none" strike="noStrike" dirty="0">
                <a:solidFill>
                  <a:schemeClr val="bg1"/>
                </a:solidFill>
                <a:latin typeface="Work Sans Light" pitchFamily="2" charset="77"/>
              </a:rPr>
            </a:br>
            <a:br>
              <a:rPr lang="en-US" sz="1100" u="none" strike="noStrike" dirty="0">
                <a:solidFill>
                  <a:schemeClr val="bg1"/>
                </a:solidFill>
                <a:latin typeface="Work Sans Light" pitchFamily="2" charset="77"/>
              </a:rPr>
            </a:br>
            <a:r>
              <a:rPr lang="en-US" sz="1100" dirty="0">
                <a:solidFill>
                  <a:schemeClr val="bg1"/>
                </a:solidFill>
                <a:effectLst/>
                <a:latin typeface="Work Sans Light" pitchFamily="2" charset="77"/>
              </a:rPr>
              <a:t>Vincent is a technology and cybersecurity executive with 25 years of proven expertise in building and scaling robust cybersecurity programs. He is adept at navigating complex federal, state, financial, and industry compliance frameworks.</a:t>
            </a:r>
          </a:p>
          <a:p>
            <a:pPr marL="0" indent="0">
              <a:buNone/>
            </a:pPr>
            <a:endParaRPr lang="en-US" sz="1100" dirty="0">
              <a:solidFill>
                <a:schemeClr val="bg1"/>
              </a:solidFill>
              <a:effectLst/>
              <a:latin typeface="Work Sans Light" pitchFamily="2" charset="77"/>
            </a:endParaRPr>
          </a:p>
        </p:txBody>
      </p:sp>
    </p:spTree>
    <p:extLst>
      <p:ext uri="{BB962C8B-B14F-4D97-AF65-F5344CB8AC3E}">
        <p14:creationId xmlns:p14="http://schemas.microsoft.com/office/powerpoint/2010/main" val="269585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FB4033-4D9D-B69D-5034-C1AA5FE0D03E}"/>
              </a:ext>
            </a:extLst>
          </p:cNvPr>
          <p:cNvGrpSpPr/>
          <p:nvPr/>
        </p:nvGrpSpPr>
        <p:grpSpPr>
          <a:xfrm>
            <a:off x="4284847" y="1910875"/>
            <a:ext cx="1463040" cy="1463040"/>
            <a:chOff x="1789303" y="3591199"/>
            <a:chExt cx="1800845" cy="1800845"/>
          </a:xfrm>
        </p:grpSpPr>
        <p:sp>
          <p:nvSpPr>
            <p:cNvPr id="7" name="Circle">
              <a:extLst>
                <a:ext uri="{FF2B5EF4-FFF2-40B4-BE49-F238E27FC236}">
                  <a16:creationId xmlns:a16="http://schemas.microsoft.com/office/drawing/2014/main" id="{05D45FD4-11BF-450C-4FAA-51F5A7E9BE31}"/>
                </a:ext>
              </a:extLst>
            </p:cNvPr>
            <p:cNvSpPr/>
            <p:nvPr/>
          </p:nvSpPr>
          <p:spPr>
            <a:xfrm>
              <a:off x="178930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endParaRPr>
            </a:p>
          </p:txBody>
        </p:sp>
        <p:pic>
          <p:nvPicPr>
            <p:cNvPr id="9" name="Picture 8">
              <a:extLst>
                <a:ext uri="{FF2B5EF4-FFF2-40B4-BE49-F238E27FC236}">
                  <a16:creationId xmlns:a16="http://schemas.microsoft.com/office/drawing/2014/main" id="{46D6BE78-EB63-ED85-57D7-CEBD22A4A9E9}"/>
                </a:ext>
              </a:extLst>
            </p:cNvPr>
            <p:cNvPicPr>
              <a:picLocks noChangeAspect="1"/>
            </p:cNvPicPr>
            <p:nvPr/>
          </p:nvPicPr>
          <p:blipFill rotWithShape="1">
            <a:blip r:embed="rId3"/>
            <a:srcRect l="24929" t="2432" r="9219" b="31523"/>
            <a:stretch/>
          </p:blipFill>
          <p:spPr>
            <a:xfrm>
              <a:off x="1997575" y="3790967"/>
              <a:ext cx="1397000" cy="1401078"/>
            </a:xfrm>
            <a:prstGeom prst="ellipse">
              <a:avLst/>
            </a:prstGeom>
          </p:spPr>
        </p:pic>
      </p:grpSp>
      <p:sp>
        <p:nvSpPr>
          <p:cNvPr id="10" name="TextBox 9">
            <a:extLst>
              <a:ext uri="{FF2B5EF4-FFF2-40B4-BE49-F238E27FC236}">
                <a16:creationId xmlns:a16="http://schemas.microsoft.com/office/drawing/2014/main" id="{508C8F86-56EE-1DBC-037D-29B6B055D167}"/>
              </a:ext>
            </a:extLst>
          </p:cNvPr>
          <p:cNvSpPr txBox="1"/>
          <p:nvPr/>
        </p:nvSpPr>
        <p:spPr>
          <a:xfrm>
            <a:off x="3838010" y="549978"/>
            <a:ext cx="4564070" cy="523220"/>
          </a:xfrm>
          <a:prstGeom prst="rect">
            <a:avLst/>
          </a:prstGeom>
          <a:noFill/>
        </p:spPr>
        <p:txBody>
          <a:bodyPr wrap="none" lIns="91440" tIns="45720" rIns="91440" bIns="45720" rtlCol="0" anchor="t">
            <a:spAutoFit/>
          </a:bodyPr>
          <a:lstStyle/>
          <a:p>
            <a:r>
              <a:rPr lang="en-US" sz="2800" b="1" dirty="0">
                <a:solidFill>
                  <a:schemeClr val="bg1"/>
                </a:solidFill>
                <a:latin typeface="Work Sans" pitchFamily="2" charset="77"/>
              </a:rPr>
              <a:t>BISO Executive Advisors</a:t>
            </a:r>
          </a:p>
        </p:txBody>
      </p:sp>
      <p:grpSp>
        <p:nvGrpSpPr>
          <p:cNvPr id="11" name="Group 10">
            <a:extLst>
              <a:ext uri="{FF2B5EF4-FFF2-40B4-BE49-F238E27FC236}">
                <a16:creationId xmlns:a16="http://schemas.microsoft.com/office/drawing/2014/main" id="{40BA685C-03B1-1F2C-DA95-941E5D12CB79}"/>
              </a:ext>
            </a:extLst>
          </p:cNvPr>
          <p:cNvGrpSpPr/>
          <p:nvPr/>
        </p:nvGrpSpPr>
        <p:grpSpPr>
          <a:xfrm>
            <a:off x="325937" y="1910875"/>
            <a:ext cx="1463040" cy="1463040"/>
            <a:chOff x="4238673" y="3591199"/>
            <a:chExt cx="1800845" cy="1800845"/>
          </a:xfrm>
        </p:grpSpPr>
        <p:sp>
          <p:nvSpPr>
            <p:cNvPr id="12" name="Circle">
              <a:extLst>
                <a:ext uri="{FF2B5EF4-FFF2-40B4-BE49-F238E27FC236}">
                  <a16:creationId xmlns:a16="http://schemas.microsoft.com/office/drawing/2014/main" id="{9AD0ABDC-1E01-6881-323E-50C28274B258}"/>
                </a:ext>
              </a:extLst>
            </p:cNvPr>
            <p:cNvSpPr/>
            <p:nvPr/>
          </p:nvSpPr>
          <p:spPr>
            <a:xfrm>
              <a:off x="423867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endParaRPr>
            </a:p>
          </p:txBody>
        </p:sp>
        <p:pic>
          <p:nvPicPr>
            <p:cNvPr id="13" name="Picture 12">
              <a:extLst>
                <a:ext uri="{FF2B5EF4-FFF2-40B4-BE49-F238E27FC236}">
                  <a16:creationId xmlns:a16="http://schemas.microsoft.com/office/drawing/2014/main" id="{382FD43B-B46D-3676-C6D2-BF76DCA42D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3819" t="8315" r="13555" b="25142"/>
            <a:stretch/>
          </p:blipFill>
          <p:spPr>
            <a:xfrm>
              <a:off x="4446945" y="3790967"/>
              <a:ext cx="1397000" cy="1401078"/>
            </a:xfrm>
            <a:prstGeom prst="ellipse">
              <a:avLst/>
            </a:prstGeom>
          </p:spPr>
        </p:pic>
      </p:grpSp>
      <p:grpSp>
        <p:nvGrpSpPr>
          <p:cNvPr id="14" name="Group 13">
            <a:extLst>
              <a:ext uri="{FF2B5EF4-FFF2-40B4-BE49-F238E27FC236}">
                <a16:creationId xmlns:a16="http://schemas.microsoft.com/office/drawing/2014/main" id="{712CA6B6-55F0-CAC5-CE1B-F61C3C0F19DC}"/>
              </a:ext>
            </a:extLst>
          </p:cNvPr>
          <p:cNvGrpSpPr/>
          <p:nvPr/>
        </p:nvGrpSpPr>
        <p:grpSpPr>
          <a:xfrm>
            <a:off x="8252805" y="1910875"/>
            <a:ext cx="1463040" cy="1463040"/>
            <a:chOff x="8887943" y="3591199"/>
            <a:chExt cx="1800845" cy="1800845"/>
          </a:xfrm>
        </p:grpSpPr>
        <p:sp>
          <p:nvSpPr>
            <p:cNvPr id="15" name="Circle">
              <a:extLst>
                <a:ext uri="{FF2B5EF4-FFF2-40B4-BE49-F238E27FC236}">
                  <a16:creationId xmlns:a16="http://schemas.microsoft.com/office/drawing/2014/main" id="{2B0272EF-4028-8104-9E72-578633D5E6F4}"/>
                </a:ext>
              </a:extLst>
            </p:cNvPr>
            <p:cNvSpPr/>
            <p:nvPr/>
          </p:nvSpPr>
          <p:spPr>
            <a:xfrm>
              <a:off x="888794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bg1"/>
                </a:solidFill>
              </a:endParaRPr>
            </a:p>
          </p:txBody>
        </p:sp>
        <p:pic>
          <p:nvPicPr>
            <p:cNvPr id="16" name="Picture 15">
              <a:extLst>
                <a:ext uri="{FF2B5EF4-FFF2-40B4-BE49-F238E27FC236}">
                  <a16:creationId xmlns:a16="http://schemas.microsoft.com/office/drawing/2014/main" id="{9A63231B-AF1E-617F-57D1-FE2B3BC58516}"/>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Effect>
                        <a14:brightnessContrast contrast="20000"/>
                      </a14:imgEffect>
                    </a14:imgLayer>
                  </a14:imgProps>
                </a:ext>
              </a:extLst>
            </a:blip>
            <a:srcRect l="11733" t="10573" r="9567" b="19139"/>
            <a:stretch/>
          </p:blipFill>
          <p:spPr>
            <a:xfrm>
              <a:off x="9096215" y="3790967"/>
              <a:ext cx="1397000" cy="1401078"/>
            </a:xfrm>
            <a:prstGeom prst="ellipse">
              <a:avLst/>
            </a:prstGeom>
          </p:spPr>
        </p:pic>
      </p:grpSp>
      <p:sp>
        <p:nvSpPr>
          <p:cNvPr id="17" name="Text Placeholder 2">
            <a:extLst>
              <a:ext uri="{FF2B5EF4-FFF2-40B4-BE49-F238E27FC236}">
                <a16:creationId xmlns:a16="http://schemas.microsoft.com/office/drawing/2014/main" id="{F75D7D39-0339-9062-145A-509543E5355E}"/>
              </a:ext>
            </a:extLst>
          </p:cNvPr>
          <p:cNvSpPr txBox="1">
            <a:spLocks/>
          </p:cNvSpPr>
          <p:nvPr/>
        </p:nvSpPr>
        <p:spPr>
          <a:xfrm>
            <a:off x="5820034" y="1910875"/>
            <a:ext cx="2319635" cy="204781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bg1"/>
                </a:solidFill>
                <a:latin typeface="Work Sans" pitchFamily="2" charset="77"/>
                <a:cs typeface="Arial" panose="020B0604020202020204" pitchFamily="34" charset="0"/>
              </a:rPr>
              <a:t>James Fisher</a:t>
            </a:r>
            <a:br>
              <a:rPr lang="en-US" sz="1100" dirty="0">
                <a:solidFill>
                  <a:schemeClr val="bg1"/>
                </a:solidFill>
                <a:latin typeface="Work Sans Light"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Business Information </a:t>
            </a:r>
            <a:br>
              <a:rPr lang="en-US" sz="1100" dirty="0">
                <a:solidFill>
                  <a:schemeClr val="bg1"/>
                </a:solidFill>
                <a:latin typeface="Work Sans Light"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Security Officer</a:t>
            </a:r>
          </a:p>
          <a:p>
            <a:pPr marL="0" marR="0" indent="0">
              <a:spcBef>
                <a:spcPts val="0"/>
              </a:spcBef>
              <a:spcAft>
                <a:spcPts val="0"/>
              </a:spcAft>
              <a:buNone/>
            </a:pPr>
            <a:b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Cyber security leader focused on the initial assessment of enterprise security architecture programs and understanding an organization's current level of maturity, developing short and long-term strategies, goals, and roadmaps to move towards a higher level of maturity. </a:t>
            </a:r>
          </a:p>
        </p:txBody>
      </p:sp>
      <p:sp>
        <p:nvSpPr>
          <p:cNvPr id="18" name="Text Placeholder 2">
            <a:extLst>
              <a:ext uri="{FF2B5EF4-FFF2-40B4-BE49-F238E27FC236}">
                <a16:creationId xmlns:a16="http://schemas.microsoft.com/office/drawing/2014/main" id="{AA2BDA1A-DAD3-BB33-58B1-9C5602D15BD3}"/>
              </a:ext>
            </a:extLst>
          </p:cNvPr>
          <p:cNvSpPr txBox="1">
            <a:spLocks/>
          </p:cNvSpPr>
          <p:nvPr/>
        </p:nvSpPr>
        <p:spPr>
          <a:xfrm>
            <a:off x="1847054" y="1910875"/>
            <a:ext cx="2278906" cy="243460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bg1"/>
                </a:solidFill>
                <a:latin typeface="Work Sans" pitchFamily="2" charset="77"/>
              </a:rPr>
              <a:t>Katherine Cook</a:t>
            </a:r>
            <a:br>
              <a:rPr lang="en-US" sz="1100" dirty="0">
                <a:solidFill>
                  <a:schemeClr val="bg1"/>
                </a:solidFill>
                <a:latin typeface="Work Sans Light" pitchFamily="2" charset="77"/>
              </a:rPr>
            </a:br>
            <a:r>
              <a:rPr lang="en-US" sz="1100" dirty="0">
                <a:solidFill>
                  <a:schemeClr val="bg1"/>
                </a:solidFill>
                <a:latin typeface="Work Sans Light" pitchFamily="2" charset="77"/>
                <a:cs typeface="Arial" panose="020B0604020202020204" pitchFamily="34" charset="0"/>
              </a:rPr>
              <a:t>Business Information </a:t>
            </a:r>
            <a:br>
              <a:rPr lang="en-US" sz="1100" dirty="0">
                <a:solidFill>
                  <a:schemeClr val="bg1"/>
                </a:solidFill>
                <a:latin typeface="Work Sans Light"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Security Officer</a:t>
            </a:r>
          </a:p>
          <a:p>
            <a:pPr marL="0" marR="0" indent="0">
              <a:spcBef>
                <a:spcPts val="0"/>
              </a:spcBef>
              <a:spcAft>
                <a:spcPts val="0"/>
              </a:spcAft>
              <a:buNone/>
            </a:pPr>
            <a:b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Over a decade of experience in IT internal audit and compliance, ITGRC, Policy Management, Third-party risk assessment, SOX, SOC 1/2, HIPAA, NIST Cyber Security Framework, working in the hospital &amp; health care industry</a:t>
            </a:r>
            <a:r>
              <a:rPr lang="en-US" sz="1100" dirty="0">
                <a:solidFill>
                  <a:schemeClr val="bg1"/>
                </a:solidFill>
                <a:latin typeface="Work Sans Light" pitchFamily="2" charset="77"/>
                <a:ea typeface="Calibri" panose="020F0502020204030204" pitchFamily="34" charset="0"/>
                <a:cs typeface="Times New Roman" panose="02020603050405020304" pitchFamily="18" charset="0"/>
              </a:rPr>
              <a:t>.</a:t>
            </a: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 Extensive background in computer forensics and Network Security.</a:t>
            </a:r>
          </a:p>
        </p:txBody>
      </p:sp>
      <p:sp>
        <p:nvSpPr>
          <p:cNvPr id="19" name="Text Placeholder 2">
            <a:extLst>
              <a:ext uri="{FF2B5EF4-FFF2-40B4-BE49-F238E27FC236}">
                <a16:creationId xmlns:a16="http://schemas.microsoft.com/office/drawing/2014/main" id="{B66D12BC-F0A8-6240-ABA1-DA2DF94E5943}"/>
              </a:ext>
            </a:extLst>
          </p:cNvPr>
          <p:cNvSpPr txBox="1">
            <a:spLocks/>
          </p:cNvSpPr>
          <p:nvPr/>
        </p:nvSpPr>
        <p:spPr>
          <a:xfrm>
            <a:off x="9785426" y="1910875"/>
            <a:ext cx="2151787" cy="26097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bg1"/>
                </a:solidFill>
                <a:latin typeface="Work Sans" pitchFamily="2" charset="77"/>
                <a:cs typeface="Arial" panose="020B0604020202020204" pitchFamily="34" charset="0"/>
              </a:rPr>
              <a:t>Chris Nelson</a:t>
            </a:r>
            <a:br>
              <a:rPr lang="en-US" sz="1100" dirty="0">
                <a:solidFill>
                  <a:schemeClr val="bg1"/>
                </a:solidFill>
                <a:latin typeface="Work Sans Light" pitchFamily="2" charset="77"/>
                <a:cs typeface="Arial" panose="020B0604020202020204" pitchFamily="34" charset="0"/>
              </a:rPr>
            </a:br>
            <a:r>
              <a:rPr lang="en-US" sz="1100" dirty="0">
                <a:solidFill>
                  <a:schemeClr val="bg1"/>
                </a:solidFill>
                <a:latin typeface="Work Sans Light" pitchFamily="2" charset="77"/>
                <a:cs typeface="Arial" panose="020B0604020202020204" pitchFamily="34" charset="0"/>
              </a:rPr>
              <a:t>Business Information Security Officer</a:t>
            </a:r>
          </a:p>
          <a:p>
            <a:pPr marL="0" marR="0" indent="0">
              <a:spcBef>
                <a:spcPts val="0"/>
              </a:spcBef>
              <a:spcAft>
                <a:spcPts val="0"/>
              </a:spcAft>
              <a:buNone/>
            </a:pPr>
            <a:b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Experienced leader within Security, Corporate IT, and Product Infrastructure Engineering and Operations from individual contributor to senior leader. </a:t>
            </a:r>
            <a:r>
              <a:rPr lang="en-US" sz="1100" dirty="0">
                <a:solidFill>
                  <a:schemeClr val="bg1"/>
                </a:solidFill>
                <a:latin typeface="Work Sans Light" pitchFamily="2" charset="77"/>
                <a:ea typeface="Calibri" panose="020F0502020204030204" pitchFamily="34" charset="0"/>
                <a:cs typeface="Times New Roman" panose="02020603050405020304" pitchFamily="18" charset="0"/>
              </a:rPr>
              <a:t>C</a:t>
            </a:r>
            <a:r>
              <a:rPr lang="en-US" sz="1100" dirty="0">
                <a:solidFill>
                  <a:schemeClr val="bg1"/>
                </a:solidFill>
                <a:effectLst/>
                <a:latin typeface="Work Sans Light" pitchFamily="2" charset="77"/>
                <a:ea typeface="Calibri" panose="020F0502020204030204" pitchFamily="34" charset="0"/>
                <a:cs typeface="Times New Roman" panose="02020603050405020304" pitchFamily="18" charset="0"/>
              </a:rPr>
              <a:t>ontinues to expand his practice of using Permaculture in the design and implementation of security programs, information technology, and service management.</a:t>
            </a:r>
          </a:p>
        </p:txBody>
      </p:sp>
    </p:spTree>
    <p:extLst>
      <p:ext uri="{BB962C8B-B14F-4D97-AF65-F5344CB8AC3E}">
        <p14:creationId xmlns:p14="http://schemas.microsoft.com/office/powerpoint/2010/main" val="33400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94E3D8-295A-8F00-2DE0-2096BE7EA8FB}"/>
              </a:ext>
            </a:extLst>
          </p:cNvPr>
          <p:cNvGrpSpPr/>
          <p:nvPr/>
        </p:nvGrpSpPr>
        <p:grpSpPr>
          <a:xfrm>
            <a:off x="5689601" y="562010"/>
            <a:ext cx="5905109" cy="822072"/>
            <a:chOff x="5689601" y="562010"/>
            <a:chExt cx="5905109" cy="822072"/>
          </a:xfrm>
        </p:grpSpPr>
        <p:grpSp>
          <p:nvGrpSpPr>
            <p:cNvPr id="3" name="Group 2">
              <a:extLst>
                <a:ext uri="{FF2B5EF4-FFF2-40B4-BE49-F238E27FC236}">
                  <a16:creationId xmlns:a16="http://schemas.microsoft.com/office/drawing/2014/main" id="{559A0134-C660-35C2-E919-F4C06FD63F6D}"/>
                </a:ext>
              </a:extLst>
            </p:cNvPr>
            <p:cNvGrpSpPr/>
            <p:nvPr/>
          </p:nvGrpSpPr>
          <p:grpSpPr>
            <a:xfrm>
              <a:off x="5689601" y="562010"/>
              <a:ext cx="822072" cy="822072"/>
              <a:chOff x="5689601" y="562010"/>
              <a:chExt cx="822072" cy="822072"/>
            </a:xfrm>
          </p:grpSpPr>
          <p:sp>
            <p:nvSpPr>
              <p:cNvPr id="49" name="Circle">
                <a:extLst>
                  <a:ext uri="{FF2B5EF4-FFF2-40B4-BE49-F238E27FC236}">
                    <a16:creationId xmlns:a16="http://schemas.microsoft.com/office/drawing/2014/main" id="{732E3225-FDB9-C843-9F6B-DB868C33B1C8}"/>
                  </a:ext>
                </a:extLst>
              </p:cNvPr>
              <p:cNvSpPr/>
              <p:nvPr/>
            </p:nvSpPr>
            <p:spPr>
              <a:xfrm>
                <a:off x="5689601" y="562010"/>
                <a:ext cx="822072" cy="822072"/>
              </a:xfrm>
              <a:prstGeom prst="ellipse">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tx1">
                      <a:lumMod val="75000"/>
                      <a:lumOff val="25000"/>
                    </a:schemeClr>
                  </a:solidFill>
                  <a:latin typeface="Work Sans Medium" pitchFamily="2" charset="77"/>
                </a:endParaRPr>
              </a:p>
            </p:txBody>
          </p:sp>
          <p:pic>
            <p:nvPicPr>
              <p:cNvPr id="22" name="Graphic 21">
                <a:extLst>
                  <a:ext uri="{FF2B5EF4-FFF2-40B4-BE49-F238E27FC236}">
                    <a16:creationId xmlns:a16="http://schemas.microsoft.com/office/drawing/2014/main" id="{B96561B8-C455-BF44-9EC4-D987A22AED39}"/>
                  </a:ext>
                </a:extLst>
              </p:cNvPr>
              <p:cNvPicPr>
                <a:picLocks/>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5934" y="762354"/>
                <a:ext cx="424659" cy="423190"/>
              </a:xfrm>
              <a:prstGeom prst="rect">
                <a:avLst/>
              </a:prstGeom>
            </p:spPr>
          </p:pic>
        </p:grpSp>
        <p:sp>
          <p:nvSpPr>
            <p:cNvPr id="23" name="Text Placeholder 2">
              <a:extLst>
                <a:ext uri="{FF2B5EF4-FFF2-40B4-BE49-F238E27FC236}">
                  <a16:creationId xmlns:a16="http://schemas.microsoft.com/office/drawing/2014/main" id="{B6D97B22-3606-F549-B70B-3E636AB566C1}"/>
                </a:ext>
              </a:extLst>
            </p:cNvPr>
            <p:cNvSpPr txBox="1">
              <a:spLocks/>
            </p:cNvSpPr>
            <p:nvPr/>
          </p:nvSpPr>
          <p:spPr>
            <a:xfrm>
              <a:off x="6749217" y="738460"/>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latin typeface="Work Sans Medium" pitchFamily="2" charset="77"/>
                  <a:cs typeface="Arial" panose="020B0604020202020204" pitchFamily="34" charset="0"/>
                </a:rPr>
                <a:t>Headquartered in San Diego, California, USA</a:t>
              </a:r>
            </a:p>
          </p:txBody>
        </p:sp>
      </p:grpSp>
      <p:grpSp>
        <p:nvGrpSpPr>
          <p:cNvPr id="9" name="Group 8">
            <a:extLst>
              <a:ext uri="{FF2B5EF4-FFF2-40B4-BE49-F238E27FC236}">
                <a16:creationId xmlns:a16="http://schemas.microsoft.com/office/drawing/2014/main" id="{98AE5FBA-8BF9-C902-1ECE-BF5C53C63D75}"/>
              </a:ext>
            </a:extLst>
          </p:cNvPr>
          <p:cNvGrpSpPr/>
          <p:nvPr/>
        </p:nvGrpSpPr>
        <p:grpSpPr>
          <a:xfrm>
            <a:off x="5689601" y="3036777"/>
            <a:ext cx="5905109" cy="822072"/>
            <a:chOff x="5689601" y="3531731"/>
            <a:chExt cx="5905109" cy="822072"/>
          </a:xfrm>
        </p:grpSpPr>
        <p:grpSp>
          <p:nvGrpSpPr>
            <p:cNvPr id="2" name="Group 1">
              <a:extLst>
                <a:ext uri="{FF2B5EF4-FFF2-40B4-BE49-F238E27FC236}">
                  <a16:creationId xmlns:a16="http://schemas.microsoft.com/office/drawing/2014/main" id="{33EBF779-9995-2EE1-EE09-B7A4FC2596A8}"/>
                </a:ext>
              </a:extLst>
            </p:cNvPr>
            <p:cNvGrpSpPr/>
            <p:nvPr/>
          </p:nvGrpSpPr>
          <p:grpSpPr>
            <a:xfrm>
              <a:off x="5689601" y="3531731"/>
              <a:ext cx="822072" cy="822072"/>
              <a:chOff x="5689601" y="3531731"/>
              <a:chExt cx="822072" cy="822072"/>
            </a:xfrm>
          </p:grpSpPr>
          <p:sp>
            <p:nvSpPr>
              <p:cNvPr id="64" name="Circle">
                <a:extLst>
                  <a:ext uri="{FF2B5EF4-FFF2-40B4-BE49-F238E27FC236}">
                    <a16:creationId xmlns:a16="http://schemas.microsoft.com/office/drawing/2014/main" id="{581C8A3E-A92B-044F-A30B-D94E1DB218D2}"/>
                  </a:ext>
                </a:extLst>
              </p:cNvPr>
              <p:cNvSpPr/>
              <p:nvPr/>
            </p:nvSpPr>
            <p:spPr>
              <a:xfrm>
                <a:off x="5689601" y="3531731"/>
                <a:ext cx="822072" cy="822072"/>
              </a:xfrm>
              <a:prstGeom prst="ellipse">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tx1">
                      <a:lumMod val="75000"/>
                      <a:lumOff val="25000"/>
                    </a:schemeClr>
                  </a:solidFill>
                  <a:latin typeface="Work Sans Medium" pitchFamily="2" charset="77"/>
                </a:endParaRPr>
              </a:p>
            </p:txBody>
          </p:sp>
          <p:pic>
            <p:nvPicPr>
              <p:cNvPr id="28" name="Graphic 27">
                <a:extLst>
                  <a:ext uri="{FF2B5EF4-FFF2-40B4-BE49-F238E27FC236}">
                    <a16:creationId xmlns:a16="http://schemas.microsoft.com/office/drawing/2014/main" id="{F3FC66DD-6ED0-6842-B745-AAB20702BEDC}"/>
                  </a:ext>
                </a:extLst>
              </p:cNvPr>
              <p:cNvPicPr>
                <a:picLocks/>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83234" y="3748589"/>
                <a:ext cx="492867" cy="374527"/>
              </a:xfrm>
              <a:prstGeom prst="rect">
                <a:avLst/>
              </a:prstGeom>
            </p:spPr>
          </p:pic>
        </p:grpSp>
        <p:sp>
          <p:nvSpPr>
            <p:cNvPr id="29" name="Text Placeholder 2">
              <a:extLst>
                <a:ext uri="{FF2B5EF4-FFF2-40B4-BE49-F238E27FC236}">
                  <a16:creationId xmlns:a16="http://schemas.microsoft.com/office/drawing/2014/main" id="{406BCE7E-A45F-9F46-8279-C46A1608B63D}"/>
                </a:ext>
              </a:extLst>
            </p:cNvPr>
            <p:cNvSpPr txBox="1">
              <a:spLocks/>
            </p:cNvSpPr>
            <p:nvPr/>
          </p:nvSpPr>
          <p:spPr>
            <a:xfrm>
              <a:off x="6749217" y="3723189"/>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latin typeface="Work Sans Medium" pitchFamily="2" charset="77"/>
                  <a:cs typeface="Arial" panose="020B0604020202020204" pitchFamily="34" charset="0"/>
                </a:rPr>
                <a:t>183 Employees</a:t>
              </a:r>
            </a:p>
          </p:txBody>
        </p:sp>
      </p:grpSp>
      <p:grpSp>
        <p:nvGrpSpPr>
          <p:cNvPr id="8" name="Group 7">
            <a:extLst>
              <a:ext uri="{FF2B5EF4-FFF2-40B4-BE49-F238E27FC236}">
                <a16:creationId xmlns:a16="http://schemas.microsoft.com/office/drawing/2014/main" id="{CB8C6607-5973-5F63-5B3C-44AD6188351C}"/>
              </a:ext>
            </a:extLst>
          </p:cNvPr>
          <p:cNvGrpSpPr/>
          <p:nvPr/>
        </p:nvGrpSpPr>
        <p:grpSpPr>
          <a:xfrm>
            <a:off x="5689601" y="4274160"/>
            <a:ext cx="5905109" cy="822072"/>
            <a:chOff x="5689601" y="4521638"/>
            <a:chExt cx="5905109" cy="822072"/>
          </a:xfrm>
        </p:grpSpPr>
        <p:grpSp>
          <p:nvGrpSpPr>
            <p:cNvPr id="5" name="Group 4">
              <a:extLst>
                <a:ext uri="{FF2B5EF4-FFF2-40B4-BE49-F238E27FC236}">
                  <a16:creationId xmlns:a16="http://schemas.microsoft.com/office/drawing/2014/main" id="{B3149D69-4340-341A-DF79-99ACAD64DD6E}"/>
                </a:ext>
              </a:extLst>
            </p:cNvPr>
            <p:cNvGrpSpPr/>
            <p:nvPr/>
          </p:nvGrpSpPr>
          <p:grpSpPr>
            <a:xfrm>
              <a:off x="5689601" y="4521638"/>
              <a:ext cx="822072" cy="822072"/>
              <a:chOff x="5689601" y="4521638"/>
              <a:chExt cx="822072" cy="822072"/>
            </a:xfrm>
          </p:grpSpPr>
          <p:sp>
            <p:nvSpPr>
              <p:cNvPr id="67" name="Circle">
                <a:extLst>
                  <a:ext uri="{FF2B5EF4-FFF2-40B4-BE49-F238E27FC236}">
                    <a16:creationId xmlns:a16="http://schemas.microsoft.com/office/drawing/2014/main" id="{8531AD10-75D3-684B-A436-3DDDFB6A1305}"/>
                  </a:ext>
                </a:extLst>
              </p:cNvPr>
              <p:cNvSpPr/>
              <p:nvPr/>
            </p:nvSpPr>
            <p:spPr>
              <a:xfrm>
                <a:off x="5689601" y="4521638"/>
                <a:ext cx="822072" cy="822072"/>
              </a:xfrm>
              <a:prstGeom prst="ellipse">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tx1">
                      <a:lumMod val="75000"/>
                      <a:lumOff val="25000"/>
                    </a:schemeClr>
                  </a:solidFill>
                  <a:latin typeface="Work Sans Medium" pitchFamily="2" charset="77"/>
                </a:endParaRPr>
              </a:p>
            </p:txBody>
          </p:sp>
          <p:pic>
            <p:nvPicPr>
              <p:cNvPr id="30" name="Graphic 29">
                <a:extLst>
                  <a:ext uri="{FF2B5EF4-FFF2-40B4-BE49-F238E27FC236}">
                    <a16:creationId xmlns:a16="http://schemas.microsoft.com/office/drawing/2014/main" id="{B3B5DAFA-AEB8-DA43-ABCC-12334B03AE2B}"/>
                  </a:ext>
                </a:extLst>
              </p:cNvPr>
              <p:cNvPicPr>
                <a:picLocks/>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83234" y="4704212"/>
                <a:ext cx="483952" cy="482277"/>
              </a:xfrm>
              <a:prstGeom prst="rect">
                <a:avLst/>
              </a:prstGeom>
            </p:spPr>
          </p:pic>
        </p:grpSp>
        <p:sp>
          <p:nvSpPr>
            <p:cNvPr id="35" name="Text Placeholder 2">
              <a:extLst>
                <a:ext uri="{FF2B5EF4-FFF2-40B4-BE49-F238E27FC236}">
                  <a16:creationId xmlns:a16="http://schemas.microsoft.com/office/drawing/2014/main" id="{B9F9E097-DEA9-9649-ACDF-7627E41D5817}"/>
                </a:ext>
              </a:extLst>
            </p:cNvPr>
            <p:cNvSpPr txBox="1">
              <a:spLocks/>
            </p:cNvSpPr>
            <p:nvPr/>
          </p:nvSpPr>
          <p:spPr>
            <a:xfrm>
              <a:off x="6749217" y="4701558"/>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latin typeface="Work Sans Medium" pitchFamily="2" charset="77"/>
                  <a:cs typeface="Arial" panose="020B0604020202020204" pitchFamily="34" charset="0"/>
                </a:rPr>
                <a:t>2022 Revenue $425M+</a:t>
              </a:r>
            </a:p>
          </p:txBody>
        </p:sp>
      </p:grpSp>
      <p:pic>
        <p:nvPicPr>
          <p:cNvPr id="39" name="Picture 38">
            <a:extLst>
              <a:ext uri="{FF2B5EF4-FFF2-40B4-BE49-F238E27FC236}">
                <a16:creationId xmlns:a16="http://schemas.microsoft.com/office/drawing/2014/main" id="{114CA387-B7FE-764A-9A02-95AA403982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632" y="2954761"/>
            <a:ext cx="3763482" cy="936388"/>
          </a:xfrm>
          <a:prstGeom prst="rect">
            <a:avLst/>
          </a:prstGeom>
        </p:spPr>
      </p:pic>
      <p:grpSp>
        <p:nvGrpSpPr>
          <p:cNvPr id="7" name="Group 6">
            <a:extLst>
              <a:ext uri="{FF2B5EF4-FFF2-40B4-BE49-F238E27FC236}">
                <a16:creationId xmlns:a16="http://schemas.microsoft.com/office/drawing/2014/main" id="{66A58F3A-B822-DD53-89FE-5C549183352E}"/>
              </a:ext>
            </a:extLst>
          </p:cNvPr>
          <p:cNvGrpSpPr/>
          <p:nvPr/>
        </p:nvGrpSpPr>
        <p:grpSpPr>
          <a:xfrm>
            <a:off x="5689601" y="5511544"/>
            <a:ext cx="5905109" cy="822072"/>
            <a:chOff x="5689601" y="5511544"/>
            <a:chExt cx="5905109" cy="822072"/>
          </a:xfrm>
        </p:grpSpPr>
        <p:sp>
          <p:nvSpPr>
            <p:cNvPr id="25" name="Text Placeholder 2">
              <a:extLst>
                <a:ext uri="{FF2B5EF4-FFF2-40B4-BE49-F238E27FC236}">
                  <a16:creationId xmlns:a16="http://schemas.microsoft.com/office/drawing/2014/main" id="{7C2B3139-753B-9B41-BDE8-492E2F4F3330}"/>
                </a:ext>
              </a:extLst>
            </p:cNvPr>
            <p:cNvSpPr txBox="1">
              <a:spLocks/>
            </p:cNvSpPr>
            <p:nvPr/>
          </p:nvSpPr>
          <p:spPr>
            <a:xfrm>
              <a:off x="6749217" y="5614884"/>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latin typeface="Work Sans Medium" pitchFamily="2" charset="77"/>
                  <a:cs typeface="Arial" panose="020B0604020202020204" pitchFamily="34" charset="0"/>
                </a:rPr>
                <a:t>Technology Solution, Advisory Services, Strategic Sourcing</a:t>
              </a:r>
            </a:p>
          </p:txBody>
        </p:sp>
        <p:grpSp>
          <p:nvGrpSpPr>
            <p:cNvPr id="6" name="Group 5">
              <a:extLst>
                <a:ext uri="{FF2B5EF4-FFF2-40B4-BE49-F238E27FC236}">
                  <a16:creationId xmlns:a16="http://schemas.microsoft.com/office/drawing/2014/main" id="{4A1850D9-A033-4EAD-C427-0929DB5EB015}"/>
                </a:ext>
              </a:extLst>
            </p:cNvPr>
            <p:cNvGrpSpPr/>
            <p:nvPr/>
          </p:nvGrpSpPr>
          <p:grpSpPr>
            <a:xfrm>
              <a:off x="5689601" y="5511544"/>
              <a:ext cx="822072" cy="822072"/>
              <a:chOff x="5689601" y="5511544"/>
              <a:chExt cx="822072" cy="822072"/>
            </a:xfrm>
          </p:grpSpPr>
          <p:sp>
            <p:nvSpPr>
              <p:cNvPr id="70" name="Circle">
                <a:extLst>
                  <a:ext uri="{FF2B5EF4-FFF2-40B4-BE49-F238E27FC236}">
                    <a16:creationId xmlns:a16="http://schemas.microsoft.com/office/drawing/2014/main" id="{ECFA052B-A8D0-3148-8111-AF7358717431}"/>
                  </a:ext>
                </a:extLst>
              </p:cNvPr>
              <p:cNvSpPr/>
              <p:nvPr/>
            </p:nvSpPr>
            <p:spPr>
              <a:xfrm>
                <a:off x="5689601" y="5511544"/>
                <a:ext cx="822072" cy="822072"/>
              </a:xfrm>
              <a:prstGeom prst="ellipse">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tx1">
                      <a:lumMod val="75000"/>
                      <a:lumOff val="25000"/>
                    </a:schemeClr>
                  </a:solidFill>
                  <a:latin typeface="Work Sans Medium" pitchFamily="2" charset="77"/>
                </a:endParaRPr>
              </a:p>
            </p:txBody>
          </p:sp>
          <p:sp>
            <p:nvSpPr>
              <p:cNvPr id="74" name="Oval 73">
                <a:extLst>
                  <a:ext uri="{FF2B5EF4-FFF2-40B4-BE49-F238E27FC236}">
                    <a16:creationId xmlns:a16="http://schemas.microsoft.com/office/drawing/2014/main" id="{4329AFCD-C5CC-9F4F-8DA6-94996068A810}"/>
                  </a:ext>
                </a:extLst>
              </p:cNvPr>
              <p:cNvSpPr/>
              <p:nvPr/>
            </p:nvSpPr>
            <p:spPr>
              <a:xfrm>
                <a:off x="5869550" y="5781292"/>
                <a:ext cx="292129" cy="2921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Work Sans Medium" pitchFamily="2" charset="77"/>
                </a:endParaRPr>
              </a:p>
            </p:txBody>
          </p:sp>
          <p:sp>
            <p:nvSpPr>
              <p:cNvPr id="75" name="Oval 74">
                <a:extLst>
                  <a:ext uri="{FF2B5EF4-FFF2-40B4-BE49-F238E27FC236}">
                    <a16:creationId xmlns:a16="http://schemas.microsoft.com/office/drawing/2014/main" id="{12639797-1020-B743-A14F-174FE777A7A8}"/>
                  </a:ext>
                </a:extLst>
              </p:cNvPr>
              <p:cNvSpPr/>
              <p:nvPr/>
            </p:nvSpPr>
            <p:spPr>
              <a:xfrm>
                <a:off x="6069575" y="5781292"/>
                <a:ext cx="292129" cy="2921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Work Sans Medium" pitchFamily="2" charset="77"/>
                </a:endParaRPr>
              </a:p>
            </p:txBody>
          </p:sp>
        </p:grpSp>
      </p:grpSp>
      <p:grpSp>
        <p:nvGrpSpPr>
          <p:cNvPr id="10" name="Group 9">
            <a:extLst>
              <a:ext uri="{FF2B5EF4-FFF2-40B4-BE49-F238E27FC236}">
                <a16:creationId xmlns:a16="http://schemas.microsoft.com/office/drawing/2014/main" id="{071300EB-F227-82AD-CCFE-E0225D806A9D}"/>
              </a:ext>
            </a:extLst>
          </p:cNvPr>
          <p:cNvGrpSpPr/>
          <p:nvPr/>
        </p:nvGrpSpPr>
        <p:grpSpPr>
          <a:xfrm>
            <a:off x="5689601" y="1799394"/>
            <a:ext cx="5905109" cy="822072"/>
            <a:chOff x="5689601" y="1551917"/>
            <a:chExt cx="5905109" cy="822072"/>
          </a:xfrm>
        </p:grpSpPr>
        <p:sp>
          <p:nvSpPr>
            <p:cNvPr id="26" name="Text Placeholder 2">
              <a:extLst>
                <a:ext uri="{FF2B5EF4-FFF2-40B4-BE49-F238E27FC236}">
                  <a16:creationId xmlns:a16="http://schemas.microsoft.com/office/drawing/2014/main" id="{47B77C79-E6CF-3048-9CF7-224FA801E38D}"/>
                </a:ext>
              </a:extLst>
            </p:cNvPr>
            <p:cNvSpPr txBox="1">
              <a:spLocks/>
            </p:cNvSpPr>
            <p:nvPr/>
          </p:nvSpPr>
          <p:spPr>
            <a:xfrm>
              <a:off x="6749217" y="1740643"/>
              <a:ext cx="4845493" cy="52403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latin typeface="Work Sans Medium" pitchFamily="2" charset="77"/>
                  <a:cs typeface="Arial" panose="020B0604020202020204" pitchFamily="34" charset="0"/>
                </a:rPr>
                <a:t>Founded in 2014</a:t>
              </a:r>
            </a:p>
          </p:txBody>
        </p:sp>
        <p:grpSp>
          <p:nvGrpSpPr>
            <p:cNvPr id="4" name="Group 3">
              <a:extLst>
                <a:ext uri="{FF2B5EF4-FFF2-40B4-BE49-F238E27FC236}">
                  <a16:creationId xmlns:a16="http://schemas.microsoft.com/office/drawing/2014/main" id="{FF2BD41A-B723-6033-2DC1-7E2FF7FB9C6F}"/>
                </a:ext>
              </a:extLst>
            </p:cNvPr>
            <p:cNvGrpSpPr/>
            <p:nvPr/>
          </p:nvGrpSpPr>
          <p:grpSpPr>
            <a:xfrm>
              <a:off x="5689601" y="1551917"/>
              <a:ext cx="822072" cy="822072"/>
              <a:chOff x="5689601" y="1551917"/>
              <a:chExt cx="822072" cy="822072"/>
            </a:xfrm>
          </p:grpSpPr>
          <p:sp>
            <p:nvSpPr>
              <p:cNvPr id="58" name="Circle">
                <a:extLst>
                  <a:ext uri="{FF2B5EF4-FFF2-40B4-BE49-F238E27FC236}">
                    <a16:creationId xmlns:a16="http://schemas.microsoft.com/office/drawing/2014/main" id="{E36C10B4-46DE-B84B-88F5-BDF10739920E}"/>
                  </a:ext>
                </a:extLst>
              </p:cNvPr>
              <p:cNvSpPr/>
              <p:nvPr/>
            </p:nvSpPr>
            <p:spPr>
              <a:xfrm>
                <a:off x="5689601" y="1551917"/>
                <a:ext cx="822072" cy="822072"/>
              </a:xfrm>
              <a:prstGeom prst="ellipse">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tx1">
                      <a:lumMod val="75000"/>
                      <a:lumOff val="25000"/>
                    </a:schemeClr>
                  </a:solidFill>
                  <a:latin typeface="Work Sans Medium" pitchFamily="2" charset="77"/>
                </a:endParaRPr>
              </a:p>
            </p:txBody>
          </p:sp>
          <p:pic>
            <p:nvPicPr>
              <p:cNvPr id="76" name="Graphic 75">
                <a:extLst>
                  <a:ext uri="{FF2B5EF4-FFF2-40B4-BE49-F238E27FC236}">
                    <a16:creationId xmlns:a16="http://schemas.microsoft.com/office/drawing/2014/main" id="{B959CFA0-B41D-7645-8B00-1254E896A979}"/>
                  </a:ext>
                </a:extLst>
              </p:cNvPr>
              <p:cNvPicPr>
                <a:picLocks/>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69550" y="1715243"/>
                <a:ext cx="501386" cy="499651"/>
              </a:xfrm>
              <a:prstGeom prst="rect">
                <a:avLst/>
              </a:prstGeom>
            </p:spPr>
          </p:pic>
        </p:grpSp>
      </p:grpSp>
    </p:spTree>
    <p:extLst>
      <p:ext uri="{BB962C8B-B14F-4D97-AF65-F5344CB8AC3E}">
        <p14:creationId xmlns:p14="http://schemas.microsoft.com/office/powerpoint/2010/main" val="179826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F449DA-56E3-9C4E-A65E-39F29AEE3630}"/>
              </a:ext>
            </a:extLst>
          </p:cNvPr>
          <p:cNvGrpSpPr/>
          <p:nvPr/>
        </p:nvGrpSpPr>
        <p:grpSpPr>
          <a:xfrm>
            <a:off x="1235100" y="1352816"/>
            <a:ext cx="3816405" cy="3816405"/>
            <a:chOff x="-1734861" y="-81003"/>
            <a:chExt cx="7014904" cy="7014904"/>
          </a:xfrm>
        </p:grpSpPr>
        <p:sp>
          <p:nvSpPr>
            <p:cNvPr id="140" name="Circle">
              <a:extLst>
                <a:ext uri="{FF2B5EF4-FFF2-40B4-BE49-F238E27FC236}">
                  <a16:creationId xmlns:a16="http://schemas.microsoft.com/office/drawing/2014/main" id="{3DEF85ED-28D6-F54E-B024-7EB3CABB9D81}"/>
                </a:ext>
              </a:extLst>
            </p:cNvPr>
            <p:cNvSpPr/>
            <p:nvPr/>
          </p:nvSpPr>
          <p:spPr>
            <a:xfrm>
              <a:off x="-1734861" y="-81003"/>
              <a:ext cx="7014904" cy="7014904"/>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chemeClr val="bg1"/>
                </a:solidFill>
              </a:endParaRPr>
            </a:p>
          </p:txBody>
        </p:sp>
        <p:pic>
          <p:nvPicPr>
            <p:cNvPr id="2" name="Picture 1">
              <a:extLst>
                <a:ext uri="{FF2B5EF4-FFF2-40B4-BE49-F238E27FC236}">
                  <a16:creationId xmlns:a16="http://schemas.microsoft.com/office/drawing/2014/main" id="{DE65654B-9B40-7B41-A38E-FE6DE062D34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flipH="1">
              <a:off x="-1096753" y="524171"/>
              <a:ext cx="5738689" cy="5809657"/>
            </a:xfrm>
            <a:prstGeom prst="rect">
              <a:avLst/>
            </a:prstGeom>
          </p:spPr>
        </p:pic>
      </p:grpSp>
      <p:sp>
        <p:nvSpPr>
          <p:cNvPr id="4" name="Title 1">
            <a:extLst>
              <a:ext uri="{FF2B5EF4-FFF2-40B4-BE49-F238E27FC236}">
                <a16:creationId xmlns:a16="http://schemas.microsoft.com/office/drawing/2014/main" id="{E9F1B155-5DF0-50D3-6D5E-B9F3A9CAEED6}"/>
              </a:ext>
            </a:extLst>
          </p:cNvPr>
          <p:cNvSpPr txBox="1">
            <a:spLocks/>
          </p:cNvSpPr>
          <p:nvPr/>
        </p:nvSpPr>
        <p:spPr>
          <a:xfrm>
            <a:off x="5398663" y="1817810"/>
            <a:ext cx="6055367" cy="322238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Work Sans ExtraLight" pitchFamily="2" charset="77"/>
              </a:rPr>
              <a:t>Our team has been down that road.</a:t>
            </a:r>
          </a:p>
        </p:txBody>
      </p:sp>
    </p:spTree>
    <p:extLst>
      <p:ext uri="{BB962C8B-B14F-4D97-AF65-F5344CB8AC3E}">
        <p14:creationId xmlns:p14="http://schemas.microsoft.com/office/powerpoint/2010/main" val="52886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D2713A6-39B4-DE0D-26FA-BF49FA58FBE3}"/>
              </a:ext>
            </a:extLst>
          </p:cNvPr>
          <p:cNvGrpSpPr/>
          <p:nvPr/>
        </p:nvGrpSpPr>
        <p:grpSpPr>
          <a:xfrm>
            <a:off x="4600268" y="1884527"/>
            <a:ext cx="2991464" cy="2982874"/>
            <a:chOff x="4375720" y="1597689"/>
            <a:chExt cx="3440560" cy="3430680"/>
          </a:xfrm>
        </p:grpSpPr>
        <p:sp>
          <p:nvSpPr>
            <p:cNvPr id="24" name="Freeform 55">
              <a:extLst>
                <a:ext uri="{FF2B5EF4-FFF2-40B4-BE49-F238E27FC236}">
                  <a16:creationId xmlns:a16="http://schemas.microsoft.com/office/drawing/2014/main" id="{E032629F-4079-E3EB-69C3-EF05F1C30453}"/>
                </a:ext>
              </a:extLst>
            </p:cNvPr>
            <p:cNvSpPr/>
            <p:nvPr/>
          </p:nvSpPr>
          <p:spPr>
            <a:xfrm>
              <a:off x="4812238" y="4263549"/>
              <a:ext cx="2565909" cy="647882"/>
            </a:xfrm>
            <a:custGeom>
              <a:avLst/>
              <a:gdLst/>
              <a:ahLst/>
              <a:cxnLst>
                <a:cxn ang="0">
                  <a:pos x="wd2" y="hd2"/>
                </a:cxn>
                <a:cxn ang="5400000">
                  <a:pos x="wd2" y="hd2"/>
                </a:cxn>
                <a:cxn ang="10800000">
                  <a:pos x="wd2" y="hd2"/>
                </a:cxn>
                <a:cxn ang="16200000">
                  <a:pos x="wd2" y="hd2"/>
                </a:cxn>
              </a:cxnLst>
              <a:rect l="0" t="0" r="r" b="b"/>
              <a:pathLst>
                <a:path w="21600" h="21600" extrusionOk="0">
                  <a:moveTo>
                    <a:pt x="10706" y="0"/>
                  </a:moveTo>
                  <a:cubicBezTo>
                    <a:pt x="14693" y="0"/>
                    <a:pt x="18303" y="1968"/>
                    <a:pt x="20916" y="5151"/>
                  </a:cubicBezTo>
                  <a:lnTo>
                    <a:pt x="21600" y="6067"/>
                  </a:lnTo>
                  <a:lnTo>
                    <a:pt x="10991" y="21600"/>
                  </a:lnTo>
                  <a:lnTo>
                    <a:pt x="0" y="5814"/>
                  </a:lnTo>
                  <a:lnTo>
                    <a:pt x="495" y="5151"/>
                  </a:lnTo>
                  <a:cubicBezTo>
                    <a:pt x="3108" y="1968"/>
                    <a:pt x="6718" y="0"/>
                    <a:pt x="10706" y="0"/>
                  </a:cubicBezTo>
                  <a:close/>
                </a:path>
              </a:pathLst>
            </a:custGeom>
            <a:gradFill>
              <a:gsLst>
                <a:gs pos="99000">
                  <a:schemeClr val="tx1">
                    <a:lumMod val="50000"/>
                    <a:lumOff val="50000"/>
                    <a:alpha val="60230"/>
                  </a:schemeClr>
                </a:gs>
                <a:gs pos="59000">
                  <a:schemeClr val="tx1"/>
                </a:gs>
                <a:gs pos="0">
                  <a:schemeClr val="tx1">
                    <a:lumMod val="75000"/>
                    <a:lumOff val="25000"/>
                    <a:alpha val="77496"/>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bg1"/>
                </a:solidFill>
              </a:endParaRPr>
            </a:p>
          </p:txBody>
        </p:sp>
        <p:sp>
          <p:nvSpPr>
            <p:cNvPr id="25" name="Freeform 53">
              <a:extLst>
                <a:ext uri="{FF2B5EF4-FFF2-40B4-BE49-F238E27FC236}">
                  <a16:creationId xmlns:a16="http://schemas.microsoft.com/office/drawing/2014/main" id="{AB94C89B-86D7-9EDC-E166-5E683AA2D74F}"/>
                </a:ext>
              </a:extLst>
            </p:cNvPr>
            <p:cNvSpPr/>
            <p:nvPr/>
          </p:nvSpPr>
          <p:spPr>
            <a:xfrm>
              <a:off x="4801292" y="4440229"/>
              <a:ext cx="2574250" cy="5881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8" y="1030"/>
                  </a:lnTo>
                  <a:cubicBezTo>
                    <a:pt x="4461" y="2870"/>
                    <a:pt x="7676" y="3862"/>
                    <a:pt x="11010" y="3862"/>
                  </a:cubicBezTo>
                  <a:cubicBezTo>
                    <a:pt x="14343" y="3862"/>
                    <a:pt x="17558" y="2870"/>
                    <a:pt x="20582" y="1030"/>
                  </a:cubicBezTo>
                  <a:lnTo>
                    <a:pt x="21600" y="301"/>
                  </a:lnTo>
                  <a:lnTo>
                    <a:pt x="21009" y="3148"/>
                  </a:lnTo>
                  <a:cubicBezTo>
                    <a:pt x="18404" y="14549"/>
                    <a:pt x="14806" y="21600"/>
                    <a:pt x="10831" y="21600"/>
                  </a:cubicBezTo>
                  <a:cubicBezTo>
                    <a:pt x="6857" y="21600"/>
                    <a:pt x="3258" y="14549"/>
                    <a:pt x="654" y="3148"/>
                  </a:cubicBezTo>
                  <a:close/>
                </a:path>
              </a:pathLst>
            </a:custGeom>
            <a:gradFill>
              <a:gsLst>
                <a:gs pos="98000">
                  <a:schemeClr val="tx1">
                    <a:lumMod val="14573"/>
                    <a:lumOff val="85427"/>
                  </a:schemeClr>
                </a:gs>
                <a:gs pos="59000">
                  <a:schemeClr val="tx1">
                    <a:lumMod val="90000"/>
                    <a:lumOff val="10000"/>
                  </a:schemeClr>
                </a:gs>
                <a:gs pos="0">
                  <a:schemeClr val="tx1">
                    <a:lumMod val="75000"/>
                    <a:lumOff val="2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dirty="0">
                <a:solidFill>
                  <a:schemeClr val="bg1"/>
                </a:solidFill>
              </a:endParaRPr>
            </a:p>
          </p:txBody>
        </p:sp>
        <p:sp>
          <p:nvSpPr>
            <p:cNvPr id="26" name="Freeform 57">
              <a:extLst>
                <a:ext uri="{FF2B5EF4-FFF2-40B4-BE49-F238E27FC236}">
                  <a16:creationId xmlns:a16="http://schemas.microsoft.com/office/drawing/2014/main" id="{F3976AB0-AE6F-F26E-63F2-DFFEC0225200}"/>
                </a:ext>
              </a:extLst>
            </p:cNvPr>
            <p:cNvSpPr/>
            <p:nvPr/>
          </p:nvSpPr>
          <p:spPr>
            <a:xfrm>
              <a:off x="4375720" y="3291043"/>
              <a:ext cx="3440560" cy="893185"/>
            </a:xfrm>
            <a:custGeom>
              <a:avLst/>
              <a:gdLst/>
              <a:ahLst/>
              <a:cxnLst>
                <a:cxn ang="0">
                  <a:pos x="wd2" y="hd2"/>
                </a:cxn>
                <a:cxn ang="5400000">
                  <a:pos x="wd2" y="hd2"/>
                </a:cxn>
                <a:cxn ang="10800000">
                  <a:pos x="wd2" y="hd2"/>
                </a:cxn>
                <a:cxn ang="16200000">
                  <a:pos x="wd2" y="hd2"/>
                </a:cxn>
              </a:cxnLst>
              <a:rect l="0" t="0" r="r" b="b"/>
              <a:pathLst>
                <a:path w="21600" h="21600" extrusionOk="0">
                  <a:moveTo>
                    <a:pt x="10752" y="0"/>
                  </a:moveTo>
                  <a:cubicBezTo>
                    <a:pt x="14614" y="0"/>
                    <a:pt x="18248" y="1814"/>
                    <a:pt x="21419" y="5007"/>
                  </a:cubicBezTo>
                  <a:lnTo>
                    <a:pt x="21600" y="5211"/>
                  </a:lnTo>
                  <a:lnTo>
                    <a:pt x="10754" y="21600"/>
                  </a:lnTo>
                  <a:lnTo>
                    <a:pt x="0" y="5104"/>
                  </a:lnTo>
                  <a:lnTo>
                    <a:pt x="86" y="5007"/>
                  </a:lnTo>
                  <a:cubicBezTo>
                    <a:pt x="3257" y="1814"/>
                    <a:pt x="6890" y="0"/>
                    <a:pt x="10752" y="0"/>
                  </a:cubicBezTo>
                  <a:close/>
                </a:path>
              </a:pathLst>
            </a:custGeom>
            <a:solidFill>
              <a:srgbClr val="06407C"/>
            </a:solidFill>
            <a:ln w="12700">
              <a:miter lim="400000"/>
            </a:ln>
          </p:spPr>
          <p:txBody>
            <a:bodyPr lIns="45719" rIns="45719"/>
            <a:lstStyle/>
            <a:p>
              <a:pPr defTabSz="914400"/>
              <a:endParaRPr>
                <a:solidFill>
                  <a:schemeClr val="bg1"/>
                </a:solidFill>
                <a:latin typeface="Calibri"/>
                <a:cs typeface="Calibri"/>
              </a:endParaRPr>
            </a:p>
          </p:txBody>
        </p:sp>
        <p:sp>
          <p:nvSpPr>
            <p:cNvPr id="27" name="Freeform 52">
              <a:extLst>
                <a:ext uri="{FF2B5EF4-FFF2-40B4-BE49-F238E27FC236}">
                  <a16:creationId xmlns:a16="http://schemas.microsoft.com/office/drawing/2014/main" id="{034CB7F2-23CF-EEC6-418C-88DECB64B1FF}"/>
                </a:ext>
              </a:extLst>
            </p:cNvPr>
            <p:cNvSpPr/>
            <p:nvPr/>
          </p:nvSpPr>
          <p:spPr>
            <a:xfrm>
              <a:off x="4384454" y="3498717"/>
              <a:ext cx="3414871" cy="7497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 y="116"/>
                  </a:lnTo>
                  <a:cubicBezTo>
                    <a:pt x="3022" y="4030"/>
                    <a:pt x="6794" y="6381"/>
                    <a:pt x="10908" y="6381"/>
                  </a:cubicBezTo>
                  <a:cubicBezTo>
                    <a:pt x="14434" y="6381"/>
                    <a:pt x="17709" y="4654"/>
                    <a:pt x="20426" y="1695"/>
                  </a:cubicBezTo>
                  <a:lnTo>
                    <a:pt x="21600" y="281"/>
                  </a:lnTo>
                  <a:lnTo>
                    <a:pt x="21596" y="683"/>
                  </a:lnTo>
                  <a:cubicBezTo>
                    <a:pt x="21457" y="6913"/>
                    <a:pt x="21064" y="12801"/>
                    <a:pt x="20465" y="18128"/>
                  </a:cubicBezTo>
                  <a:lnTo>
                    <a:pt x="20368" y="18901"/>
                  </a:lnTo>
                  <a:lnTo>
                    <a:pt x="19464" y="19444"/>
                  </a:lnTo>
                  <a:cubicBezTo>
                    <a:pt x="16831" y="20832"/>
                    <a:pt x="13935" y="21600"/>
                    <a:pt x="10896" y="21600"/>
                  </a:cubicBezTo>
                  <a:cubicBezTo>
                    <a:pt x="7857" y="21600"/>
                    <a:pt x="4961" y="20832"/>
                    <a:pt x="2328" y="19444"/>
                  </a:cubicBezTo>
                  <a:lnTo>
                    <a:pt x="1220" y="18778"/>
                  </a:lnTo>
                  <a:lnTo>
                    <a:pt x="1139" y="18128"/>
                  </a:lnTo>
                  <a:cubicBezTo>
                    <a:pt x="539" y="12801"/>
                    <a:pt x="146" y="6913"/>
                    <a:pt x="8" y="683"/>
                  </a:cubicBezTo>
                  <a:close/>
                </a:path>
              </a:pathLst>
            </a:custGeom>
            <a:gradFill>
              <a:gsLst>
                <a:gs pos="99000">
                  <a:schemeClr val="accent2">
                    <a:lumMod val="60000"/>
                    <a:lumOff val="40000"/>
                  </a:schemeClr>
                </a:gs>
                <a:gs pos="58000">
                  <a:schemeClr val="accent2"/>
                </a:gs>
                <a:gs pos="0">
                  <a:schemeClr val="accent2">
                    <a:lumMod val="86065"/>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bg1"/>
                </a:solidFill>
              </a:endParaRPr>
            </a:p>
          </p:txBody>
        </p:sp>
        <p:sp>
          <p:nvSpPr>
            <p:cNvPr id="28" name="Freeform 60">
              <a:extLst>
                <a:ext uri="{FF2B5EF4-FFF2-40B4-BE49-F238E27FC236}">
                  <a16:creationId xmlns:a16="http://schemas.microsoft.com/office/drawing/2014/main" id="{C986A167-7101-5991-B90B-B8ED1F90788B}"/>
                </a:ext>
              </a:extLst>
            </p:cNvPr>
            <p:cNvSpPr/>
            <p:nvPr/>
          </p:nvSpPr>
          <p:spPr>
            <a:xfrm>
              <a:off x="4540842" y="2286922"/>
              <a:ext cx="3098220" cy="92931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5132" y="0"/>
                    <a:pt x="18958" y="2290"/>
                    <a:pt x="21217" y="5773"/>
                  </a:cubicBezTo>
                  <a:lnTo>
                    <a:pt x="21600" y="6430"/>
                  </a:lnTo>
                  <a:lnTo>
                    <a:pt x="10889" y="21600"/>
                  </a:lnTo>
                  <a:lnTo>
                    <a:pt x="0" y="6406"/>
                  </a:lnTo>
                  <a:lnTo>
                    <a:pt x="369" y="5773"/>
                  </a:lnTo>
                  <a:cubicBezTo>
                    <a:pt x="2628" y="2290"/>
                    <a:pt x="6454" y="0"/>
                    <a:pt x="10793" y="0"/>
                  </a:cubicBezTo>
                  <a:close/>
                </a:path>
              </a:pathLst>
            </a:custGeom>
            <a:solidFill>
              <a:schemeClr val="accent3">
                <a:lumMod val="50000"/>
              </a:schemeClr>
            </a:solidFill>
            <a:ln w="12700">
              <a:miter lim="400000"/>
            </a:ln>
          </p:spPr>
          <p:txBody>
            <a:bodyPr lIns="45719" rIns="45719"/>
            <a:lstStyle/>
            <a:p>
              <a:pPr defTabSz="914400"/>
              <a:endParaRPr>
                <a:solidFill>
                  <a:schemeClr val="bg1"/>
                </a:solidFill>
                <a:latin typeface="Calibri"/>
                <a:cs typeface="Calibri"/>
              </a:endParaRPr>
            </a:p>
          </p:txBody>
        </p:sp>
        <p:sp>
          <p:nvSpPr>
            <p:cNvPr id="29" name="Freeform 43">
              <a:extLst>
                <a:ext uri="{FF2B5EF4-FFF2-40B4-BE49-F238E27FC236}">
                  <a16:creationId xmlns:a16="http://schemas.microsoft.com/office/drawing/2014/main" id="{944DA495-8F92-0CB4-61B5-98F1A124881F}"/>
                </a:ext>
              </a:extLst>
            </p:cNvPr>
            <p:cNvSpPr/>
            <p:nvPr/>
          </p:nvSpPr>
          <p:spPr>
            <a:xfrm>
              <a:off x="4382066" y="2557266"/>
              <a:ext cx="3419770" cy="864953"/>
            </a:xfrm>
            <a:custGeom>
              <a:avLst/>
              <a:gdLst/>
              <a:ahLst/>
              <a:cxnLst>
                <a:cxn ang="0">
                  <a:pos x="wd2" y="hd2"/>
                </a:cxn>
                <a:cxn ang="5400000">
                  <a:pos x="wd2" y="hd2"/>
                </a:cxn>
                <a:cxn ang="10800000">
                  <a:pos x="wd2" y="hd2"/>
                </a:cxn>
                <a:cxn ang="16200000">
                  <a:pos x="wd2" y="hd2"/>
                </a:cxn>
              </a:cxnLst>
              <a:rect l="0" t="0" r="r" b="b"/>
              <a:pathLst>
                <a:path w="21600" h="21600" extrusionOk="0">
                  <a:moveTo>
                    <a:pt x="1086" y="0"/>
                  </a:moveTo>
                  <a:lnTo>
                    <a:pt x="2273" y="951"/>
                  </a:lnTo>
                  <a:cubicBezTo>
                    <a:pt x="4830" y="2781"/>
                    <a:pt x="7759" y="3821"/>
                    <a:pt x="10873" y="3821"/>
                  </a:cubicBezTo>
                  <a:cubicBezTo>
                    <a:pt x="13987" y="3821"/>
                    <a:pt x="16916" y="2781"/>
                    <a:pt x="19473" y="951"/>
                  </a:cubicBezTo>
                  <a:lnTo>
                    <a:pt x="20529" y="105"/>
                  </a:lnTo>
                  <a:lnTo>
                    <a:pt x="20784" y="2199"/>
                  </a:lnTo>
                  <a:cubicBezTo>
                    <a:pt x="21195" y="6043"/>
                    <a:pt x="21469" y="10173"/>
                    <a:pt x="21580" y="14494"/>
                  </a:cubicBezTo>
                  <a:lnTo>
                    <a:pt x="21600" y="16084"/>
                  </a:lnTo>
                  <a:lnTo>
                    <a:pt x="21533" y="16169"/>
                  </a:lnTo>
                  <a:cubicBezTo>
                    <a:pt x="18595" y="19562"/>
                    <a:pt x="14827" y="21600"/>
                    <a:pt x="10720" y="21600"/>
                  </a:cubicBezTo>
                  <a:cubicBezTo>
                    <a:pt x="7199" y="21600"/>
                    <a:pt x="3928" y="20103"/>
                    <a:pt x="1215" y="17538"/>
                  </a:cubicBezTo>
                  <a:lnTo>
                    <a:pt x="0" y="16267"/>
                  </a:lnTo>
                  <a:lnTo>
                    <a:pt x="23" y="14494"/>
                  </a:lnTo>
                  <a:cubicBezTo>
                    <a:pt x="134" y="10173"/>
                    <a:pt x="407" y="6043"/>
                    <a:pt x="818" y="2199"/>
                  </a:cubicBezTo>
                  <a:close/>
                </a:path>
              </a:pathLst>
            </a:custGeom>
            <a:gradFill>
              <a:gsLst>
                <a:gs pos="100000">
                  <a:schemeClr val="accent3">
                    <a:lumMod val="40000"/>
                    <a:lumOff val="60000"/>
                  </a:schemeClr>
                </a:gs>
                <a:gs pos="58000">
                  <a:schemeClr val="accent3"/>
                </a:gs>
                <a:gs pos="0">
                  <a:schemeClr val="accent3">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bg1"/>
                </a:solidFill>
              </a:endParaRPr>
            </a:p>
          </p:txBody>
        </p:sp>
        <p:sp>
          <p:nvSpPr>
            <p:cNvPr id="30" name="Freeform 39">
              <a:extLst>
                <a:ext uri="{FF2B5EF4-FFF2-40B4-BE49-F238E27FC236}">
                  <a16:creationId xmlns:a16="http://schemas.microsoft.com/office/drawing/2014/main" id="{D87F8CB2-41B6-E6DC-FE8A-A1E64EB45089}"/>
                </a:ext>
              </a:extLst>
            </p:cNvPr>
            <p:cNvSpPr/>
            <p:nvPr/>
          </p:nvSpPr>
          <p:spPr>
            <a:xfrm>
              <a:off x="4706320" y="1597689"/>
              <a:ext cx="2780184" cy="791316"/>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14907" y="0"/>
                    <a:pt x="18606" y="6633"/>
                    <a:pt x="21050" y="17039"/>
                  </a:cubicBezTo>
                  <a:lnTo>
                    <a:pt x="21600" y="19621"/>
                  </a:lnTo>
                  <a:lnTo>
                    <a:pt x="19276" y="20431"/>
                  </a:lnTo>
                  <a:cubicBezTo>
                    <a:pt x="16713" y="21191"/>
                    <a:pt x="13988" y="21600"/>
                    <a:pt x="11162" y="21600"/>
                  </a:cubicBezTo>
                  <a:cubicBezTo>
                    <a:pt x="7395" y="21600"/>
                    <a:pt x="3806" y="20873"/>
                    <a:pt x="541" y="19557"/>
                  </a:cubicBezTo>
                  <a:lnTo>
                    <a:pt x="0" y="19309"/>
                  </a:lnTo>
                  <a:lnTo>
                    <a:pt x="483" y="17039"/>
                  </a:lnTo>
                  <a:cubicBezTo>
                    <a:pt x="2927" y="6633"/>
                    <a:pt x="6627" y="0"/>
                    <a:pt x="10767" y="0"/>
                  </a:cubicBezTo>
                  <a:close/>
                </a:path>
              </a:pathLst>
            </a:custGeom>
            <a:gradFill>
              <a:gsLst>
                <a:gs pos="100000">
                  <a:schemeClr val="accent1">
                    <a:lumMod val="60000"/>
                    <a:lumOff val="40000"/>
                  </a:schemeClr>
                </a:gs>
                <a:gs pos="57000">
                  <a:schemeClr val="accent1"/>
                </a:gs>
                <a:gs pos="0">
                  <a:schemeClr val="accent1">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dirty="0">
                <a:solidFill>
                  <a:schemeClr val="bg1"/>
                </a:solidFill>
              </a:endParaRPr>
            </a:p>
          </p:txBody>
        </p:sp>
      </p:grpSp>
      <p:sp>
        <p:nvSpPr>
          <p:cNvPr id="31" name="Text Placeholder 2">
            <a:extLst>
              <a:ext uri="{FF2B5EF4-FFF2-40B4-BE49-F238E27FC236}">
                <a16:creationId xmlns:a16="http://schemas.microsoft.com/office/drawing/2014/main" id="{8A58F243-88A2-9153-FB11-1B6E0D4C845D}"/>
              </a:ext>
            </a:extLst>
          </p:cNvPr>
          <p:cNvSpPr txBox="1">
            <a:spLocks/>
          </p:cNvSpPr>
          <p:nvPr/>
        </p:nvSpPr>
        <p:spPr>
          <a:xfrm>
            <a:off x="8306077" y="1959402"/>
            <a:ext cx="3469902"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Work Sans" pitchFamily="2" charset="77"/>
                <a:cs typeface="Arial" panose="020B0604020202020204" pitchFamily="34" charset="0"/>
              </a:rPr>
              <a:t>Pricing Rationalization</a:t>
            </a:r>
          </a:p>
        </p:txBody>
      </p:sp>
      <p:sp>
        <p:nvSpPr>
          <p:cNvPr id="32" name="Text Placeholder 2">
            <a:extLst>
              <a:ext uri="{FF2B5EF4-FFF2-40B4-BE49-F238E27FC236}">
                <a16:creationId xmlns:a16="http://schemas.microsoft.com/office/drawing/2014/main" id="{CCE2CCBD-02C2-8C06-BDF2-EBEF030D6271}"/>
              </a:ext>
            </a:extLst>
          </p:cNvPr>
          <p:cNvSpPr txBox="1">
            <a:spLocks/>
          </p:cNvSpPr>
          <p:nvPr/>
        </p:nvSpPr>
        <p:spPr>
          <a:xfrm>
            <a:off x="149652" y="2506279"/>
            <a:ext cx="3933065"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dirty="0">
                <a:solidFill>
                  <a:schemeClr val="bg1"/>
                </a:solidFill>
                <a:latin typeface="Work Sans" pitchFamily="2" charset="77"/>
                <a:cs typeface="Arial" panose="020B0604020202020204" pitchFamily="34" charset="0"/>
              </a:rPr>
              <a:t>Technology Benchmarking</a:t>
            </a:r>
          </a:p>
        </p:txBody>
      </p:sp>
      <p:sp>
        <p:nvSpPr>
          <p:cNvPr id="33" name="Text Placeholder 2">
            <a:extLst>
              <a:ext uri="{FF2B5EF4-FFF2-40B4-BE49-F238E27FC236}">
                <a16:creationId xmlns:a16="http://schemas.microsoft.com/office/drawing/2014/main" id="{BE534BD9-CE35-D90E-FA0C-A191EC76928D}"/>
              </a:ext>
            </a:extLst>
          </p:cNvPr>
          <p:cNvSpPr txBox="1">
            <a:spLocks/>
          </p:cNvSpPr>
          <p:nvPr/>
        </p:nvSpPr>
        <p:spPr>
          <a:xfrm>
            <a:off x="8306077" y="3612260"/>
            <a:ext cx="3535684"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Work Sans" pitchFamily="2" charset="77"/>
                <a:cs typeface="Arial" panose="020B0604020202020204" pitchFamily="34" charset="0"/>
              </a:rPr>
              <a:t>RFQ &amp; RFP Process Management</a:t>
            </a:r>
          </a:p>
        </p:txBody>
      </p:sp>
      <p:sp>
        <p:nvSpPr>
          <p:cNvPr id="34" name="Text Placeholder 2">
            <a:extLst>
              <a:ext uri="{FF2B5EF4-FFF2-40B4-BE49-F238E27FC236}">
                <a16:creationId xmlns:a16="http://schemas.microsoft.com/office/drawing/2014/main" id="{FCA9CBB9-234C-28F9-E812-340EB0B75FED}"/>
              </a:ext>
            </a:extLst>
          </p:cNvPr>
          <p:cNvSpPr txBox="1">
            <a:spLocks/>
          </p:cNvSpPr>
          <p:nvPr/>
        </p:nvSpPr>
        <p:spPr>
          <a:xfrm>
            <a:off x="499891" y="4346208"/>
            <a:ext cx="3582826"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dirty="0">
                <a:solidFill>
                  <a:schemeClr val="bg1"/>
                </a:solidFill>
                <a:latin typeface="Work Sans" pitchFamily="2" charset="77"/>
                <a:cs typeface="Arial" panose="020B0604020202020204" pitchFamily="34" charset="0"/>
              </a:rPr>
              <a:t>Supply Chain Optimization</a:t>
            </a:r>
          </a:p>
        </p:txBody>
      </p:sp>
      <p:sp>
        <p:nvSpPr>
          <p:cNvPr id="35" name="Oval 34">
            <a:extLst>
              <a:ext uri="{FF2B5EF4-FFF2-40B4-BE49-F238E27FC236}">
                <a16:creationId xmlns:a16="http://schemas.microsoft.com/office/drawing/2014/main" id="{858F8689-F8EC-0636-98C1-8420C5EB46E0}"/>
              </a:ext>
            </a:extLst>
          </p:cNvPr>
          <p:cNvSpPr/>
          <p:nvPr/>
        </p:nvSpPr>
        <p:spPr>
          <a:xfrm>
            <a:off x="7857345" y="2024995"/>
            <a:ext cx="254833" cy="254833"/>
          </a:xfrm>
          <a:prstGeom prst="ellipse">
            <a:avLst/>
          </a:prstGeom>
          <a:gradFill>
            <a:gsLst>
              <a:gs pos="100000">
                <a:schemeClr val="accent1">
                  <a:lumMod val="60000"/>
                  <a:lumOff val="40000"/>
                </a:schemeClr>
              </a:gs>
              <a:gs pos="57000">
                <a:schemeClr val="accent1"/>
              </a:gs>
              <a:gs pos="0">
                <a:schemeClr val="accent1">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endParaRPr>
          </a:p>
        </p:txBody>
      </p:sp>
      <p:sp>
        <p:nvSpPr>
          <p:cNvPr id="36" name="Oval 35">
            <a:extLst>
              <a:ext uri="{FF2B5EF4-FFF2-40B4-BE49-F238E27FC236}">
                <a16:creationId xmlns:a16="http://schemas.microsoft.com/office/drawing/2014/main" id="{FBDFFBCD-F999-503D-351E-25944B40B792}"/>
              </a:ext>
            </a:extLst>
          </p:cNvPr>
          <p:cNvSpPr/>
          <p:nvPr/>
        </p:nvSpPr>
        <p:spPr>
          <a:xfrm>
            <a:off x="4218146" y="2565108"/>
            <a:ext cx="254833" cy="254833"/>
          </a:xfrm>
          <a:prstGeom prst="ellipse">
            <a:avLst/>
          </a:prstGeom>
          <a:gradFill>
            <a:gsLst>
              <a:gs pos="100000">
                <a:schemeClr val="accent3">
                  <a:lumMod val="40000"/>
                  <a:lumOff val="60000"/>
                </a:schemeClr>
              </a:gs>
              <a:gs pos="58000">
                <a:schemeClr val="accent3"/>
              </a:gs>
              <a:gs pos="0">
                <a:schemeClr val="accent3">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endParaRPr>
          </a:p>
        </p:txBody>
      </p:sp>
      <p:sp>
        <p:nvSpPr>
          <p:cNvPr id="37" name="Oval 36">
            <a:extLst>
              <a:ext uri="{FF2B5EF4-FFF2-40B4-BE49-F238E27FC236}">
                <a16:creationId xmlns:a16="http://schemas.microsoft.com/office/drawing/2014/main" id="{9D70C5CC-3488-B456-7FC2-C6BE918849E0}"/>
              </a:ext>
            </a:extLst>
          </p:cNvPr>
          <p:cNvSpPr/>
          <p:nvPr/>
        </p:nvSpPr>
        <p:spPr>
          <a:xfrm>
            <a:off x="7857345" y="3684157"/>
            <a:ext cx="254833" cy="254833"/>
          </a:xfrm>
          <a:prstGeom prst="ellipse">
            <a:avLst/>
          </a:prstGeom>
          <a:gradFill>
            <a:gsLst>
              <a:gs pos="99000">
                <a:schemeClr val="accent2">
                  <a:lumMod val="60000"/>
                  <a:lumOff val="40000"/>
                </a:schemeClr>
              </a:gs>
              <a:gs pos="58000">
                <a:schemeClr val="accent2"/>
              </a:gs>
              <a:gs pos="0">
                <a:schemeClr val="accent2">
                  <a:lumMod val="86065"/>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bg1"/>
              </a:solidFill>
            </a:endParaRPr>
          </a:p>
        </p:txBody>
      </p:sp>
      <p:sp>
        <p:nvSpPr>
          <p:cNvPr id="38" name="Oval 37">
            <a:extLst>
              <a:ext uri="{FF2B5EF4-FFF2-40B4-BE49-F238E27FC236}">
                <a16:creationId xmlns:a16="http://schemas.microsoft.com/office/drawing/2014/main" id="{AAAC298A-6B17-AEE5-D0A6-4FF88C5646F0}"/>
              </a:ext>
            </a:extLst>
          </p:cNvPr>
          <p:cNvSpPr/>
          <p:nvPr/>
        </p:nvSpPr>
        <p:spPr>
          <a:xfrm>
            <a:off x="4218146" y="4373921"/>
            <a:ext cx="254833" cy="254833"/>
          </a:xfrm>
          <a:prstGeom prst="ellipse">
            <a:avLst/>
          </a:prstGeom>
          <a:gradFill>
            <a:gsLst>
              <a:gs pos="99000">
                <a:schemeClr val="tx1">
                  <a:lumMod val="32000"/>
                  <a:lumOff val="68000"/>
                </a:schemeClr>
              </a:gs>
              <a:gs pos="47000">
                <a:schemeClr val="tx1">
                  <a:lumMod val="90000"/>
                  <a:lumOff val="10000"/>
                </a:schemeClr>
              </a:gs>
              <a:gs pos="0">
                <a:schemeClr val="tx1">
                  <a:lumMod val="75000"/>
                  <a:lumOff val="2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chemeClr val="bg1"/>
              </a:solidFill>
            </a:endParaRPr>
          </a:p>
        </p:txBody>
      </p:sp>
      <p:sp>
        <p:nvSpPr>
          <p:cNvPr id="39" name="TextBox 38">
            <a:extLst>
              <a:ext uri="{FF2B5EF4-FFF2-40B4-BE49-F238E27FC236}">
                <a16:creationId xmlns:a16="http://schemas.microsoft.com/office/drawing/2014/main" id="{3FC9F15C-93C8-1354-FCAB-CAC9EC40FD91}"/>
              </a:ext>
            </a:extLst>
          </p:cNvPr>
          <p:cNvSpPr txBox="1"/>
          <p:nvPr/>
        </p:nvSpPr>
        <p:spPr>
          <a:xfrm>
            <a:off x="4349381" y="668205"/>
            <a:ext cx="3493264" cy="523220"/>
          </a:xfrm>
          <a:prstGeom prst="rect">
            <a:avLst/>
          </a:prstGeom>
          <a:noFill/>
        </p:spPr>
        <p:txBody>
          <a:bodyPr wrap="none" rtlCol="0">
            <a:spAutoFit/>
          </a:bodyPr>
          <a:lstStyle/>
          <a:p>
            <a:pPr algn="ctr"/>
            <a:r>
              <a:rPr lang="en-US" sz="2800" b="1" dirty="0">
                <a:solidFill>
                  <a:schemeClr val="bg1"/>
                </a:solidFill>
                <a:latin typeface="Work Sans" pitchFamily="2" charset="77"/>
              </a:rPr>
              <a:t>Strategic Sourcing</a:t>
            </a:r>
          </a:p>
        </p:txBody>
      </p:sp>
      <p:sp>
        <p:nvSpPr>
          <p:cNvPr id="40" name="TextBox 39">
            <a:extLst>
              <a:ext uri="{FF2B5EF4-FFF2-40B4-BE49-F238E27FC236}">
                <a16:creationId xmlns:a16="http://schemas.microsoft.com/office/drawing/2014/main" id="{85E17AE3-41E2-D6F7-98DF-866A46497F64}"/>
              </a:ext>
            </a:extLst>
          </p:cNvPr>
          <p:cNvSpPr txBox="1"/>
          <p:nvPr/>
        </p:nvSpPr>
        <p:spPr>
          <a:xfrm>
            <a:off x="148964" y="2853733"/>
            <a:ext cx="3933753" cy="1077218"/>
          </a:xfrm>
          <a:prstGeom prst="rect">
            <a:avLst/>
          </a:prstGeom>
          <a:noFill/>
        </p:spPr>
        <p:txBody>
          <a:bodyPr wrap="square" rtlCol="0">
            <a:spAutoFit/>
          </a:bodyPr>
          <a:lstStyle/>
          <a:p>
            <a:pPr algn="r"/>
            <a:r>
              <a:rPr lang="en-US" sz="1600" dirty="0">
                <a:solidFill>
                  <a:schemeClr val="bg1"/>
                </a:solidFill>
                <a:latin typeface="Work Sans Light" pitchFamily="2" charset="77"/>
              </a:rPr>
              <a:t>Score cards comparing different vendor solutions against weighted customer requirements</a:t>
            </a:r>
          </a:p>
          <a:p>
            <a:pPr algn="r"/>
            <a:endParaRPr lang="en-US" sz="1600" dirty="0">
              <a:solidFill>
                <a:schemeClr val="bg1"/>
              </a:solidFill>
              <a:latin typeface="Work Sans Light" pitchFamily="2" charset="77"/>
            </a:endParaRPr>
          </a:p>
        </p:txBody>
      </p:sp>
      <p:sp>
        <p:nvSpPr>
          <p:cNvPr id="41" name="TextBox 40">
            <a:extLst>
              <a:ext uri="{FF2B5EF4-FFF2-40B4-BE49-F238E27FC236}">
                <a16:creationId xmlns:a16="http://schemas.microsoft.com/office/drawing/2014/main" id="{21D08414-59C6-7EA8-9E8B-FE5E52F98E42}"/>
              </a:ext>
            </a:extLst>
          </p:cNvPr>
          <p:cNvSpPr txBox="1"/>
          <p:nvPr/>
        </p:nvSpPr>
        <p:spPr>
          <a:xfrm>
            <a:off x="322397" y="4683729"/>
            <a:ext cx="3759632" cy="1569660"/>
          </a:xfrm>
          <a:prstGeom prst="rect">
            <a:avLst/>
          </a:prstGeom>
          <a:noFill/>
        </p:spPr>
        <p:txBody>
          <a:bodyPr wrap="square" rtlCol="0">
            <a:spAutoFit/>
          </a:bodyPr>
          <a:lstStyle/>
          <a:p>
            <a:pPr algn="r"/>
            <a:r>
              <a:rPr lang="en-US" sz="1600" dirty="0">
                <a:solidFill>
                  <a:schemeClr val="bg1"/>
                </a:solidFill>
                <a:latin typeface="Work Sans Light" pitchFamily="2" charset="77"/>
              </a:rPr>
              <a:t>Having the right relationships with major OEMs, with insights around worldwide supply chain in conjunction with active management to ensure timely delivery</a:t>
            </a:r>
          </a:p>
          <a:p>
            <a:pPr algn="r"/>
            <a:endParaRPr lang="en-US" sz="1600" dirty="0">
              <a:solidFill>
                <a:schemeClr val="bg1"/>
              </a:solidFill>
              <a:latin typeface="Work Sans Light" pitchFamily="2" charset="77"/>
            </a:endParaRPr>
          </a:p>
        </p:txBody>
      </p:sp>
      <p:sp>
        <p:nvSpPr>
          <p:cNvPr id="42" name="TextBox 41">
            <a:extLst>
              <a:ext uri="{FF2B5EF4-FFF2-40B4-BE49-F238E27FC236}">
                <a16:creationId xmlns:a16="http://schemas.microsoft.com/office/drawing/2014/main" id="{72DD2DEB-A9FB-E5E1-5BBA-3F3B6384A68E}"/>
              </a:ext>
            </a:extLst>
          </p:cNvPr>
          <p:cNvSpPr txBox="1"/>
          <p:nvPr/>
        </p:nvSpPr>
        <p:spPr>
          <a:xfrm>
            <a:off x="8306077" y="2307387"/>
            <a:ext cx="3736270" cy="1077218"/>
          </a:xfrm>
          <a:prstGeom prst="rect">
            <a:avLst/>
          </a:prstGeom>
          <a:noFill/>
        </p:spPr>
        <p:txBody>
          <a:bodyPr wrap="square" rtlCol="0">
            <a:spAutoFit/>
          </a:bodyPr>
          <a:lstStyle/>
          <a:p>
            <a:r>
              <a:rPr lang="en-US" sz="1600" dirty="0">
                <a:solidFill>
                  <a:schemeClr val="bg1"/>
                </a:solidFill>
                <a:latin typeface="Work Sans Light" pitchFamily="2" charset="77"/>
              </a:rPr>
              <a:t>Working together to drive down the cost of acquisition to ensure the best possible financial and terms &amp; conditions are provided</a:t>
            </a:r>
          </a:p>
        </p:txBody>
      </p:sp>
      <p:sp>
        <p:nvSpPr>
          <p:cNvPr id="43" name="TextBox 42">
            <a:extLst>
              <a:ext uri="{FF2B5EF4-FFF2-40B4-BE49-F238E27FC236}">
                <a16:creationId xmlns:a16="http://schemas.microsoft.com/office/drawing/2014/main" id="{B57D6C1C-E58D-CD73-62AB-FB69D1315C66}"/>
              </a:ext>
            </a:extLst>
          </p:cNvPr>
          <p:cNvSpPr txBox="1"/>
          <p:nvPr/>
        </p:nvSpPr>
        <p:spPr>
          <a:xfrm>
            <a:off x="8306077" y="4212464"/>
            <a:ext cx="3759632" cy="830997"/>
          </a:xfrm>
          <a:prstGeom prst="rect">
            <a:avLst/>
          </a:prstGeom>
          <a:noFill/>
        </p:spPr>
        <p:txBody>
          <a:bodyPr wrap="square" rtlCol="0">
            <a:spAutoFit/>
          </a:bodyPr>
          <a:lstStyle/>
          <a:p>
            <a:r>
              <a:rPr lang="en-US" sz="1600" dirty="0">
                <a:solidFill>
                  <a:schemeClr val="bg1"/>
                </a:solidFill>
                <a:latin typeface="Work Sans Light" pitchFamily="2" charset="77"/>
              </a:rPr>
              <a:t>A formalized multi-vendor comparison and evaluation as an extension of customer sourcing</a:t>
            </a:r>
          </a:p>
        </p:txBody>
      </p:sp>
    </p:spTree>
    <p:extLst>
      <p:ext uri="{BB962C8B-B14F-4D97-AF65-F5344CB8AC3E}">
        <p14:creationId xmlns:p14="http://schemas.microsoft.com/office/powerpoint/2010/main" val="318485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97886F5-5D83-B84E-A70E-A37348DAC1BC}"/>
              </a:ext>
            </a:extLst>
          </p:cNvPr>
          <p:cNvGrpSpPr/>
          <p:nvPr/>
        </p:nvGrpSpPr>
        <p:grpSpPr>
          <a:xfrm rot="10800000">
            <a:off x="8214922" y="-396453"/>
            <a:ext cx="4224769" cy="7645804"/>
            <a:chOff x="227736" y="-442076"/>
            <a:chExt cx="4224769" cy="7645804"/>
          </a:xfrm>
        </p:grpSpPr>
        <p:sp>
          <p:nvSpPr>
            <p:cNvPr id="12" name="Oval 11">
              <a:extLst>
                <a:ext uri="{FF2B5EF4-FFF2-40B4-BE49-F238E27FC236}">
                  <a16:creationId xmlns:a16="http://schemas.microsoft.com/office/drawing/2014/main" id="{92050B1A-528E-D444-81AB-A3CC18F45D74}"/>
                </a:ext>
              </a:extLst>
            </p:cNvPr>
            <p:cNvSpPr/>
            <p:nvPr/>
          </p:nvSpPr>
          <p:spPr>
            <a:xfrm>
              <a:off x="540328" y="611480"/>
              <a:ext cx="275210" cy="27521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Oval 30">
              <a:extLst>
                <a:ext uri="{FF2B5EF4-FFF2-40B4-BE49-F238E27FC236}">
                  <a16:creationId xmlns:a16="http://schemas.microsoft.com/office/drawing/2014/main" id="{0E462B04-6582-2345-9B32-1785237F9F05}"/>
                </a:ext>
              </a:extLst>
            </p:cNvPr>
            <p:cNvSpPr/>
            <p:nvPr/>
          </p:nvSpPr>
          <p:spPr>
            <a:xfrm>
              <a:off x="721303" y="229552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Oval 47">
              <a:extLst>
                <a:ext uri="{FF2B5EF4-FFF2-40B4-BE49-F238E27FC236}">
                  <a16:creationId xmlns:a16="http://schemas.microsoft.com/office/drawing/2014/main" id="{FF0264FC-CC86-5E40-BCE8-2B65416ACF55}"/>
                </a:ext>
              </a:extLst>
            </p:cNvPr>
            <p:cNvSpPr/>
            <p:nvPr/>
          </p:nvSpPr>
          <p:spPr>
            <a:xfrm>
              <a:off x="2169103" y="277177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Oval 48">
              <a:extLst>
                <a:ext uri="{FF2B5EF4-FFF2-40B4-BE49-F238E27FC236}">
                  <a16:creationId xmlns:a16="http://schemas.microsoft.com/office/drawing/2014/main" id="{E865C210-760F-8C47-8531-39152D565DDE}"/>
                </a:ext>
              </a:extLst>
            </p:cNvPr>
            <p:cNvSpPr/>
            <p:nvPr/>
          </p:nvSpPr>
          <p:spPr>
            <a:xfrm>
              <a:off x="1073728" y="4829175"/>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Oval 49">
              <a:extLst>
                <a:ext uri="{FF2B5EF4-FFF2-40B4-BE49-F238E27FC236}">
                  <a16:creationId xmlns:a16="http://schemas.microsoft.com/office/drawing/2014/main" id="{F5510507-41EA-BC40-8A30-EF0C3622F8FD}"/>
                </a:ext>
              </a:extLst>
            </p:cNvPr>
            <p:cNvSpPr/>
            <p:nvPr/>
          </p:nvSpPr>
          <p:spPr>
            <a:xfrm>
              <a:off x="2591666" y="5777497"/>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Oval 50">
              <a:extLst>
                <a:ext uri="{FF2B5EF4-FFF2-40B4-BE49-F238E27FC236}">
                  <a16:creationId xmlns:a16="http://schemas.microsoft.com/office/drawing/2014/main" id="{87BEEB53-2F7C-DA41-9505-CD6E3740D0AE}"/>
                </a:ext>
              </a:extLst>
            </p:cNvPr>
            <p:cNvSpPr/>
            <p:nvPr/>
          </p:nvSpPr>
          <p:spPr>
            <a:xfrm>
              <a:off x="2721553" y="4381500"/>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Oval 51">
              <a:extLst>
                <a:ext uri="{FF2B5EF4-FFF2-40B4-BE49-F238E27FC236}">
                  <a16:creationId xmlns:a16="http://schemas.microsoft.com/office/drawing/2014/main" id="{B6785C91-407D-0343-AF7B-C0FF086FF8CF}"/>
                </a:ext>
              </a:extLst>
            </p:cNvPr>
            <p:cNvSpPr/>
            <p:nvPr/>
          </p:nvSpPr>
          <p:spPr>
            <a:xfrm>
              <a:off x="854653" y="3762375"/>
              <a:ext cx="581890" cy="5818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a:extLst>
                <a:ext uri="{FF2B5EF4-FFF2-40B4-BE49-F238E27FC236}">
                  <a16:creationId xmlns:a16="http://schemas.microsoft.com/office/drawing/2014/main" id="{67B2D708-A354-6E4A-84F7-373F70298A75}"/>
                </a:ext>
              </a:extLst>
            </p:cNvPr>
            <p:cNvSpPr/>
            <p:nvPr/>
          </p:nvSpPr>
          <p:spPr>
            <a:xfrm>
              <a:off x="359353" y="590550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a:extLst>
                <a:ext uri="{FF2B5EF4-FFF2-40B4-BE49-F238E27FC236}">
                  <a16:creationId xmlns:a16="http://schemas.microsoft.com/office/drawing/2014/main" id="{7112C286-1308-554F-A481-4C865AF412E5}"/>
                </a:ext>
              </a:extLst>
            </p:cNvPr>
            <p:cNvSpPr/>
            <p:nvPr/>
          </p:nvSpPr>
          <p:spPr>
            <a:xfrm>
              <a:off x="1464253" y="2095500"/>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a:extLst>
                <a:ext uri="{FF2B5EF4-FFF2-40B4-BE49-F238E27FC236}">
                  <a16:creationId xmlns:a16="http://schemas.microsoft.com/office/drawing/2014/main" id="{E69E74A3-283C-2F4C-B475-3B0ECB01153B}"/>
                </a:ext>
              </a:extLst>
            </p:cNvPr>
            <p:cNvSpPr/>
            <p:nvPr/>
          </p:nvSpPr>
          <p:spPr>
            <a:xfrm>
              <a:off x="2283403" y="64770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a:extLst>
                <a:ext uri="{FF2B5EF4-FFF2-40B4-BE49-F238E27FC236}">
                  <a16:creationId xmlns:a16="http://schemas.microsoft.com/office/drawing/2014/main" id="{23344D3E-5C3C-2149-838B-D5C7B6A2268A}"/>
                </a:ext>
              </a:extLst>
            </p:cNvPr>
            <p:cNvSpPr/>
            <p:nvPr/>
          </p:nvSpPr>
          <p:spPr>
            <a:xfrm>
              <a:off x="3714393" y="1915823"/>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56">
              <a:extLst>
                <a:ext uri="{FF2B5EF4-FFF2-40B4-BE49-F238E27FC236}">
                  <a16:creationId xmlns:a16="http://schemas.microsoft.com/office/drawing/2014/main" id="{F03DEAD6-DFDE-5D46-A990-6EF36A20F02A}"/>
                </a:ext>
              </a:extLst>
            </p:cNvPr>
            <p:cNvSpPr/>
            <p:nvPr/>
          </p:nvSpPr>
          <p:spPr>
            <a:xfrm>
              <a:off x="3340678" y="3343275"/>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57">
              <a:extLst>
                <a:ext uri="{FF2B5EF4-FFF2-40B4-BE49-F238E27FC236}">
                  <a16:creationId xmlns:a16="http://schemas.microsoft.com/office/drawing/2014/main" id="{6734F403-7E0F-124B-81EF-C12B27152D14}"/>
                </a:ext>
              </a:extLst>
            </p:cNvPr>
            <p:cNvSpPr/>
            <p:nvPr/>
          </p:nvSpPr>
          <p:spPr>
            <a:xfrm>
              <a:off x="2569153" y="3362325"/>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Oval 58">
              <a:extLst>
                <a:ext uri="{FF2B5EF4-FFF2-40B4-BE49-F238E27FC236}">
                  <a16:creationId xmlns:a16="http://schemas.microsoft.com/office/drawing/2014/main" id="{86BE9989-7113-4846-965A-D3FD385B7FA5}"/>
                </a:ext>
              </a:extLst>
            </p:cNvPr>
            <p:cNvSpPr/>
            <p:nvPr/>
          </p:nvSpPr>
          <p:spPr>
            <a:xfrm>
              <a:off x="246786" y="94687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a:extLst>
                <a:ext uri="{FF2B5EF4-FFF2-40B4-BE49-F238E27FC236}">
                  <a16:creationId xmlns:a16="http://schemas.microsoft.com/office/drawing/2014/main" id="{455956DA-5A40-8541-BF8E-1EEF1AEA5EDA}"/>
                </a:ext>
              </a:extLst>
            </p:cNvPr>
            <p:cNvSpPr/>
            <p:nvPr/>
          </p:nvSpPr>
          <p:spPr>
            <a:xfrm>
              <a:off x="2475636" y="1299297"/>
              <a:ext cx="429490" cy="4294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a:extLst>
                <a:ext uri="{FF2B5EF4-FFF2-40B4-BE49-F238E27FC236}">
                  <a16:creationId xmlns:a16="http://schemas.microsoft.com/office/drawing/2014/main" id="{1662459C-035A-E743-8DEE-06E88E9BAA98}"/>
                </a:ext>
              </a:extLst>
            </p:cNvPr>
            <p:cNvSpPr/>
            <p:nvPr/>
          </p:nvSpPr>
          <p:spPr>
            <a:xfrm>
              <a:off x="3037611" y="2870922"/>
              <a:ext cx="429490" cy="4294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a:extLst>
                <a:ext uri="{FF2B5EF4-FFF2-40B4-BE49-F238E27FC236}">
                  <a16:creationId xmlns:a16="http://schemas.microsoft.com/office/drawing/2014/main" id="{503C4296-8A7E-464E-AC55-E554A80577D8}"/>
                </a:ext>
              </a:extLst>
            </p:cNvPr>
            <p:cNvSpPr/>
            <p:nvPr/>
          </p:nvSpPr>
          <p:spPr>
            <a:xfrm>
              <a:off x="3842127" y="4025615"/>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Oval 63">
              <a:extLst>
                <a:ext uri="{FF2B5EF4-FFF2-40B4-BE49-F238E27FC236}">
                  <a16:creationId xmlns:a16="http://schemas.microsoft.com/office/drawing/2014/main" id="{0BB49BAC-1EA2-9748-AD87-B9610D7CDCDA}"/>
                </a:ext>
              </a:extLst>
            </p:cNvPr>
            <p:cNvSpPr/>
            <p:nvPr/>
          </p:nvSpPr>
          <p:spPr>
            <a:xfrm>
              <a:off x="1789836" y="5061672"/>
              <a:ext cx="429490" cy="42949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Oval 64">
              <a:extLst>
                <a:ext uri="{FF2B5EF4-FFF2-40B4-BE49-F238E27FC236}">
                  <a16:creationId xmlns:a16="http://schemas.microsoft.com/office/drawing/2014/main" id="{6B396307-42AB-764D-BCA2-549024EB8D63}"/>
                </a:ext>
              </a:extLst>
            </p:cNvPr>
            <p:cNvSpPr/>
            <p:nvPr/>
          </p:nvSpPr>
          <p:spPr>
            <a:xfrm>
              <a:off x="2177760" y="6304684"/>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Oval 65">
              <a:extLst>
                <a:ext uri="{FF2B5EF4-FFF2-40B4-BE49-F238E27FC236}">
                  <a16:creationId xmlns:a16="http://schemas.microsoft.com/office/drawing/2014/main" id="{19889A6A-5DCD-A742-9F4F-1EBE69D1A7DD}"/>
                </a:ext>
              </a:extLst>
            </p:cNvPr>
            <p:cNvSpPr/>
            <p:nvPr/>
          </p:nvSpPr>
          <p:spPr>
            <a:xfrm>
              <a:off x="1370736" y="5899872"/>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Oval 66">
              <a:extLst>
                <a:ext uri="{FF2B5EF4-FFF2-40B4-BE49-F238E27FC236}">
                  <a16:creationId xmlns:a16="http://schemas.microsoft.com/office/drawing/2014/main" id="{293F6EFF-D42E-0546-B493-9889C76F8D15}"/>
                </a:ext>
              </a:extLst>
            </p:cNvPr>
            <p:cNvSpPr/>
            <p:nvPr/>
          </p:nvSpPr>
          <p:spPr>
            <a:xfrm>
              <a:off x="399186" y="504262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Oval 67">
              <a:extLst>
                <a:ext uri="{FF2B5EF4-FFF2-40B4-BE49-F238E27FC236}">
                  <a16:creationId xmlns:a16="http://schemas.microsoft.com/office/drawing/2014/main" id="{0D5E4B6D-FE5F-0243-901A-35F897DB8CDB}"/>
                </a:ext>
              </a:extLst>
            </p:cNvPr>
            <p:cNvSpPr/>
            <p:nvPr/>
          </p:nvSpPr>
          <p:spPr>
            <a:xfrm>
              <a:off x="256311" y="3566247"/>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Oval 68">
              <a:extLst>
                <a:ext uri="{FF2B5EF4-FFF2-40B4-BE49-F238E27FC236}">
                  <a16:creationId xmlns:a16="http://schemas.microsoft.com/office/drawing/2014/main" id="{BF60EFFF-0073-6E44-B391-FA564638255D}"/>
                </a:ext>
              </a:extLst>
            </p:cNvPr>
            <p:cNvSpPr/>
            <p:nvPr/>
          </p:nvSpPr>
          <p:spPr>
            <a:xfrm>
              <a:off x="227736" y="1946997"/>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Oval 69">
              <a:extLst>
                <a:ext uri="{FF2B5EF4-FFF2-40B4-BE49-F238E27FC236}">
                  <a16:creationId xmlns:a16="http://schemas.microsoft.com/office/drawing/2014/main" id="{7A9FEA25-77A6-D440-AF4F-698090909827}"/>
                </a:ext>
              </a:extLst>
            </p:cNvPr>
            <p:cNvSpPr/>
            <p:nvPr/>
          </p:nvSpPr>
          <p:spPr>
            <a:xfrm>
              <a:off x="1513611" y="3080472"/>
              <a:ext cx="429490" cy="4294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Oval 70">
              <a:extLst>
                <a:ext uri="{FF2B5EF4-FFF2-40B4-BE49-F238E27FC236}">
                  <a16:creationId xmlns:a16="http://schemas.microsoft.com/office/drawing/2014/main" id="{0C2E326D-6AFA-024A-B3C1-6B3EA06BB9DE}"/>
                </a:ext>
              </a:extLst>
            </p:cNvPr>
            <p:cNvSpPr/>
            <p:nvPr/>
          </p:nvSpPr>
          <p:spPr>
            <a:xfrm>
              <a:off x="1313586" y="1346922"/>
              <a:ext cx="429490" cy="4294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71">
              <a:extLst>
                <a:ext uri="{FF2B5EF4-FFF2-40B4-BE49-F238E27FC236}">
                  <a16:creationId xmlns:a16="http://schemas.microsoft.com/office/drawing/2014/main" id="{598DEC3C-670F-BA4F-94BC-BC4493083C46}"/>
                </a:ext>
              </a:extLst>
            </p:cNvPr>
            <p:cNvSpPr/>
            <p:nvPr/>
          </p:nvSpPr>
          <p:spPr>
            <a:xfrm>
              <a:off x="1943101" y="1472045"/>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Oval 72">
              <a:extLst>
                <a:ext uri="{FF2B5EF4-FFF2-40B4-BE49-F238E27FC236}">
                  <a16:creationId xmlns:a16="http://schemas.microsoft.com/office/drawing/2014/main" id="{C4125D94-56DB-0B4C-90B3-67B20D665D61}"/>
                </a:ext>
              </a:extLst>
            </p:cNvPr>
            <p:cNvSpPr/>
            <p:nvPr/>
          </p:nvSpPr>
          <p:spPr>
            <a:xfrm>
              <a:off x="2238376" y="198639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Oval 73">
              <a:extLst>
                <a:ext uri="{FF2B5EF4-FFF2-40B4-BE49-F238E27FC236}">
                  <a16:creationId xmlns:a16="http://schemas.microsoft.com/office/drawing/2014/main" id="{5A547D54-8285-6B40-95C7-07755772C1D6}"/>
                </a:ext>
              </a:extLst>
            </p:cNvPr>
            <p:cNvSpPr/>
            <p:nvPr/>
          </p:nvSpPr>
          <p:spPr>
            <a:xfrm>
              <a:off x="2752726" y="251979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74">
              <a:extLst>
                <a:ext uri="{FF2B5EF4-FFF2-40B4-BE49-F238E27FC236}">
                  <a16:creationId xmlns:a16="http://schemas.microsoft.com/office/drawing/2014/main" id="{3839584E-02A1-C541-8755-A8E4F8ED1B0C}"/>
                </a:ext>
              </a:extLst>
            </p:cNvPr>
            <p:cNvSpPr/>
            <p:nvPr/>
          </p:nvSpPr>
          <p:spPr>
            <a:xfrm>
              <a:off x="3522518" y="2860097"/>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Oval 75">
              <a:extLst>
                <a:ext uri="{FF2B5EF4-FFF2-40B4-BE49-F238E27FC236}">
                  <a16:creationId xmlns:a16="http://schemas.microsoft.com/office/drawing/2014/main" id="{99DAB8E6-F871-B148-9B86-65A7B2CCCC06}"/>
                </a:ext>
              </a:extLst>
            </p:cNvPr>
            <p:cNvSpPr/>
            <p:nvPr/>
          </p:nvSpPr>
          <p:spPr>
            <a:xfrm>
              <a:off x="3309844" y="2448357"/>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Oval 76">
              <a:extLst>
                <a:ext uri="{FF2B5EF4-FFF2-40B4-BE49-F238E27FC236}">
                  <a16:creationId xmlns:a16="http://schemas.microsoft.com/office/drawing/2014/main" id="{59910A83-251D-0444-A503-9AAE596A34CF}"/>
                </a:ext>
              </a:extLst>
            </p:cNvPr>
            <p:cNvSpPr/>
            <p:nvPr/>
          </p:nvSpPr>
          <p:spPr>
            <a:xfrm>
              <a:off x="3084368" y="1412297"/>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Oval 77">
              <a:extLst>
                <a:ext uri="{FF2B5EF4-FFF2-40B4-BE49-F238E27FC236}">
                  <a16:creationId xmlns:a16="http://schemas.microsoft.com/office/drawing/2014/main" id="{27C82C24-BEBC-9344-81D3-EB991DEF37ED}"/>
                </a:ext>
              </a:extLst>
            </p:cNvPr>
            <p:cNvSpPr/>
            <p:nvPr/>
          </p:nvSpPr>
          <p:spPr>
            <a:xfrm>
              <a:off x="1855643" y="94557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Oval 78">
              <a:extLst>
                <a:ext uri="{FF2B5EF4-FFF2-40B4-BE49-F238E27FC236}">
                  <a16:creationId xmlns:a16="http://schemas.microsoft.com/office/drawing/2014/main" id="{B68F4516-EFB9-B140-B8EF-D9336568677F}"/>
                </a:ext>
              </a:extLst>
            </p:cNvPr>
            <p:cNvSpPr/>
            <p:nvPr/>
          </p:nvSpPr>
          <p:spPr>
            <a:xfrm>
              <a:off x="845993" y="1745672"/>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Oval 79">
              <a:extLst>
                <a:ext uri="{FF2B5EF4-FFF2-40B4-BE49-F238E27FC236}">
                  <a16:creationId xmlns:a16="http://schemas.microsoft.com/office/drawing/2014/main" id="{F1CF62C3-B481-7B40-8B84-C2414DD4915E}"/>
                </a:ext>
              </a:extLst>
            </p:cNvPr>
            <p:cNvSpPr/>
            <p:nvPr/>
          </p:nvSpPr>
          <p:spPr>
            <a:xfrm>
              <a:off x="960293" y="3117272"/>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Oval 80">
              <a:extLst>
                <a:ext uri="{FF2B5EF4-FFF2-40B4-BE49-F238E27FC236}">
                  <a16:creationId xmlns:a16="http://schemas.microsoft.com/office/drawing/2014/main" id="{EE8DB0AE-0AA8-DB4B-9DD6-042B6F68F4C2}"/>
                </a:ext>
              </a:extLst>
            </p:cNvPr>
            <p:cNvSpPr/>
            <p:nvPr/>
          </p:nvSpPr>
          <p:spPr>
            <a:xfrm>
              <a:off x="2112818" y="366972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Oval 81">
              <a:extLst>
                <a:ext uri="{FF2B5EF4-FFF2-40B4-BE49-F238E27FC236}">
                  <a16:creationId xmlns:a16="http://schemas.microsoft.com/office/drawing/2014/main" id="{D86B2106-2C2D-424A-8E43-BF2B0C85DB0C}"/>
                </a:ext>
              </a:extLst>
            </p:cNvPr>
            <p:cNvSpPr/>
            <p:nvPr/>
          </p:nvSpPr>
          <p:spPr>
            <a:xfrm>
              <a:off x="2293793" y="4631747"/>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Oval 82">
              <a:extLst>
                <a:ext uri="{FF2B5EF4-FFF2-40B4-BE49-F238E27FC236}">
                  <a16:creationId xmlns:a16="http://schemas.microsoft.com/office/drawing/2014/main" id="{5B0B17AE-D940-BE47-8EC2-BD51F0FF6DE1}"/>
                </a:ext>
              </a:extLst>
            </p:cNvPr>
            <p:cNvSpPr/>
            <p:nvPr/>
          </p:nvSpPr>
          <p:spPr>
            <a:xfrm>
              <a:off x="1960418" y="5746172"/>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Oval 83">
              <a:extLst>
                <a:ext uri="{FF2B5EF4-FFF2-40B4-BE49-F238E27FC236}">
                  <a16:creationId xmlns:a16="http://schemas.microsoft.com/office/drawing/2014/main" id="{6BE799BD-FE2E-C24F-A210-29A0685A78C1}"/>
                </a:ext>
              </a:extLst>
            </p:cNvPr>
            <p:cNvSpPr/>
            <p:nvPr/>
          </p:nvSpPr>
          <p:spPr>
            <a:xfrm>
              <a:off x="1695017" y="6495184"/>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Oval 84">
              <a:extLst>
                <a:ext uri="{FF2B5EF4-FFF2-40B4-BE49-F238E27FC236}">
                  <a16:creationId xmlns:a16="http://schemas.microsoft.com/office/drawing/2014/main" id="{3D59D7E7-3826-F143-BA95-026AA1696F10}"/>
                </a:ext>
              </a:extLst>
            </p:cNvPr>
            <p:cNvSpPr/>
            <p:nvPr/>
          </p:nvSpPr>
          <p:spPr>
            <a:xfrm>
              <a:off x="1046018" y="639387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Oval 85">
              <a:extLst>
                <a:ext uri="{FF2B5EF4-FFF2-40B4-BE49-F238E27FC236}">
                  <a16:creationId xmlns:a16="http://schemas.microsoft.com/office/drawing/2014/main" id="{785DE0EE-1F06-C246-BF40-48F550BD012E}"/>
                </a:ext>
              </a:extLst>
            </p:cNvPr>
            <p:cNvSpPr/>
            <p:nvPr/>
          </p:nvSpPr>
          <p:spPr>
            <a:xfrm>
              <a:off x="855518" y="549852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Oval 87">
              <a:extLst>
                <a:ext uri="{FF2B5EF4-FFF2-40B4-BE49-F238E27FC236}">
                  <a16:creationId xmlns:a16="http://schemas.microsoft.com/office/drawing/2014/main" id="{4037C075-EE3A-7F4D-817D-C16296A1AF84}"/>
                </a:ext>
              </a:extLst>
            </p:cNvPr>
            <p:cNvSpPr/>
            <p:nvPr/>
          </p:nvSpPr>
          <p:spPr>
            <a:xfrm>
              <a:off x="287049" y="167785"/>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a:extLst>
                <a:ext uri="{FF2B5EF4-FFF2-40B4-BE49-F238E27FC236}">
                  <a16:creationId xmlns:a16="http://schemas.microsoft.com/office/drawing/2014/main" id="{FE45B2FD-2275-2043-B92A-5B22341C0331}"/>
                </a:ext>
              </a:extLst>
            </p:cNvPr>
            <p:cNvSpPr/>
            <p:nvPr/>
          </p:nvSpPr>
          <p:spPr>
            <a:xfrm>
              <a:off x="769793" y="1117022"/>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Oval 90">
              <a:extLst>
                <a:ext uri="{FF2B5EF4-FFF2-40B4-BE49-F238E27FC236}">
                  <a16:creationId xmlns:a16="http://schemas.microsoft.com/office/drawing/2014/main" id="{0E28AFEB-BCE4-2E43-B40D-49A7D526AF5C}"/>
                </a:ext>
              </a:extLst>
            </p:cNvPr>
            <p:cNvSpPr/>
            <p:nvPr/>
          </p:nvSpPr>
          <p:spPr>
            <a:xfrm>
              <a:off x="1182921" y="-200461"/>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Oval 91">
              <a:extLst>
                <a:ext uri="{FF2B5EF4-FFF2-40B4-BE49-F238E27FC236}">
                  <a16:creationId xmlns:a16="http://schemas.microsoft.com/office/drawing/2014/main" id="{A6B89F2D-E7DB-7E41-A614-91139E808EED}"/>
                </a:ext>
              </a:extLst>
            </p:cNvPr>
            <p:cNvSpPr/>
            <p:nvPr/>
          </p:nvSpPr>
          <p:spPr>
            <a:xfrm>
              <a:off x="2842347" y="102394"/>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Oval 92">
              <a:extLst>
                <a:ext uri="{FF2B5EF4-FFF2-40B4-BE49-F238E27FC236}">
                  <a16:creationId xmlns:a16="http://schemas.microsoft.com/office/drawing/2014/main" id="{27FA3B4E-4A03-BA4B-8080-B4D2B8279A54}"/>
                </a:ext>
              </a:extLst>
            </p:cNvPr>
            <p:cNvSpPr/>
            <p:nvPr/>
          </p:nvSpPr>
          <p:spPr>
            <a:xfrm>
              <a:off x="3544242" y="973978"/>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5995DD9E-77FA-3147-A8B5-8629C2070D92}"/>
                </a:ext>
              </a:extLst>
            </p:cNvPr>
            <p:cNvSpPr/>
            <p:nvPr/>
          </p:nvSpPr>
          <p:spPr>
            <a:xfrm>
              <a:off x="4112203" y="3062720"/>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Oval 94">
              <a:extLst>
                <a:ext uri="{FF2B5EF4-FFF2-40B4-BE49-F238E27FC236}">
                  <a16:creationId xmlns:a16="http://schemas.microsoft.com/office/drawing/2014/main" id="{E4E9FBD0-C28B-814D-AB54-E86E73391111}"/>
                </a:ext>
              </a:extLst>
            </p:cNvPr>
            <p:cNvSpPr/>
            <p:nvPr/>
          </p:nvSpPr>
          <p:spPr>
            <a:xfrm>
              <a:off x="3165744" y="5576021"/>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Oval 95">
              <a:extLst>
                <a:ext uri="{FF2B5EF4-FFF2-40B4-BE49-F238E27FC236}">
                  <a16:creationId xmlns:a16="http://schemas.microsoft.com/office/drawing/2014/main" id="{E2FE14A5-3D48-914D-A08E-9224118FDDCF}"/>
                </a:ext>
              </a:extLst>
            </p:cNvPr>
            <p:cNvSpPr/>
            <p:nvPr/>
          </p:nvSpPr>
          <p:spPr>
            <a:xfrm>
              <a:off x="3710891" y="4635473"/>
              <a:ext cx="340302" cy="340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Oval 96">
              <a:extLst>
                <a:ext uri="{FF2B5EF4-FFF2-40B4-BE49-F238E27FC236}">
                  <a16:creationId xmlns:a16="http://schemas.microsoft.com/office/drawing/2014/main" id="{607BD260-45C8-C747-8CE6-B9DAC4354AD4}"/>
                </a:ext>
              </a:extLst>
            </p:cNvPr>
            <p:cNvSpPr/>
            <p:nvPr/>
          </p:nvSpPr>
          <p:spPr>
            <a:xfrm>
              <a:off x="1951345" y="405802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Oval 97">
              <a:extLst>
                <a:ext uri="{FF2B5EF4-FFF2-40B4-BE49-F238E27FC236}">
                  <a16:creationId xmlns:a16="http://schemas.microsoft.com/office/drawing/2014/main" id="{DDE51A19-233F-994E-93EB-EBA4C5F997F9}"/>
                </a:ext>
              </a:extLst>
            </p:cNvPr>
            <p:cNvSpPr/>
            <p:nvPr/>
          </p:nvSpPr>
          <p:spPr>
            <a:xfrm>
              <a:off x="4177666" y="3669722"/>
              <a:ext cx="187902" cy="1879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Oval 98">
              <a:extLst>
                <a:ext uri="{FF2B5EF4-FFF2-40B4-BE49-F238E27FC236}">
                  <a16:creationId xmlns:a16="http://schemas.microsoft.com/office/drawing/2014/main" id="{22EB2F17-A9DD-CF49-87EF-D6014071CDFA}"/>
                </a:ext>
              </a:extLst>
            </p:cNvPr>
            <p:cNvSpPr/>
            <p:nvPr/>
          </p:nvSpPr>
          <p:spPr>
            <a:xfrm>
              <a:off x="303068" y="413471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99">
              <a:extLst>
                <a:ext uri="{FF2B5EF4-FFF2-40B4-BE49-F238E27FC236}">
                  <a16:creationId xmlns:a16="http://schemas.microsoft.com/office/drawing/2014/main" id="{38DA6ADD-BD90-3F4C-8033-D2B89E52DD09}"/>
                </a:ext>
              </a:extLst>
            </p:cNvPr>
            <p:cNvSpPr/>
            <p:nvPr/>
          </p:nvSpPr>
          <p:spPr>
            <a:xfrm>
              <a:off x="607868" y="318221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00">
              <a:extLst>
                <a:ext uri="{FF2B5EF4-FFF2-40B4-BE49-F238E27FC236}">
                  <a16:creationId xmlns:a16="http://schemas.microsoft.com/office/drawing/2014/main" id="{FFA30F03-D72D-9D40-824D-F78AFBAFC31A}"/>
                </a:ext>
              </a:extLst>
            </p:cNvPr>
            <p:cNvSpPr/>
            <p:nvPr/>
          </p:nvSpPr>
          <p:spPr>
            <a:xfrm>
              <a:off x="1407968" y="275359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Oval 101">
              <a:extLst>
                <a:ext uri="{FF2B5EF4-FFF2-40B4-BE49-F238E27FC236}">
                  <a16:creationId xmlns:a16="http://schemas.microsoft.com/office/drawing/2014/main" id="{AF2168E8-B456-8B4D-817E-8F5638FBDF0F}"/>
                </a:ext>
              </a:extLst>
            </p:cNvPr>
            <p:cNvSpPr/>
            <p:nvPr/>
          </p:nvSpPr>
          <p:spPr>
            <a:xfrm>
              <a:off x="3929005" y="1511388"/>
              <a:ext cx="187902" cy="1879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 name="Oval 102">
              <a:extLst>
                <a:ext uri="{FF2B5EF4-FFF2-40B4-BE49-F238E27FC236}">
                  <a16:creationId xmlns:a16="http://schemas.microsoft.com/office/drawing/2014/main" id="{F008A161-7CFE-3443-BFFC-572B1BB269B9}"/>
                </a:ext>
              </a:extLst>
            </p:cNvPr>
            <p:cNvSpPr/>
            <p:nvPr/>
          </p:nvSpPr>
          <p:spPr>
            <a:xfrm>
              <a:off x="4215022" y="2677824"/>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Oval 106">
              <a:extLst>
                <a:ext uri="{FF2B5EF4-FFF2-40B4-BE49-F238E27FC236}">
                  <a16:creationId xmlns:a16="http://schemas.microsoft.com/office/drawing/2014/main" id="{1F34D660-B486-7C45-8874-A1CFD512A897}"/>
                </a:ext>
              </a:extLst>
            </p:cNvPr>
            <p:cNvSpPr/>
            <p:nvPr/>
          </p:nvSpPr>
          <p:spPr>
            <a:xfrm>
              <a:off x="3018899" y="498613"/>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8" name="Oval 107">
              <a:extLst>
                <a:ext uri="{FF2B5EF4-FFF2-40B4-BE49-F238E27FC236}">
                  <a16:creationId xmlns:a16="http://schemas.microsoft.com/office/drawing/2014/main" id="{46293E50-D547-9143-8FDE-48BF7BADCF08}"/>
                </a:ext>
              </a:extLst>
            </p:cNvPr>
            <p:cNvSpPr/>
            <p:nvPr/>
          </p:nvSpPr>
          <p:spPr>
            <a:xfrm>
              <a:off x="3258266" y="4948031"/>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Oval 108">
              <a:extLst>
                <a:ext uri="{FF2B5EF4-FFF2-40B4-BE49-F238E27FC236}">
                  <a16:creationId xmlns:a16="http://schemas.microsoft.com/office/drawing/2014/main" id="{D7780158-F7E7-D848-9244-0E47BCE5DD57}"/>
                </a:ext>
              </a:extLst>
            </p:cNvPr>
            <p:cNvSpPr/>
            <p:nvPr/>
          </p:nvSpPr>
          <p:spPr>
            <a:xfrm>
              <a:off x="3385855" y="4632087"/>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0" name="Oval 109">
              <a:extLst>
                <a:ext uri="{FF2B5EF4-FFF2-40B4-BE49-F238E27FC236}">
                  <a16:creationId xmlns:a16="http://schemas.microsoft.com/office/drawing/2014/main" id="{861A732C-737B-444D-9215-7F00E6869362}"/>
                </a:ext>
              </a:extLst>
            </p:cNvPr>
            <p:cNvSpPr/>
            <p:nvPr/>
          </p:nvSpPr>
          <p:spPr>
            <a:xfrm>
              <a:off x="3564759" y="3995983"/>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Oval 110">
              <a:extLst>
                <a:ext uri="{FF2B5EF4-FFF2-40B4-BE49-F238E27FC236}">
                  <a16:creationId xmlns:a16="http://schemas.microsoft.com/office/drawing/2014/main" id="{FDEA3654-B039-3E48-91E3-70231B141541}"/>
                </a:ext>
              </a:extLst>
            </p:cNvPr>
            <p:cNvSpPr/>
            <p:nvPr/>
          </p:nvSpPr>
          <p:spPr>
            <a:xfrm>
              <a:off x="2900194" y="5463755"/>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2" name="Oval 111">
              <a:extLst>
                <a:ext uri="{FF2B5EF4-FFF2-40B4-BE49-F238E27FC236}">
                  <a16:creationId xmlns:a16="http://schemas.microsoft.com/office/drawing/2014/main" id="{7D208DF6-BBA3-4B41-97E8-A7487E789AF8}"/>
                </a:ext>
              </a:extLst>
            </p:cNvPr>
            <p:cNvSpPr/>
            <p:nvPr/>
          </p:nvSpPr>
          <p:spPr>
            <a:xfrm>
              <a:off x="3833116" y="264426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3" name="Oval 112">
              <a:extLst>
                <a:ext uri="{FF2B5EF4-FFF2-40B4-BE49-F238E27FC236}">
                  <a16:creationId xmlns:a16="http://schemas.microsoft.com/office/drawing/2014/main" id="{1C827AD2-C63F-3944-9837-576913CFF469}"/>
                </a:ext>
              </a:extLst>
            </p:cNvPr>
            <p:cNvSpPr/>
            <p:nvPr/>
          </p:nvSpPr>
          <p:spPr>
            <a:xfrm>
              <a:off x="3612140" y="1439799"/>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4" name="Oval 113">
              <a:extLst>
                <a:ext uri="{FF2B5EF4-FFF2-40B4-BE49-F238E27FC236}">
                  <a16:creationId xmlns:a16="http://schemas.microsoft.com/office/drawing/2014/main" id="{AAD043B9-CDF5-C543-8268-05CE39C2ECD9}"/>
                </a:ext>
              </a:extLst>
            </p:cNvPr>
            <p:cNvSpPr/>
            <p:nvPr/>
          </p:nvSpPr>
          <p:spPr>
            <a:xfrm>
              <a:off x="2916401" y="1111808"/>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Oval 114">
              <a:extLst>
                <a:ext uri="{FF2B5EF4-FFF2-40B4-BE49-F238E27FC236}">
                  <a16:creationId xmlns:a16="http://schemas.microsoft.com/office/drawing/2014/main" id="{89D09BB8-DF30-D241-B109-1CE4E3568E14}"/>
                </a:ext>
              </a:extLst>
            </p:cNvPr>
            <p:cNvSpPr/>
            <p:nvPr/>
          </p:nvSpPr>
          <p:spPr>
            <a:xfrm>
              <a:off x="2598349" y="38625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Oval 115">
              <a:extLst>
                <a:ext uri="{FF2B5EF4-FFF2-40B4-BE49-F238E27FC236}">
                  <a16:creationId xmlns:a16="http://schemas.microsoft.com/office/drawing/2014/main" id="{A2322E3E-2663-9A42-9514-884ACD8D893F}"/>
                </a:ext>
              </a:extLst>
            </p:cNvPr>
            <p:cNvSpPr/>
            <p:nvPr/>
          </p:nvSpPr>
          <p:spPr>
            <a:xfrm>
              <a:off x="685801" y="64401"/>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Oval 116">
              <a:extLst>
                <a:ext uri="{FF2B5EF4-FFF2-40B4-BE49-F238E27FC236}">
                  <a16:creationId xmlns:a16="http://schemas.microsoft.com/office/drawing/2014/main" id="{1F273053-560C-2D42-B349-2B2249D2CBB9}"/>
                </a:ext>
              </a:extLst>
            </p:cNvPr>
            <p:cNvSpPr/>
            <p:nvPr/>
          </p:nvSpPr>
          <p:spPr>
            <a:xfrm>
              <a:off x="521070" y="1678338"/>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0" name="Oval 119">
              <a:extLst>
                <a:ext uri="{FF2B5EF4-FFF2-40B4-BE49-F238E27FC236}">
                  <a16:creationId xmlns:a16="http://schemas.microsoft.com/office/drawing/2014/main" id="{D1A1DA6F-28B6-D74C-9436-528734D3C760}"/>
                </a:ext>
              </a:extLst>
            </p:cNvPr>
            <p:cNvSpPr/>
            <p:nvPr/>
          </p:nvSpPr>
          <p:spPr>
            <a:xfrm>
              <a:off x="683654" y="4512477"/>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Oval 120">
              <a:extLst>
                <a:ext uri="{FF2B5EF4-FFF2-40B4-BE49-F238E27FC236}">
                  <a16:creationId xmlns:a16="http://schemas.microsoft.com/office/drawing/2014/main" id="{95B20E1D-C39C-1848-8692-B56AE8CC4889}"/>
                </a:ext>
              </a:extLst>
            </p:cNvPr>
            <p:cNvSpPr/>
            <p:nvPr/>
          </p:nvSpPr>
          <p:spPr>
            <a:xfrm>
              <a:off x="1518541" y="3637834"/>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2" name="Oval 121">
              <a:extLst>
                <a:ext uri="{FF2B5EF4-FFF2-40B4-BE49-F238E27FC236}">
                  <a16:creationId xmlns:a16="http://schemas.microsoft.com/office/drawing/2014/main" id="{7677291F-2D2C-1541-937E-96416409B651}"/>
                </a:ext>
              </a:extLst>
            </p:cNvPr>
            <p:cNvSpPr/>
            <p:nvPr/>
          </p:nvSpPr>
          <p:spPr>
            <a:xfrm>
              <a:off x="1796836" y="2703556"/>
              <a:ext cx="340302" cy="3403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Oval 122">
              <a:extLst>
                <a:ext uri="{FF2B5EF4-FFF2-40B4-BE49-F238E27FC236}">
                  <a16:creationId xmlns:a16="http://schemas.microsoft.com/office/drawing/2014/main" id="{541C8A05-FA8A-0748-AE5B-D94F26B986CD}"/>
                </a:ext>
              </a:extLst>
            </p:cNvPr>
            <p:cNvSpPr/>
            <p:nvPr/>
          </p:nvSpPr>
          <p:spPr>
            <a:xfrm>
              <a:off x="3287706" y="1838851"/>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4" name="Oval 123">
              <a:extLst>
                <a:ext uri="{FF2B5EF4-FFF2-40B4-BE49-F238E27FC236}">
                  <a16:creationId xmlns:a16="http://schemas.microsoft.com/office/drawing/2014/main" id="{077EA13E-60EB-1944-8335-DC3DA5E32710}"/>
                </a:ext>
              </a:extLst>
            </p:cNvPr>
            <p:cNvSpPr/>
            <p:nvPr/>
          </p:nvSpPr>
          <p:spPr>
            <a:xfrm>
              <a:off x="2413062" y="4085095"/>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6" name="Oval 125">
              <a:extLst>
                <a:ext uri="{FF2B5EF4-FFF2-40B4-BE49-F238E27FC236}">
                  <a16:creationId xmlns:a16="http://schemas.microsoft.com/office/drawing/2014/main" id="{96F4C770-224B-CE4E-96D0-51B3FEFC87F6}"/>
                </a:ext>
              </a:extLst>
            </p:cNvPr>
            <p:cNvSpPr/>
            <p:nvPr/>
          </p:nvSpPr>
          <p:spPr>
            <a:xfrm>
              <a:off x="2658606" y="1841638"/>
              <a:ext cx="581890" cy="5818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Oval 126">
              <a:extLst>
                <a:ext uri="{FF2B5EF4-FFF2-40B4-BE49-F238E27FC236}">
                  <a16:creationId xmlns:a16="http://schemas.microsoft.com/office/drawing/2014/main" id="{89BEA91F-E1EF-2B48-85B3-789FF0197B38}"/>
                </a:ext>
              </a:extLst>
            </p:cNvPr>
            <p:cNvSpPr/>
            <p:nvPr/>
          </p:nvSpPr>
          <p:spPr>
            <a:xfrm>
              <a:off x="1356580" y="4217090"/>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8" name="Oval 127">
              <a:extLst>
                <a:ext uri="{FF2B5EF4-FFF2-40B4-BE49-F238E27FC236}">
                  <a16:creationId xmlns:a16="http://schemas.microsoft.com/office/drawing/2014/main" id="{36743E0F-23E4-4043-9CDD-D4B1DA525D15}"/>
                </a:ext>
              </a:extLst>
            </p:cNvPr>
            <p:cNvSpPr/>
            <p:nvPr/>
          </p:nvSpPr>
          <p:spPr>
            <a:xfrm>
              <a:off x="2270980" y="5131490"/>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Oval 128">
              <a:extLst>
                <a:ext uri="{FF2B5EF4-FFF2-40B4-BE49-F238E27FC236}">
                  <a16:creationId xmlns:a16="http://schemas.microsoft.com/office/drawing/2014/main" id="{733A4996-CBF7-D944-A972-2E49F7709D05}"/>
                </a:ext>
              </a:extLst>
            </p:cNvPr>
            <p:cNvSpPr/>
            <p:nvPr/>
          </p:nvSpPr>
          <p:spPr>
            <a:xfrm>
              <a:off x="2860323" y="502931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Oval 129">
              <a:extLst>
                <a:ext uri="{FF2B5EF4-FFF2-40B4-BE49-F238E27FC236}">
                  <a16:creationId xmlns:a16="http://schemas.microsoft.com/office/drawing/2014/main" id="{104DB67B-4FAB-F743-98F0-C90DC13FBEC4}"/>
                </a:ext>
              </a:extLst>
            </p:cNvPr>
            <p:cNvSpPr/>
            <p:nvPr/>
          </p:nvSpPr>
          <p:spPr>
            <a:xfrm>
              <a:off x="3267828" y="418448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1" name="Oval 130">
              <a:extLst>
                <a:ext uri="{FF2B5EF4-FFF2-40B4-BE49-F238E27FC236}">
                  <a16:creationId xmlns:a16="http://schemas.microsoft.com/office/drawing/2014/main" id="{43B8EB5E-67D2-9248-9830-6691060DC38E}"/>
                </a:ext>
              </a:extLst>
            </p:cNvPr>
            <p:cNvSpPr/>
            <p:nvPr/>
          </p:nvSpPr>
          <p:spPr>
            <a:xfrm>
              <a:off x="2164584" y="2395442"/>
              <a:ext cx="340302" cy="3403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2" name="Oval 131">
              <a:extLst>
                <a:ext uri="{FF2B5EF4-FFF2-40B4-BE49-F238E27FC236}">
                  <a16:creationId xmlns:a16="http://schemas.microsoft.com/office/drawing/2014/main" id="{0D6792F3-FF31-FB4A-A2BA-D7DA261ECCD5}"/>
                </a:ext>
              </a:extLst>
            </p:cNvPr>
            <p:cNvSpPr/>
            <p:nvPr/>
          </p:nvSpPr>
          <p:spPr>
            <a:xfrm>
              <a:off x="3674090" y="4373669"/>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3" name="Oval 132">
              <a:extLst>
                <a:ext uri="{FF2B5EF4-FFF2-40B4-BE49-F238E27FC236}">
                  <a16:creationId xmlns:a16="http://schemas.microsoft.com/office/drawing/2014/main" id="{0E07B58A-E901-8B48-952D-226AD8CE5070}"/>
                </a:ext>
              </a:extLst>
            </p:cNvPr>
            <p:cNvSpPr/>
            <p:nvPr/>
          </p:nvSpPr>
          <p:spPr>
            <a:xfrm>
              <a:off x="3877673" y="3215661"/>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4" name="Oval 133">
              <a:extLst>
                <a:ext uri="{FF2B5EF4-FFF2-40B4-BE49-F238E27FC236}">
                  <a16:creationId xmlns:a16="http://schemas.microsoft.com/office/drawing/2014/main" id="{FE6E7234-5EDA-5B4A-9A54-E089F9B5A769}"/>
                </a:ext>
              </a:extLst>
            </p:cNvPr>
            <p:cNvSpPr/>
            <p:nvPr/>
          </p:nvSpPr>
          <p:spPr>
            <a:xfrm>
              <a:off x="3989356" y="378803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5" name="Oval 134">
              <a:extLst>
                <a:ext uri="{FF2B5EF4-FFF2-40B4-BE49-F238E27FC236}">
                  <a16:creationId xmlns:a16="http://schemas.microsoft.com/office/drawing/2014/main" id="{928C1BC3-DA10-9844-936E-BD8B4F3E5EA3}"/>
                </a:ext>
              </a:extLst>
            </p:cNvPr>
            <p:cNvSpPr/>
            <p:nvPr/>
          </p:nvSpPr>
          <p:spPr>
            <a:xfrm>
              <a:off x="2949313" y="4109120"/>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6" name="Oval 135">
              <a:extLst>
                <a:ext uri="{FF2B5EF4-FFF2-40B4-BE49-F238E27FC236}">
                  <a16:creationId xmlns:a16="http://schemas.microsoft.com/office/drawing/2014/main" id="{287DB431-C1EF-2B43-8964-569532329360}"/>
                </a:ext>
              </a:extLst>
            </p:cNvPr>
            <p:cNvSpPr/>
            <p:nvPr/>
          </p:nvSpPr>
          <p:spPr>
            <a:xfrm>
              <a:off x="2607286" y="2392002"/>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7" name="Oval 136">
              <a:extLst>
                <a:ext uri="{FF2B5EF4-FFF2-40B4-BE49-F238E27FC236}">
                  <a16:creationId xmlns:a16="http://schemas.microsoft.com/office/drawing/2014/main" id="{B6843F56-84A2-FF43-9F4E-BC712B1342CA}"/>
                </a:ext>
              </a:extLst>
            </p:cNvPr>
            <p:cNvSpPr/>
            <p:nvPr/>
          </p:nvSpPr>
          <p:spPr>
            <a:xfrm>
              <a:off x="282895" y="2573486"/>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Oval 137">
              <a:extLst>
                <a:ext uri="{FF2B5EF4-FFF2-40B4-BE49-F238E27FC236}">
                  <a16:creationId xmlns:a16="http://schemas.microsoft.com/office/drawing/2014/main" id="{136D0618-A7B7-B14A-A036-EB02FFCFD12E}"/>
                </a:ext>
              </a:extLst>
            </p:cNvPr>
            <p:cNvSpPr/>
            <p:nvPr/>
          </p:nvSpPr>
          <p:spPr>
            <a:xfrm>
              <a:off x="729625" y="292249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Oval 140">
              <a:extLst>
                <a:ext uri="{FF2B5EF4-FFF2-40B4-BE49-F238E27FC236}">
                  <a16:creationId xmlns:a16="http://schemas.microsoft.com/office/drawing/2014/main" id="{B70C09FB-0C5F-D548-87DF-F5F41BB8547C}"/>
                </a:ext>
              </a:extLst>
            </p:cNvPr>
            <p:cNvSpPr/>
            <p:nvPr/>
          </p:nvSpPr>
          <p:spPr>
            <a:xfrm>
              <a:off x="918089" y="357164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2" name="Oval 141">
              <a:extLst>
                <a:ext uri="{FF2B5EF4-FFF2-40B4-BE49-F238E27FC236}">
                  <a16:creationId xmlns:a16="http://schemas.microsoft.com/office/drawing/2014/main" id="{9298BE37-5A7F-A048-A4D5-E25D44CCEB56}"/>
                </a:ext>
              </a:extLst>
            </p:cNvPr>
            <p:cNvSpPr/>
            <p:nvPr/>
          </p:nvSpPr>
          <p:spPr>
            <a:xfrm>
              <a:off x="1329918" y="3543727"/>
              <a:ext cx="116540" cy="1165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Oval 142">
              <a:extLst>
                <a:ext uri="{FF2B5EF4-FFF2-40B4-BE49-F238E27FC236}">
                  <a16:creationId xmlns:a16="http://schemas.microsoft.com/office/drawing/2014/main" id="{DF0C3D1E-518B-A44E-A9E7-D127A2F8A469}"/>
                </a:ext>
              </a:extLst>
            </p:cNvPr>
            <p:cNvSpPr/>
            <p:nvPr/>
          </p:nvSpPr>
          <p:spPr>
            <a:xfrm>
              <a:off x="1253136" y="2119776"/>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Oval 143">
              <a:extLst>
                <a:ext uri="{FF2B5EF4-FFF2-40B4-BE49-F238E27FC236}">
                  <a16:creationId xmlns:a16="http://schemas.microsoft.com/office/drawing/2014/main" id="{E09A5D5C-B936-DE47-B8F5-B88713A6D3DA}"/>
                </a:ext>
              </a:extLst>
            </p:cNvPr>
            <p:cNvSpPr/>
            <p:nvPr/>
          </p:nvSpPr>
          <p:spPr>
            <a:xfrm>
              <a:off x="1106553" y="85636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7D410234-BA5D-FB4B-8018-03E965AAEF92}"/>
                </a:ext>
              </a:extLst>
            </p:cNvPr>
            <p:cNvSpPr/>
            <p:nvPr/>
          </p:nvSpPr>
          <p:spPr>
            <a:xfrm>
              <a:off x="2356000" y="15835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Oval 145">
              <a:extLst>
                <a:ext uri="{FF2B5EF4-FFF2-40B4-BE49-F238E27FC236}">
                  <a16:creationId xmlns:a16="http://schemas.microsoft.com/office/drawing/2014/main" id="{100E8517-CC47-C146-A5C6-6CD2EF1BD320}"/>
                </a:ext>
              </a:extLst>
            </p:cNvPr>
            <p:cNvSpPr/>
            <p:nvPr/>
          </p:nvSpPr>
          <p:spPr>
            <a:xfrm>
              <a:off x="1022791" y="81571"/>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7" name="Oval 146">
              <a:extLst>
                <a:ext uri="{FF2B5EF4-FFF2-40B4-BE49-F238E27FC236}">
                  <a16:creationId xmlns:a16="http://schemas.microsoft.com/office/drawing/2014/main" id="{6DF5CC43-592E-FF42-93FE-C9D651E1358E}"/>
                </a:ext>
              </a:extLst>
            </p:cNvPr>
            <p:cNvSpPr/>
            <p:nvPr/>
          </p:nvSpPr>
          <p:spPr>
            <a:xfrm>
              <a:off x="2823670" y="3152838"/>
              <a:ext cx="116540" cy="1165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Oval 147">
              <a:extLst>
                <a:ext uri="{FF2B5EF4-FFF2-40B4-BE49-F238E27FC236}">
                  <a16:creationId xmlns:a16="http://schemas.microsoft.com/office/drawing/2014/main" id="{8C7E2490-A23A-7749-A9B4-F2E5B8AE0710}"/>
                </a:ext>
              </a:extLst>
            </p:cNvPr>
            <p:cNvSpPr/>
            <p:nvPr/>
          </p:nvSpPr>
          <p:spPr>
            <a:xfrm>
              <a:off x="1943101" y="3502527"/>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Oval 148">
              <a:extLst>
                <a:ext uri="{FF2B5EF4-FFF2-40B4-BE49-F238E27FC236}">
                  <a16:creationId xmlns:a16="http://schemas.microsoft.com/office/drawing/2014/main" id="{92B2A7DF-F170-B746-AA7A-5E7D7ECC3007}"/>
                </a:ext>
              </a:extLst>
            </p:cNvPr>
            <p:cNvSpPr/>
            <p:nvPr/>
          </p:nvSpPr>
          <p:spPr>
            <a:xfrm>
              <a:off x="3221540" y="3885754"/>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8101877F-50FD-CC4D-A584-9BE43948B1EE}"/>
                </a:ext>
              </a:extLst>
            </p:cNvPr>
            <p:cNvSpPr/>
            <p:nvPr/>
          </p:nvSpPr>
          <p:spPr>
            <a:xfrm>
              <a:off x="1818529" y="484203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Oval 150">
              <a:extLst>
                <a:ext uri="{FF2B5EF4-FFF2-40B4-BE49-F238E27FC236}">
                  <a16:creationId xmlns:a16="http://schemas.microsoft.com/office/drawing/2014/main" id="{555F6A01-4256-BB41-A650-019D98FA7CE5}"/>
                </a:ext>
              </a:extLst>
            </p:cNvPr>
            <p:cNvSpPr/>
            <p:nvPr/>
          </p:nvSpPr>
          <p:spPr>
            <a:xfrm>
              <a:off x="1322938" y="5728514"/>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2" name="Oval 151">
              <a:extLst>
                <a:ext uri="{FF2B5EF4-FFF2-40B4-BE49-F238E27FC236}">
                  <a16:creationId xmlns:a16="http://schemas.microsoft.com/office/drawing/2014/main" id="{558443C0-A972-C346-9A22-A6ECDE7CF875}"/>
                </a:ext>
              </a:extLst>
            </p:cNvPr>
            <p:cNvSpPr/>
            <p:nvPr/>
          </p:nvSpPr>
          <p:spPr>
            <a:xfrm>
              <a:off x="2097735" y="667781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3" name="Oval 152">
              <a:extLst>
                <a:ext uri="{FF2B5EF4-FFF2-40B4-BE49-F238E27FC236}">
                  <a16:creationId xmlns:a16="http://schemas.microsoft.com/office/drawing/2014/main" id="{5F466448-9970-4A49-817E-15F6BF332918}"/>
                </a:ext>
              </a:extLst>
            </p:cNvPr>
            <p:cNvSpPr/>
            <p:nvPr/>
          </p:nvSpPr>
          <p:spPr>
            <a:xfrm>
              <a:off x="4024257" y="2915513"/>
              <a:ext cx="116540" cy="1165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4" name="Oval 153">
              <a:extLst>
                <a:ext uri="{FF2B5EF4-FFF2-40B4-BE49-F238E27FC236}">
                  <a16:creationId xmlns:a16="http://schemas.microsoft.com/office/drawing/2014/main" id="{7026B998-8F46-D543-A2BC-CC5B05E15A65}"/>
                </a:ext>
              </a:extLst>
            </p:cNvPr>
            <p:cNvSpPr/>
            <p:nvPr/>
          </p:nvSpPr>
          <p:spPr>
            <a:xfrm>
              <a:off x="4101039" y="176378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5" name="Oval 154">
              <a:extLst>
                <a:ext uri="{FF2B5EF4-FFF2-40B4-BE49-F238E27FC236}">
                  <a16:creationId xmlns:a16="http://schemas.microsoft.com/office/drawing/2014/main" id="{33BF4527-39D1-C641-B079-C90334D5E975}"/>
                </a:ext>
              </a:extLst>
            </p:cNvPr>
            <p:cNvSpPr/>
            <p:nvPr/>
          </p:nvSpPr>
          <p:spPr>
            <a:xfrm>
              <a:off x="4254603" y="2447843"/>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6" name="Oval 155">
              <a:extLst>
                <a:ext uri="{FF2B5EF4-FFF2-40B4-BE49-F238E27FC236}">
                  <a16:creationId xmlns:a16="http://schemas.microsoft.com/office/drawing/2014/main" id="{C01D9115-3AF0-BD4D-BAAD-2196B3CB00C8}"/>
                </a:ext>
              </a:extLst>
            </p:cNvPr>
            <p:cNvSpPr/>
            <p:nvPr/>
          </p:nvSpPr>
          <p:spPr>
            <a:xfrm>
              <a:off x="4275543" y="3494866"/>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7" name="Oval 156">
              <a:extLst>
                <a:ext uri="{FF2B5EF4-FFF2-40B4-BE49-F238E27FC236}">
                  <a16:creationId xmlns:a16="http://schemas.microsoft.com/office/drawing/2014/main" id="{8E7AED36-7C09-F947-992C-269D04C916F6}"/>
                </a:ext>
              </a:extLst>
            </p:cNvPr>
            <p:cNvSpPr/>
            <p:nvPr/>
          </p:nvSpPr>
          <p:spPr>
            <a:xfrm>
              <a:off x="2621247" y="3969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8" name="Oval 157">
              <a:extLst>
                <a:ext uri="{FF2B5EF4-FFF2-40B4-BE49-F238E27FC236}">
                  <a16:creationId xmlns:a16="http://schemas.microsoft.com/office/drawing/2014/main" id="{8FF455FB-82AF-E340-8443-0D523563EFDD}"/>
                </a:ext>
              </a:extLst>
            </p:cNvPr>
            <p:cNvSpPr/>
            <p:nvPr/>
          </p:nvSpPr>
          <p:spPr>
            <a:xfrm>
              <a:off x="2027934" y="667904"/>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9" name="Oval 158">
              <a:extLst>
                <a:ext uri="{FF2B5EF4-FFF2-40B4-BE49-F238E27FC236}">
                  <a16:creationId xmlns:a16="http://schemas.microsoft.com/office/drawing/2014/main" id="{2DD29E3E-35A8-7E4E-B151-16F96AF2C367}"/>
                </a:ext>
              </a:extLst>
            </p:cNvPr>
            <p:cNvSpPr/>
            <p:nvPr/>
          </p:nvSpPr>
          <p:spPr>
            <a:xfrm>
              <a:off x="1623085" y="81571"/>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0" name="Oval 159">
              <a:extLst>
                <a:ext uri="{FF2B5EF4-FFF2-40B4-BE49-F238E27FC236}">
                  <a16:creationId xmlns:a16="http://schemas.microsoft.com/office/drawing/2014/main" id="{6FBC25CF-8942-FB46-9FC3-B782F77EEF0A}"/>
                </a:ext>
              </a:extLst>
            </p:cNvPr>
            <p:cNvSpPr/>
            <p:nvPr/>
          </p:nvSpPr>
          <p:spPr>
            <a:xfrm>
              <a:off x="1357086" y="839856"/>
              <a:ext cx="340302" cy="3403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1" name="Oval 160">
              <a:extLst>
                <a:ext uri="{FF2B5EF4-FFF2-40B4-BE49-F238E27FC236}">
                  <a16:creationId xmlns:a16="http://schemas.microsoft.com/office/drawing/2014/main" id="{D54BCE62-E27E-A94F-B6BF-9578D337DE71}"/>
                </a:ext>
              </a:extLst>
            </p:cNvPr>
            <p:cNvSpPr/>
            <p:nvPr/>
          </p:nvSpPr>
          <p:spPr>
            <a:xfrm>
              <a:off x="2140884" y="3360865"/>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2" name="Oval 161">
              <a:extLst>
                <a:ext uri="{FF2B5EF4-FFF2-40B4-BE49-F238E27FC236}">
                  <a16:creationId xmlns:a16="http://schemas.microsoft.com/office/drawing/2014/main" id="{AD94D608-9248-DF45-828C-5589CEF6A18D}"/>
                </a:ext>
              </a:extLst>
            </p:cNvPr>
            <p:cNvSpPr/>
            <p:nvPr/>
          </p:nvSpPr>
          <p:spPr>
            <a:xfrm>
              <a:off x="2026863" y="3181440"/>
              <a:ext cx="116540" cy="1165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3" name="Oval 162">
              <a:extLst>
                <a:ext uri="{FF2B5EF4-FFF2-40B4-BE49-F238E27FC236}">
                  <a16:creationId xmlns:a16="http://schemas.microsoft.com/office/drawing/2014/main" id="{48D83C14-BEDC-F64F-BDFD-1062DF459714}"/>
                </a:ext>
              </a:extLst>
            </p:cNvPr>
            <p:cNvSpPr/>
            <p:nvPr/>
          </p:nvSpPr>
          <p:spPr>
            <a:xfrm>
              <a:off x="2029201" y="4624273"/>
              <a:ext cx="187902" cy="1879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Oval 163">
              <a:extLst>
                <a:ext uri="{FF2B5EF4-FFF2-40B4-BE49-F238E27FC236}">
                  <a16:creationId xmlns:a16="http://schemas.microsoft.com/office/drawing/2014/main" id="{58B6798A-FD6B-2948-9BBA-2362FB55805E}"/>
                </a:ext>
              </a:extLst>
            </p:cNvPr>
            <p:cNvSpPr/>
            <p:nvPr/>
          </p:nvSpPr>
          <p:spPr>
            <a:xfrm>
              <a:off x="1079900" y="4505611"/>
              <a:ext cx="187902" cy="18790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5" name="Oval 164">
              <a:extLst>
                <a:ext uri="{FF2B5EF4-FFF2-40B4-BE49-F238E27FC236}">
                  <a16:creationId xmlns:a16="http://schemas.microsoft.com/office/drawing/2014/main" id="{BEE27BD7-4F84-2944-A72F-478E2612F1FA}"/>
                </a:ext>
              </a:extLst>
            </p:cNvPr>
            <p:cNvSpPr/>
            <p:nvPr/>
          </p:nvSpPr>
          <p:spPr>
            <a:xfrm>
              <a:off x="619210" y="4191504"/>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6" name="Oval 165">
              <a:extLst>
                <a:ext uri="{FF2B5EF4-FFF2-40B4-BE49-F238E27FC236}">
                  <a16:creationId xmlns:a16="http://schemas.microsoft.com/office/drawing/2014/main" id="{BDD3F76B-9677-E245-85D6-5EDC71560C6A}"/>
                </a:ext>
              </a:extLst>
            </p:cNvPr>
            <p:cNvSpPr/>
            <p:nvPr/>
          </p:nvSpPr>
          <p:spPr>
            <a:xfrm>
              <a:off x="1412610" y="186917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7" name="Oval 166">
              <a:extLst>
                <a:ext uri="{FF2B5EF4-FFF2-40B4-BE49-F238E27FC236}">
                  <a16:creationId xmlns:a16="http://schemas.microsoft.com/office/drawing/2014/main" id="{910AF9B3-907E-9742-9E5F-854E702A114D}"/>
                </a:ext>
              </a:extLst>
            </p:cNvPr>
            <p:cNvSpPr/>
            <p:nvPr/>
          </p:nvSpPr>
          <p:spPr>
            <a:xfrm>
              <a:off x="1722075" y="1832211"/>
              <a:ext cx="187902" cy="1879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8" name="Oval 167">
              <a:extLst>
                <a:ext uri="{FF2B5EF4-FFF2-40B4-BE49-F238E27FC236}">
                  <a16:creationId xmlns:a16="http://schemas.microsoft.com/office/drawing/2014/main" id="{91C5611D-65E8-9E47-95D0-28B382F3A44F}"/>
                </a:ext>
              </a:extLst>
            </p:cNvPr>
            <p:cNvSpPr/>
            <p:nvPr/>
          </p:nvSpPr>
          <p:spPr>
            <a:xfrm>
              <a:off x="1995021" y="1928486"/>
              <a:ext cx="187902" cy="1879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9" name="Oval 168">
              <a:extLst>
                <a:ext uri="{FF2B5EF4-FFF2-40B4-BE49-F238E27FC236}">
                  <a16:creationId xmlns:a16="http://schemas.microsoft.com/office/drawing/2014/main" id="{5C85F856-ACC3-C241-9064-BBEB05C88681}"/>
                </a:ext>
              </a:extLst>
            </p:cNvPr>
            <p:cNvSpPr/>
            <p:nvPr/>
          </p:nvSpPr>
          <p:spPr>
            <a:xfrm>
              <a:off x="2349020" y="175680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0" name="Oval 169">
              <a:extLst>
                <a:ext uri="{FF2B5EF4-FFF2-40B4-BE49-F238E27FC236}">
                  <a16:creationId xmlns:a16="http://schemas.microsoft.com/office/drawing/2014/main" id="{C5CA5550-5C65-5641-8C8F-BFB19C237F9C}"/>
                </a:ext>
              </a:extLst>
            </p:cNvPr>
            <p:cNvSpPr/>
            <p:nvPr/>
          </p:nvSpPr>
          <p:spPr>
            <a:xfrm>
              <a:off x="1797588" y="1317058"/>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1" name="Oval 170">
              <a:extLst>
                <a:ext uri="{FF2B5EF4-FFF2-40B4-BE49-F238E27FC236}">
                  <a16:creationId xmlns:a16="http://schemas.microsoft.com/office/drawing/2014/main" id="{37F15166-47AA-054D-B4F2-8E5E09877003}"/>
                </a:ext>
              </a:extLst>
            </p:cNvPr>
            <p:cNvSpPr/>
            <p:nvPr/>
          </p:nvSpPr>
          <p:spPr>
            <a:xfrm>
              <a:off x="569081" y="1449681"/>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2" name="Oval 171">
              <a:extLst>
                <a:ext uri="{FF2B5EF4-FFF2-40B4-BE49-F238E27FC236}">
                  <a16:creationId xmlns:a16="http://schemas.microsoft.com/office/drawing/2014/main" id="{1385E824-130A-AB47-B139-5B30DBC3689A}"/>
                </a:ext>
              </a:extLst>
            </p:cNvPr>
            <p:cNvSpPr/>
            <p:nvPr/>
          </p:nvSpPr>
          <p:spPr>
            <a:xfrm>
              <a:off x="394577" y="730725"/>
              <a:ext cx="116540" cy="1165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Oval 173">
              <a:extLst>
                <a:ext uri="{FF2B5EF4-FFF2-40B4-BE49-F238E27FC236}">
                  <a16:creationId xmlns:a16="http://schemas.microsoft.com/office/drawing/2014/main" id="{813F5804-6187-6F4F-BB39-DD23038ED4F9}"/>
                </a:ext>
              </a:extLst>
            </p:cNvPr>
            <p:cNvSpPr/>
            <p:nvPr/>
          </p:nvSpPr>
          <p:spPr>
            <a:xfrm>
              <a:off x="1838637" y="-442076"/>
              <a:ext cx="581890" cy="58189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5" name="Oval 174">
              <a:extLst>
                <a:ext uri="{FF2B5EF4-FFF2-40B4-BE49-F238E27FC236}">
                  <a16:creationId xmlns:a16="http://schemas.microsoft.com/office/drawing/2014/main" id="{C7EE83EC-3CAB-9340-B1E3-D9E96009D335}"/>
                </a:ext>
              </a:extLst>
            </p:cNvPr>
            <p:cNvSpPr/>
            <p:nvPr/>
          </p:nvSpPr>
          <p:spPr>
            <a:xfrm>
              <a:off x="449586" y="6621838"/>
              <a:ext cx="581890" cy="5818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itle 1">
            <a:extLst>
              <a:ext uri="{FF2B5EF4-FFF2-40B4-BE49-F238E27FC236}">
                <a16:creationId xmlns:a16="http://schemas.microsoft.com/office/drawing/2014/main" id="{A95CC1F3-FC8D-3D01-0DD5-148FA970C7FA}"/>
              </a:ext>
            </a:extLst>
          </p:cNvPr>
          <p:cNvSpPr txBox="1">
            <a:spLocks/>
          </p:cNvSpPr>
          <p:nvPr/>
        </p:nvSpPr>
        <p:spPr>
          <a:xfrm>
            <a:off x="1079414" y="2318842"/>
            <a:ext cx="5917899" cy="20015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bg1"/>
                </a:solidFill>
                <a:latin typeface="Work Sans ExtraLight" pitchFamily="2" charset="77"/>
                <a:ea typeface="+mj-ea"/>
                <a:cs typeface="+mj-cs"/>
              </a:defRPr>
            </a:lvl1pPr>
          </a:lstStyle>
          <a:p>
            <a:r>
              <a:rPr lang="en-US" sz="4000" dirty="0">
                <a:solidFill>
                  <a:schemeClr val="accent1"/>
                </a:solidFill>
              </a:rPr>
              <a:t>Focus on </a:t>
            </a:r>
            <a:r>
              <a:rPr lang="en-US" sz="4800" dirty="0">
                <a:solidFill>
                  <a:schemeClr val="accent1"/>
                </a:solidFill>
              </a:rPr>
              <a:t>adjacencies</a:t>
            </a:r>
          </a:p>
        </p:txBody>
      </p:sp>
    </p:spTree>
    <p:extLst>
      <p:ext uri="{BB962C8B-B14F-4D97-AF65-F5344CB8AC3E}">
        <p14:creationId xmlns:p14="http://schemas.microsoft.com/office/powerpoint/2010/main" val="351459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ircle">
            <a:extLst>
              <a:ext uri="{FF2B5EF4-FFF2-40B4-BE49-F238E27FC236}">
                <a16:creationId xmlns:a16="http://schemas.microsoft.com/office/drawing/2014/main" id="{60AB7957-9FE4-584F-9FB2-3A092EEA1F68}"/>
              </a:ext>
            </a:extLst>
          </p:cNvPr>
          <p:cNvSpPr/>
          <p:nvPr/>
        </p:nvSpPr>
        <p:spPr>
          <a:xfrm>
            <a:off x="8178800" y="2570028"/>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sp>
        <p:nvSpPr>
          <p:cNvPr id="32" name="Circle">
            <a:extLst>
              <a:ext uri="{FF2B5EF4-FFF2-40B4-BE49-F238E27FC236}">
                <a16:creationId xmlns:a16="http://schemas.microsoft.com/office/drawing/2014/main" id="{87BF745D-3081-E447-A396-DBD1529ED583}"/>
              </a:ext>
            </a:extLst>
          </p:cNvPr>
          <p:cNvSpPr/>
          <p:nvPr/>
        </p:nvSpPr>
        <p:spPr>
          <a:xfrm>
            <a:off x="5029200" y="2586961"/>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sp>
        <p:nvSpPr>
          <p:cNvPr id="31" name="Circle">
            <a:extLst>
              <a:ext uri="{FF2B5EF4-FFF2-40B4-BE49-F238E27FC236}">
                <a16:creationId xmlns:a16="http://schemas.microsoft.com/office/drawing/2014/main" id="{7494A46B-F4F1-B640-8F5A-BC541B0DEBED}"/>
              </a:ext>
            </a:extLst>
          </p:cNvPr>
          <p:cNvSpPr/>
          <p:nvPr/>
        </p:nvSpPr>
        <p:spPr>
          <a:xfrm>
            <a:off x="1985084" y="2579959"/>
            <a:ext cx="1922476" cy="1922476"/>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sp>
        <p:nvSpPr>
          <p:cNvPr id="26" name="TextBox 25">
            <a:extLst>
              <a:ext uri="{FF2B5EF4-FFF2-40B4-BE49-F238E27FC236}">
                <a16:creationId xmlns:a16="http://schemas.microsoft.com/office/drawing/2014/main" id="{DA026CD7-4286-D54C-8C06-1958E8A9B0C3}"/>
              </a:ext>
            </a:extLst>
          </p:cNvPr>
          <p:cNvSpPr txBox="1"/>
          <p:nvPr/>
        </p:nvSpPr>
        <p:spPr>
          <a:xfrm>
            <a:off x="4468716" y="4681790"/>
            <a:ext cx="3039407" cy="1384995"/>
          </a:xfrm>
          <a:prstGeom prst="rect">
            <a:avLst/>
          </a:prstGeom>
          <a:noFill/>
        </p:spPr>
        <p:txBody>
          <a:bodyPr wrap="square" rtlCol="0">
            <a:spAutoFit/>
          </a:bodyPr>
          <a:lstStyle/>
          <a:p>
            <a:pPr algn="ctr"/>
            <a:r>
              <a:rPr lang="en-US" sz="2000" b="1" dirty="0">
                <a:solidFill>
                  <a:schemeClr val="bg1"/>
                </a:solidFill>
                <a:latin typeface="Work Sans Black" pitchFamily="2" charset="77"/>
              </a:rPr>
              <a:t>Access</a:t>
            </a:r>
          </a:p>
          <a:p>
            <a:pPr algn="ctr"/>
            <a:r>
              <a:rPr lang="en-US" sz="1600" dirty="0">
                <a:solidFill>
                  <a:schemeClr val="bg1"/>
                </a:solidFill>
                <a:latin typeface="Work Sans Light" pitchFamily="2" charset="77"/>
              </a:rPr>
              <a:t>to the world’s most innovative startups and venture firms</a:t>
            </a:r>
          </a:p>
          <a:p>
            <a:pPr algn="ctr"/>
            <a:endParaRPr lang="en-US" sz="1600" dirty="0">
              <a:solidFill>
                <a:schemeClr val="bg1"/>
              </a:solidFill>
              <a:latin typeface="Work Sans Light" pitchFamily="2" charset="77"/>
            </a:endParaRPr>
          </a:p>
        </p:txBody>
      </p:sp>
      <p:sp>
        <p:nvSpPr>
          <p:cNvPr id="27" name="TextBox 26">
            <a:extLst>
              <a:ext uri="{FF2B5EF4-FFF2-40B4-BE49-F238E27FC236}">
                <a16:creationId xmlns:a16="http://schemas.microsoft.com/office/drawing/2014/main" id="{66135AD1-5EDE-D549-B3F0-42DABEBC04C7}"/>
              </a:ext>
            </a:extLst>
          </p:cNvPr>
          <p:cNvSpPr txBox="1"/>
          <p:nvPr/>
        </p:nvSpPr>
        <p:spPr>
          <a:xfrm>
            <a:off x="1720492" y="4681790"/>
            <a:ext cx="2415558" cy="1384995"/>
          </a:xfrm>
          <a:prstGeom prst="rect">
            <a:avLst/>
          </a:prstGeom>
          <a:noFill/>
        </p:spPr>
        <p:txBody>
          <a:bodyPr wrap="square" rtlCol="0">
            <a:spAutoFit/>
          </a:bodyPr>
          <a:lstStyle/>
          <a:p>
            <a:pPr algn="ctr"/>
            <a:r>
              <a:rPr lang="en-US" sz="2000" b="1" dirty="0">
                <a:solidFill>
                  <a:schemeClr val="bg1"/>
                </a:solidFill>
                <a:latin typeface="Work Sans Black" pitchFamily="2" charset="77"/>
              </a:rPr>
              <a:t>Forecasting</a:t>
            </a:r>
          </a:p>
          <a:p>
            <a:pPr algn="ctr"/>
            <a:r>
              <a:rPr lang="en-US" sz="1600" dirty="0">
                <a:solidFill>
                  <a:schemeClr val="bg1"/>
                </a:solidFill>
                <a:latin typeface="Work Sans Light" pitchFamily="2" charset="77"/>
              </a:rPr>
              <a:t>emerging trends shaping tomorrow’s IT landscape</a:t>
            </a:r>
          </a:p>
          <a:p>
            <a:pPr algn="ctr"/>
            <a:endParaRPr lang="en-US" sz="1600" dirty="0">
              <a:solidFill>
                <a:schemeClr val="bg1"/>
              </a:solidFill>
              <a:latin typeface="Work Sans Light" pitchFamily="2" charset="77"/>
            </a:endParaRPr>
          </a:p>
        </p:txBody>
      </p:sp>
      <p:sp>
        <p:nvSpPr>
          <p:cNvPr id="28" name="TextBox 27">
            <a:extLst>
              <a:ext uri="{FF2B5EF4-FFF2-40B4-BE49-F238E27FC236}">
                <a16:creationId xmlns:a16="http://schemas.microsoft.com/office/drawing/2014/main" id="{6F738F66-AA82-E04D-965A-5803DA16CD92}"/>
              </a:ext>
            </a:extLst>
          </p:cNvPr>
          <p:cNvSpPr txBox="1"/>
          <p:nvPr/>
        </p:nvSpPr>
        <p:spPr>
          <a:xfrm>
            <a:off x="7808568" y="4686367"/>
            <a:ext cx="2662940" cy="1384995"/>
          </a:xfrm>
          <a:prstGeom prst="rect">
            <a:avLst/>
          </a:prstGeom>
          <a:noFill/>
        </p:spPr>
        <p:txBody>
          <a:bodyPr wrap="square" rtlCol="0">
            <a:spAutoFit/>
          </a:bodyPr>
          <a:lstStyle/>
          <a:p>
            <a:pPr algn="ctr"/>
            <a:r>
              <a:rPr lang="en-US" sz="2000" b="1" dirty="0">
                <a:solidFill>
                  <a:schemeClr val="bg1"/>
                </a:solidFill>
                <a:latin typeface="Work Sans Black" pitchFamily="2" charset="77"/>
              </a:rPr>
              <a:t>Advising</a:t>
            </a:r>
          </a:p>
          <a:p>
            <a:pPr algn="ctr"/>
            <a:r>
              <a:rPr lang="en-US" sz="1600" dirty="0">
                <a:solidFill>
                  <a:schemeClr val="bg1"/>
                </a:solidFill>
                <a:latin typeface="Work Sans Light" pitchFamily="2" charset="77"/>
              </a:rPr>
              <a:t>how best to prepare for and leverage emerging technologies</a:t>
            </a:r>
          </a:p>
          <a:p>
            <a:pPr algn="ctr"/>
            <a:endParaRPr lang="en-US" sz="1600" dirty="0">
              <a:solidFill>
                <a:schemeClr val="bg1"/>
              </a:solidFill>
              <a:latin typeface="Work Sans Light" pitchFamily="2" charset="77"/>
            </a:endParaRPr>
          </a:p>
        </p:txBody>
      </p:sp>
      <p:pic>
        <p:nvPicPr>
          <p:cNvPr id="25" name="Picture 24" descr="A group of people sitting at a table in a room&#10;&#10;Description automatically generated">
            <a:extLst>
              <a:ext uri="{FF2B5EF4-FFF2-40B4-BE49-F238E27FC236}">
                <a16:creationId xmlns:a16="http://schemas.microsoft.com/office/drawing/2014/main" id="{BBC77EB4-D006-2B4E-8EEF-822787004F9B}"/>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8366660" y="2770959"/>
            <a:ext cx="1554480" cy="1554480"/>
          </a:xfrm>
          <a:prstGeom prst="ellipse">
            <a:avLst/>
          </a:prstGeom>
          <a:ln>
            <a:noFill/>
          </a:ln>
        </p:spPr>
      </p:pic>
      <p:pic>
        <p:nvPicPr>
          <p:cNvPr id="29" name="Picture 28" descr="A group of people sitting at a table&#10;&#10;Description automatically generated">
            <a:extLst>
              <a:ext uri="{FF2B5EF4-FFF2-40B4-BE49-F238E27FC236}">
                <a16:creationId xmlns:a16="http://schemas.microsoft.com/office/drawing/2014/main" id="{6F4502A8-F4EC-264E-AFA7-A3E64954EBD6}"/>
              </a:ext>
            </a:extLst>
          </p:cNvPr>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5216982" y="2770959"/>
            <a:ext cx="1554480" cy="1554480"/>
          </a:xfrm>
          <a:prstGeom prst="ellipse">
            <a:avLst/>
          </a:prstGeom>
          <a:ln>
            <a:noFill/>
          </a:ln>
        </p:spPr>
      </p:pic>
      <p:pic>
        <p:nvPicPr>
          <p:cNvPr id="30" name="Picture 29" descr="A person sitting at a table&#10;&#10;Description automatically generated">
            <a:extLst>
              <a:ext uri="{FF2B5EF4-FFF2-40B4-BE49-F238E27FC236}">
                <a16:creationId xmlns:a16="http://schemas.microsoft.com/office/drawing/2014/main" id="{EB7B0591-C841-0B4B-A11F-7ED18216EEC7}"/>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2169082" y="2770959"/>
            <a:ext cx="1554480" cy="1554480"/>
          </a:xfrm>
          <a:prstGeom prst="ellipse">
            <a:avLst/>
          </a:prstGeom>
          <a:ln>
            <a:noFill/>
          </a:ln>
        </p:spPr>
      </p:pic>
      <p:pic>
        <p:nvPicPr>
          <p:cNvPr id="4" name="Picture 3">
            <a:extLst>
              <a:ext uri="{FF2B5EF4-FFF2-40B4-BE49-F238E27FC236}">
                <a16:creationId xmlns:a16="http://schemas.microsoft.com/office/drawing/2014/main" id="{7E67467C-53BB-38B8-9C02-025FCB27FEAB}"/>
              </a:ext>
            </a:extLst>
          </p:cNvPr>
          <p:cNvPicPr>
            <a:picLocks noChangeAspect="1"/>
          </p:cNvPicPr>
          <p:nvPr/>
        </p:nvPicPr>
        <p:blipFill>
          <a:blip r:embed="rId6"/>
          <a:srcRect/>
          <a:stretch/>
        </p:blipFill>
        <p:spPr>
          <a:xfrm>
            <a:off x="3975510" y="573080"/>
            <a:ext cx="4257746" cy="427114"/>
          </a:xfrm>
          <a:prstGeom prst="rect">
            <a:avLst/>
          </a:prstGeom>
        </p:spPr>
      </p:pic>
      <p:sp>
        <p:nvSpPr>
          <p:cNvPr id="2" name="Title 1">
            <a:extLst>
              <a:ext uri="{FF2B5EF4-FFF2-40B4-BE49-F238E27FC236}">
                <a16:creationId xmlns:a16="http://schemas.microsoft.com/office/drawing/2014/main" id="{2BBB7A58-4CA7-B7D1-E722-A2470A7BB3B5}"/>
              </a:ext>
            </a:extLst>
          </p:cNvPr>
          <p:cNvSpPr txBox="1">
            <a:spLocks/>
          </p:cNvSpPr>
          <p:nvPr/>
        </p:nvSpPr>
        <p:spPr>
          <a:xfrm>
            <a:off x="1437885" y="1415324"/>
            <a:ext cx="9316229" cy="11731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Work Sans SemiBold" pitchFamily="2" charset="77"/>
              </a:rPr>
              <a:t>We give IT leaders emerging tech insight </a:t>
            </a:r>
            <a:r>
              <a:rPr lang="en-US" sz="2000" dirty="0">
                <a:solidFill>
                  <a:schemeClr val="bg1"/>
                </a:solidFill>
                <a:latin typeface="Work Sans ExtraLight" pitchFamily="2" charset="77"/>
              </a:rPr>
              <a:t>to map out a strategy combining what you have today with what you’ll need for tomorrow through:</a:t>
            </a:r>
            <a:br>
              <a:rPr lang="en-US" sz="2000" dirty="0">
                <a:solidFill>
                  <a:schemeClr val="bg1"/>
                </a:solidFill>
                <a:latin typeface="Work Sans ExtraLight" pitchFamily="2" charset="77"/>
              </a:rPr>
            </a:br>
            <a:endParaRPr lang="en-US" sz="2000" dirty="0">
              <a:solidFill>
                <a:schemeClr val="bg1"/>
              </a:solidFill>
              <a:latin typeface="Work Sans ExtraLight" pitchFamily="2" charset="77"/>
            </a:endParaRPr>
          </a:p>
        </p:txBody>
      </p:sp>
    </p:spTree>
    <p:extLst>
      <p:ext uri="{BB962C8B-B14F-4D97-AF65-F5344CB8AC3E}">
        <p14:creationId xmlns:p14="http://schemas.microsoft.com/office/powerpoint/2010/main" val="30360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6135AD1-5EDE-D549-B3F0-42DABEBC04C7}"/>
              </a:ext>
            </a:extLst>
          </p:cNvPr>
          <p:cNvSpPr txBox="1"/>
          <p:nvPr/>
        </p:nvSpPr>
        <p:spPr>
          <a:xfrm>
            <a:off x="2279042" y="900127"/>
            <a:ext cx="9228974" cy="1138773"/>
          </a:xfrm>
          <a:prstGeom prst="rect">
            <a:avLst/>
          </a:prstGeom>
          <a:noFill/>
        </p:spPr>
        <p:txBody>
          <a:bodyPr wrap="square" rtlCol="0">
            <a:spAutoFit/>
          </a:bodyPr>
          <a:lstStyle/>
          <a:p>
            <a:r>
              <a:rPr lang="en-US" sz="2000" b="1" dirty="0">
                <a:solidFill>
                  <a:schemeClr val="bg1"/>
                </a:solidFill>
                <a:latin typeface="Work Sans" pitchFamily="2" charset="77"/>
              </a:rPr>
              <a:t>Minority Owned</a:t>
            </a:r>
          </a:p>
          <a:p>
            <a:r>
              <a:rPr lang="en-US" sz="1600" dirty="0">
                <a:solidFill>
                  <a:schemeClr val="bg1"/>
                </a:solidFill>
                <a:latin typeface="Work Sans Light" pitchFamily="2" charset="77"/>
              </a:rPr>
              <a:t>EVOTEK is a Minority Business Enterprise and carries the MWBE certification. In addition, we celebrate diversity in culture, racial, religious, age, gender, and orientation. This outlook has driven the high-performance nature of our team.</a:t>
            </a:r>
          </a:p>
        </p:txBody>
      </p:sp>
      <p:sp>
        <p:nvSpPr>
          <p:cNvPr id="14" name="TextBox 13">
            <a:extLst>
              <a:ext uri="{FF2B5EF4-FFF2-40B4-BE49-F238E27FC236}">
                <a16:creationId xmlns:a16="http://schemas.microsoft.com/office/drawing/2014/main" id="{5ED66893-980F-A943-9D1B-75C12DE3D8BF}"/>
              </a:ext>
            </a:extLst>
          </p:cNvPr>
          <p:cNvSpPr txBox="1"/>
          <p:nvPr/>
        </p:nvSpPr>
        <p:spPr>
          <a:xfrm>
            <a:off x="4952909" y="279134"/>
            <a:ext cx="2286203" cy="523220"/>
          </a:xfrm>
          <a:prstGeom prst="rect">
            <a:avLst/>
          </a:prstGeom>
          <a:noFill/>
        </p:spPr>
        <p:txBody>
          <a:bodyPr wrap="none" rtlCol="0">
            <a:spAutoFit/>
          </a:bodyPr>
          <a:lstStyle/>
          <a:p>
            <a:pPr algn="ctr"/>
            <a:r>
              <a:rPr lang="en-US" sz="2800" b="1" dirty="0">
                <a:solidFill>
                  <a:schemeClr val="bg1"/>
                </a:solidFill>
                <a:latin typeface="Work Sans" pitchFamily="2" charset="77"/>
              </a:rPr>
              <a:t>Giving Back</a:t>
            </a:r>
          </a:p>
        </p:txBody>
      </p:sp>
      <p:grpSp>
        <p:nvGrpSpPr>
          <p:cNvPr id="2" name="Group 1">
            <a:extLst>
              <a:ext uri="{FF2B5EF4-FFF2-40B4-BE49-F238E27FC236}">
                <a16:creationId xmlns:a16="http://schemas.microsoft.com/office/drawing/2014/main" id="{EA678BE9-ED71-B215-B35B-51076F7F4A34}"/>
              </a:ext>
            </a:extLst>
          </p:cNvPr>
          <p:cNvGrpSpPr>
            <a:grpSpLocks noChangeAspect="1"/>
          </p:cNvGrpSpPr>
          <p:nvPr/>
        </p:nvGrpSpPr>
        <p:grpSpPr>
          <a:xfrm>
            <a:off x="1256889" y="1043147"/>
            <a:ext cx="914400" cy="914400"/>
            <a:chOff x="829681" y="900127"/>
            <a:chExt cx="1236219" cy="1236219"/>
          </a:xfrm>
        </p:grpSpPr>
        <p:sp>
          <p:nvSpPr>
            <p:cNvPr id="22" name="Circle">
              <a:extLst>
                <a:ext uri="{FF2B5EF4-FFF2-40B4-BE49-F238E27FC236}">
                  <a16:creationId xmlns:a16="http://schemas.microsoft.com/office/drawing/2014/main" id="{5B19068B-7962-2C49-98E7-A23894EB3B93}"/>
                </a:ext>
              </a:extLst>
            </p:cNvPr>
            <p:cNvSpPr/>
            <p:nvPr/>
          </p:nvSpPr>
          <p:spPr>
            <a:xfrm>
              <a:off x="829681" y="900127"/>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8" name="Picture 7">
              <a:extLst>
                <a:ext uri="{FF2B5EF4-FFF2-40B4-BE49-F238E27FC236}">
                  <a16:creationId xmlns:a16="http://schemas.microsoft.com/office/drawing/2014/main" id="{6AC48EE0-6C3D-F148-B95B-D253FA9AC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592" y="1054181"/>
              <a:ext cx="771776" cy="816951"/>
            </a:xfrm>
            <a:prstGeom prst="rect">
              <a:avLst/>
            </a:prstGeom>
          </p:spPr>
        </p:pic>
      </p:grpSp>
      <p:sp>
        <p:nvSpPr>
          <p:cNvPr id="43" name="TextBox 42">
            <a:extLst>
              <a:ext uri="{FF2B5EF4-FFF2-40B4-BE49-F238E27FC236}">
                <a16:creationId xmlns:a16="http://schemas.microsoft.com/office/drawing/2014/main" id="{69042D9D-E765-5047-A8EB-F620BA073B18}"/>
              </a:ext>
            </a:extLst>
          </p:cNvPr>
          <p:cNvSpPr txBox="1"/>
          <p:nvPr/>
        </p:nvSpPr>
        <p:spPr>
          <a:xfrm>
            <a:off x="2279042" y="2353370"/>
            <a:ext cx="9228974" cy="892552"/>
          </a:xfrm>
          <a:prstGeom prst="rect">
            <a:avLst/>
          </a:prstGeom>
          <a:noFill/>
        </p:spPr>
        <p:txBody>
          <a:bodyPr wrap="square" rtlCol="0">
            <a:spAutoFit/>
          </a:bodyPr>
          <a:lstStyle/>
          <a:p>
            <a:r>
              <a:rPr lang="en-US" sz="2000" b="1" dirty="0">
                <a:solidFill>
                  <a:schemeClr val="bg1"/>
                </a:solidFill>
                <a:latin typeface="Work Sans" pitchFamily="2" charset="77"/>
              </a:rPr>
              <a:t>Giving Foundation</a:t>
            </a:r>
          </a:p>
          <a:p>
            <a:r>
              <a:rPr lang="en-US" sz="1600" dirty="0">
                <a:solidFill>
                  <a:schemeClr val="bg1"/>
                </a:solidFill>
                <a:latin typeface="Work Sans Light" pitchFamily="2" charset="77"/>
              </a:rPr>
              <a:t>Our philanthropy programs amplify the enthusiasm we have for giving back to our community—specifically supporting veterans and Women in Technology.</a:t>
            </a:r>
          </a:p>
        </p:txBody>
      </p:sp>
      <p:grpSp>
        <p:nvGrpSpPr>
          <p:cNvPr id="4" name="Group 3">
            <a:extLst>
              <a:ext uri="{FF2B5EF4-FFF2-40B4-BE49-F238E27FC236}">
                <a16:creationId xmlns:a16="http://schemas.microsoft.com/office/drawing/2014/main" id="{D5481DE6-DB66-26D1-1507-570368A4FB1A}"/>
              </a:ext>
            </a:extLst>
          </p:cNvPr>
          <p:cNvGrpSpPr>
            <a:grpSpLocks noChangeAspect="1"/>
          </p:cNvGrpSpPr>
          <p:nvPr/>
        </p:nvGrpSpPr>
        <p:grpSpPr>
          <a:xfrm>
            <a:off x="1256889" y="3854287"/>
            <a:ext cx="914400" cy="914400"/>
            <a:chOff x="829681" y="3806613"/>
            <a:chExt cx="1236219" cy="1236219"/>
          </a:xfrm>
        </p:grpSpPr>
        <p:sp>
          <p:nvSpPr>
            <p:cNvPr id="39" name="Circle">
              <a:extLst>
                <a:ext uri="{FF2B5EF4-FFF2-40B4-BE49-F238E27FC236}">
                  <a16:creationId xmlns:a16="http://schemas.microsoft.com/office/drawing/2014/main" id="{AD055F5C-81B0-E04D-9533-B94F9FD4C46C}"/>
                </a:ext>
              </a:extLst>
            </p:cNvPr>
            <p:cNvSpPr/>
            <p:nvPr/>
          </p:nvSpPr>
          <p:spPr>
            <a:xfrm>
              <a:off x="829681" y="3806613"/>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12" name="Picture 11">
              <a:extLst>
                <a:ext uri="{FF2B5EF4-FFF2-40B4-BE49-F238E27FC236}">
                  <a16:creationId xmlns:a16="http://schemas.microsoft.com/office/drawing/2014/main" id="{A00D43C7-4BD7-214F-ACD8-54CEEFCD7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9516" y="4175543"/>
              <a:ext cx="464380" cy="506479"/>
            </a:xfrm>
            <a:prstGeom prst="rect">
              <a:avLst/>
            </a:prstGeom>
          </p:spPr>
        </p:pic>
      </p:grpSp>
      <p:grpSp>
        <p:nvGrpSpPr>
          <p:cNvPr id="5" name="Group 4">
            <a:extLst>
              <a:ext uri="{FF2B5EF4-FFF2-40B4-BE49-F238E27FC236}">
                <a16:creationId xmlns:a16="http://schemas.microsoft.com/office/drawing/2014/main" id="{4457E0C8-12BC-ECCC-4E8C-0614FB11685F}"/>
              </a:ext>
            </a:extLst>
          </p:cNvPr>
          <p:cNvGrpSpPr>
            <a:grpSpLocks noChangeAspect="1"/>
          </p:cNvGrpSpPr>
          <p:nvPr/>
        </p:nvGrpSpPr>
        <p:grpSpPr>
          <a:xfrm>
            <a:off x="1256889" y="5259856"/>
            <a:ext cx="914400" cy="914400"/>
            <a:chOff x="829681" y="5259856"/>
            <a:chExt cx="1236219" cy="1236219"/>
          </a:xfrm>
        </p:grpSpPr>
        <p:sp>
          <p:nvSpPr>
            <p:cNvPr id="41" name="Circle">
              <a:extLst>
                <a:ext uri="{FF2B5EF4-FFF2-40B4-BE49-F238E27FC236}">
                  <a16:creationId xmlns:a16="http://schemas.microsoft.com/office/drawing/2014/main" id="{0D58272E-2D4D-474D-9A5D-CE5B5E962508}"/>
                </a:ext>
              </a:extLst>
            </p:cNvPr>
            <p:cNvSpPr/>
            <p:nvPr/>
          </p:nvSpPr>
          <p:spPr>
            <a:xfrm>
              <a:off x="829681" y="5259856"/>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13" name="Picture 12">
              <a:extLst>
                <a:ext uri="{FF2B5EF4-FFF2-40B4-BE49-F238E27FC236}">
                  <a16:creationId xmlns:a16="http://schemas.microsoft.com/office/drawing/2014/main" id="{4D5805CB-30E1-5049-BF03-2FBE8A9EB8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336" y="5544539"/>
              <a:ext cx="673296" cy="660439"/>
            </a:xfrm>
            <a:prstGeom prst="rect">
              <a:avLst/>
            </a:prstGeom>
          </p:spPr>
        </p:pic>
      </p:grpSp>
      <p:grpSp>
        <p:nvGrpSpPr>
          <p:cNvPr id="3" name="Group 2">
            <a:extLst>
              <a:ext uri="{FF2B5EF4-FFF2-40B4-BE49-F238E27FC236}">
                <a16:creationId xmlns:a16="http://schemas.microsoft.com/office/drawing/2014/main" id="{63830602-72FC-B98E-6425-FA3113832463}"/>
              </a:ext>
            </a:extLst>
          </p:cNvPr>
          <p:cNvGrpSpPr>
            <a:grpSpLocks noChangeAspect="1"/>
          </p:cNvGrpSpPr>
          <p:nvPr/>
        </p:nvGrpSpPr>
        <p:grpSpPr>
          <a:xfrm>
            <a:off x="1256889" y="2448717"/>
            <a:ext cx="914400" cy="914400"/>
            <a:chOff x="829681" y="2353370"/>
            <a:chExt cx="1236219" cy="1236219"/>
          </a:xfrm>
        </p:grpSpPr>
        <p:sp>
          <p:nvSpPr>
            <p:cNvPr id="37" name="Circle">
              <a:extLst>
                <a:ext uri="{FF2B5EF4-FFF2-40B4-BE49-F238E27FC236}">
                  <a16:creationId xmlns:a16="http://schemas.microsoft.com/office/drawing/2014/main" id="{7DD1629A-4686-8840-85C3-B41676BC86EA}"/>
                </a:ext>
              </a:extLst>
            </p:cNvPr>
            <p:cNvSpPr/>
            <p:nvPr/>
          </p:nvSpPr>
          <p:spPr>
            <a:xfrm>
              <a:off x="829681" y="2353370"/>
              <a:ext cx="1236219" cy="1236219"/>
            </a:xfrm>
            <a:prstGeom prst="ellipse">
              <a:avLst/>
            </a:prstGeom>
            <a:gradFill>
              <a:gsLst>
                <a:gs pos="0">
                  <a:schemeClr val="accent1"/>
                </a:gs>
                <a:gs pos="99000">
                  <a:schemeClr val="accent2"/>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solidFill>
                  <a:schemeClr val="bg1"/>
                </a:solidFill>
              </a:endParaRPr>
            </a:p>
          </p:txBody>
        </p:sp>
        <p:pic>
          <p:nvPicPr>
            <p:cNvPr id="15" name="Picture 14">
              <a:extLst>
                <a:ext uri="{FF2B5EF4-FFF2-40B4-BE49-F238E27FC236}">
                  <a16:creationId xmlns:a16="http://schemas.microsoft.com/office/drawing/2014/main" id="{13FD19D1-E3FC-ED4B-BFBA-F55AE12FD3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2582" y="2666321"/>
              <a:ext cx="439624" cy="637218"/>
            </a:xfrm>
            <a:prstGeom prst="rect">
              <a:avLst/>
            </a:prstGeom>
          </p:spPr>
        </p:pic>
      </p:grpSp>
      <p:sp>
        <p:nvSpPr>
          <p:cNvPr id="44" name="TextBox 43">
            <a:extLst>
              <a:ext uri="{FF2B5EF4-FFF2-40B4-BE49-F238E27FC236}">
                <a16:creationId xmlns:a16="http://schemas.microsoft.com/office/drawing/2014/main" id="{FF9F491B-FD91-554F-BA46-D35AD9701CC6}"/>
              </a:ext>
            </a:extLst>
          </p:cNvPr>
          <p:cNvSpPr txBox="1"/>
          <p:nvPr/>
        </p:nvSpPr>
        <p:spPr>
          <a:xfrm>
            <a:off x="2279042" y="3806613"/>
            <a:ext cx="9167891" cy="1138773"/>
          </a:xfrm>
          <a:prstGeom prst="rect">
            <a:avLst/>
          </a:prstGeom>
          <a:noFill/>
        </p:spPr>
        <p:txBody>
          <a:bodyPr wrap="square" rtlCol="0">
            <a:spAutoFit/>
          </a:bodyPr>
          <a:lstStyle/>
          <a:p>
            <a:r>
              <a:rPr lang="en-US" sz="2000" b="1" dirty="0">
                <a:solidFill>
                  <a:schemeClr val="bg1"/>
                </a:solidFill>
                <a:latin typeface="Work Sans" pitchFamily="2" charset="77"/>
              </a:rPr>
              <a:t>Project Gratitude</a:t>
            </a:r>
          </a:p>
          <a:p>
            <a:r>
              <a:rPr lang="en-US" sz="1600" dirty="0">
                <a:solidFill>
                  <a:schemeClr val="bg1"/>
                </a:solidFill>
                <a:latin typeface="Work Sans Light" pitchFamily="2" charset="77"/>
              </a:rPr>
              <a:t>Project Gratitude is targeted to provide support for those who have defended the United States. We are forever grateful for the sacrifice of our veterans, first responders and their families. </a:t>
            </a:r>
          </a:p>
        </p:txBody>
      </p:sp>
      <p:sp>
        <p:nvSpPr>
          <p:cNvPr id="45" name="TextBox 44">
            <a:extLst>
              <a:ext uri="{FF2B5EF4-FFF2-40B4-BE49-F238E27FC236}">
                <a16:creationId xmlns:a16="http://schemas.microsoft.com/office/drawing/2014/main" id="{5A0382CA-BC10-454B-A3E3-52F8FF4DF842}"/>
              </a:ext>
            </a:extLst>
          </p:cNvPr>
          <p:cNvSpPr txBox="1"/>
          <p:nvPr/>
        </p:nvSpPr>
        <p:spPr>
          <a:xfrm>
            <a:off x="2282521" y="5259856"/>
            <a:ext cx="7626958" cy="1138773"/>
          </a:xfrm>
          <a:prstGeom prst="rect">
            <a:avLst/>
          </a:prstGeom>
          <a:noFill/>
        </p:spPr>
        <p:txBody>
          <a:bodyPr wrap="square" rtlCol="0">
            <a:spAutoFit/>
          </a:bodyPr>
          <a:lstStyle/>
          <a:p>
            <a:r>
              <a:rPr lang="en-US" sz="2000" b="1" dirty="0">
                <a:solidFill>
                  <a:schemeClr val="bg1"/>
                </a:solidFill>
                <a:latin typeface="Work Sans" pitchFamily="2" charset="77"/>
              </a:rPr>
              <a:t>Women In Technology</a:t>
            </a:r>
          </a:p>
          <a:p>
            <a:r>
              <a:rPr lang="en-US" sz="1600" dirty="0">
                <a:solidFill>
                  <a:schemeClr val="bg1"/>
                </a:solidFill>
                <a:latin typeface="Work Sans Light" pitchFamily="2" charset="77"/>
              </a:rPr>
              <a:t>We established a program to promote tech for women and have established a scholarship, mentoring program throughout university and guaranteed job placement upon graduation.  </a:t>
            </a:r>
          </a:p>
        </p:txBody>
      </p:sp>
    </p:spTree>
    <p:extLst>
      <p:ext uri="{BB962C8B-B14F-4D97-AF65-F5344CB8AC3E}">
        <p14:creationId xmlns:p14="http://schemas.microsoft.com/office/powerpoint/2010/main" val="47803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1C1B2F-BE83-0B4D-95CF-598B1F57FE06}"/>
              </a:ext>
            </a:extLst>
          </p:cNvPr>
          <p:cNvGrpSpPr/>
          <p:nvPr/>
        </p:nvGrpSpPr>
        <p:grpSpPr>
          <a:xfrm>
            <a:off x="364881" y="1801907"/>
            <a:ext cx="2601113" cy="3878457"/>
            <a:chOff x="1017814" y="1940478"/>
            <a:chExt cx="10156372" cy="2897400"/>
          </a:xfrm>
        </p:grpSpPr>
        <p:cxnSp>
          <p:nvCxnSpPr>
            <p:cNvPr id="9" name="Straight Connector 8">
              <a:extLst>
                <a:ext uri="{FF2B5EF4-FFF2-40B4-BE49-F238E27FC236}">
                  <a16:creationId xmlns:a16="http://schemas.microsoft.com/office/drawing/2014/main" id="{CDC9633C-5355-7945-9227-D234AC6A76BE}"/>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2DB288A-FDD2-F34F-9BE0-3302C2FC25C8}"/>
                </a:ext>
              </a:extLst>
            </p:cNvPr>
            <p:cNvGrpSpPr/>
            <p:nvPr/>
          </p:nvGrpSpPr>
          <p:grpSpPr>
            <a:xfrm>
              <a:off x="1017814" y="1940478"/>
              <a:ext cx="10156372" cy="2881651"/>
              <a:chOff x="1017814" y="1940478"/>
              <a:chExt cx="10156372" cy="2881651"/>
            </a:xfrm>
          </p:grpSpPr>
          <p:sp>
            <p:nvSpPr>
              <p:cNvPr id="38" name="Rounded Rectangle 37">
                <a:extLst>
                  <a:ext uri="{FF2B5EF4-FFF2-40B4-BE49-F238E27FC236}">
                    <a16:creationId xmlns:a16="http://schemas.microsoft.com/office/drawing/2014/main" id="{6F80E761-41EF-094D-8EC5-7BCA402CCB65}"/>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323629AF-59E4-1347-82F3-65756DDEE3EC}"/>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TextBox 23">
            <a:extLst>
              <a:ext uri="{FF2B5EF4-FFF2-40B4-BE49-F238E27FC236}">
                <a16:creationId xmlns:a16="http://schemas.microsoft.com/office/drawing/2014/main" id="{B2F1507C-DF00-2A42-96D4-1B16F77D87D9}"/>
              </a:ext>
            </a:extLst>
          </p:cNvPr>
          <p:cNvSpPr txBox="1"/>
          <p:nvPr/>
        </p:nvSpPr>
        <p:spPr>
          <a:xfrm>
            <a:off x="3951823" y="453814"/>
            <a:ext cx="4288353" cy="523220"/>
          </a:xfrm>
          <a:prstGeom prst="rect">
            <a:avLst/>
          </a:prstGeom>
          <a:noFill/>
        </p:spPr>
        <p:txBody>
          <a:bodyPr wrap="none" rtlCol="0">
            <a:spAutoFit/>
          </a:bodyPr>
          <a:lstStyle/>
          <a:p>
            <a:r>
              <a:rPr lang="en-US" sz="2800" b="1" dirty="0">
                <a:solidFill>
                  <a:schemeClr val="tx1">
                    <a:lumMod val="90000"/>
                    <a:lumOff val="10000"/>
                  </a:schemeClr>
                </a:solidFill>
                <a:latin typeface="Work Sans" pitchFamily="2" charset="77"/>
              </a:rPr>
              <a:t>Awards &amp; Recognitions</a:t>
            </a:r>
          </a:p>
        </p:txBody>
      </p:sp>
      <p:sp>
        <p:nvSpPr>
          <p:cNvPr id="26" name="Text Placeholder 2">
            <a:extLst>
              <a:ext uri="{FF2B5EF4-FFF2-40B4-BE49-F238E27FC236}">
                <a16:creationId xmlns:a16="http://schemas.microsoft.com/office/drawing/2014/main" id="{2AD31144-A557-5947-8BD0-F20BDE9D911F}"/>
              </a:ext>
            </a:extLst>
          </p:cNvPr>
          <p:cNvSpPr txBox="1">
            <a:spLocks/>
          </p:cNvSpPr>
          <p:nvPr/>
        </p:nvSpPr>
        <p:spPr>
          <a:xfrm>
            <a:off x="2508719" y="1031016"/>
            <a:ext cx="7174560"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1">
                    <a:lumMod val="90000"/>
                    <a:lumOff val="10000"/>
                  </a:schemeClr>
                </a:solidFill>
                <a:latin typeface="Work Sans Light" pitchFamily="2" charset="77"/>
                <a:cs typeface="Arial" panose="020B0604020202020204" pitchFamily="34" charset="0"/>
              </a:rPr>
              <a:t>27 for Technology Leadership, 11 for Revenue Growth and 9 for Culture</a:t>
            </a:r>
          </a:p>
        </p:txBody>
      </p:sp>
      <p:grpSp>
        <p:nvGrpSpPr>
          <p:cNvPr id="31" name="Group 30">
            <a:extLst>
              <a:ext uri="{FF2B5EF4-FFF2-40B4-BE49-F238E27FC236}">
                <a16:creationId xmlns:a16="http://schemas.microsoft.com/office/drawing/2014/main" id="{DACB2EF0-FBE8-C948-A2C7-802AF30835DE}"/>
              </a:ext>
            </a:extLst>
          </p:cNvPr>
          <p:cNvGrpSpPr/>
          <p:nvPr/>
        </p:nvGrpSpPr>
        <p:grpSpPr>
          <a:xfrm>
            <a:off x="3318589" y="1801907"/>
            <a:ext cx="2601113" cy="3878457"/>
            <a:chOff x="1017814" y="1940478"/>
            <a:chExt cx="10156372" cy="2897400"/>
          </a:xfrm>
        </p:grpSpPr>
        <p:cxnSp>
          <p:nvCxnSpPr>
            <p:cNvPr id="32" name="Straight Connector 31">
              <a:extLst>
                <a:ext uri="{FF2B5EF4-FFF2-40B4-BE49-F238E27FC236}">
                  <a16:creationId xmlns:a16="http://schemas.microsoft.com/office/drawing/2014/main" id="{DB3E9150-6102-D24B-AAFA-91AC8CDE5E94}"/>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27957DE-14D8-C94D-B631-E322EEFFC853}"/>
                </a:ext>
              </a:extLst>
            </p:cNvPr>
            <p:cNvGrpSpPr/>
            <p:nvPr/>
          </p:nvGrpSpPr>
          <p:grpSpPr>
            <a:xfrm>
              <a:off x="1017814" y="1940478"/>
              <a:ext cx="10156372" cy="2881651"/>
              <a:chOff x="1017814" y="1940478"/>
              <a:chExt cx="10156372" cy="2881651"/>
            </a:xfrm>
          </p:grpSpPr>
          <p:sp>
            <p:nvSpPr>
              <p:cNvPr id="34" name="Rounded Rectangle 33">
                <a:extLst>
                  <a:ext uri="{FF2B5EF4-FFF2-40B4-BE49-F238E27FC236}">
                    <a16:creationId xmlns:a16="http://schemas.microsoft.com/office/drawing/2014/main" id="{4B6E4B0B-835A-DF4F-B536-FBC0C225EB78}"/>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a:extLst>
                  <a:ext uri="{FF2B5EF4-FFF2-40B4-BE49-F238E27FC236}">
                    <a16:creationId xmlns:a16="http://schemas.microsoft.com/office/drawing/2014/main" id="{42C597F3-825C-C843-BC38-952D02AF5E0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a:extLst>
              <a:ext uri="{FF2B5EF4-FFF2-40B4-BE49-F238E27FC236}">
                <a16:creationId xmlns:a16="http://schemas.microsoft.com/office/drawing/2014/main" id="{1A5B527F-1A92-6E4C-8CAE-46F87FD49DDA}"/>
              </a:ext>
            </a:extLst>
          </p:cNvPr>
          <p:cNvGrpSpPr/>
          <p:nvPr/>
        </p:nvGrpSpPr>
        <p:grpSpPr>
          <a:xfrm>
            <a:off x="6272297" y="1801907"/>
            <a:ext cx="2601113" cy="3878457"/>
            <a:chOff x="1017814" y="1940478"/>
            <a:chExt cx="10156372" cy="2897400"/>
          </a:xfrm>
        </p:grpSpPr>
        <p:cxnSp>
          <p:nvCxnSpPr>
            <p:cNvPr id="39" name="Straight Connector 38">
              <a:extLst>
                <a:ext uri="{FF2B5EF4-FFF2-40B4-BE49-F238E27FC236}">
                  <a16:creationId xmlns:a16="http://schemas.microsoft.com/office/drawing/2014/main" id="{9E0CFBDA-28A7-7645-A67C-5EECC7A9D8F1}"/>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97BAACB-5455-864D-A77E-2ADD35D798D8}"/>
                </a:ext>
              </a:extLst>
            </p:cNvPr>
            <p:cNvGrpSpPr/>
            <p:nvPr/>
          </p:nvGrpSpPr>
          <p:grpSpPr>
            <a:xfrm>
              <a:off x="1017814" y="1940478"/>
              <a:ext cx="10156372" cy="2881651"/>
              <a:chOff x="1017814" y="1940478"/>
              <a:chExt cx="10156372" cy="2881651"/>
            </a:xfrm>
          </p:grpSpPr>
          <p:sp>
            <p:nvSpPr>
              <p:cNvPr id="41" name="Rounded Rectangle 40">
                <a:extLst>
                  <a:ext uri="{FF2B5EF4-FFF2-40B4-BE49-F238E27FC236}">
                    <a16:creationId xmlns:a16="http://schemas.microsoft.com/office/drawing/2014/main" id="{C81CF695-4844-3945-8035-298359DFBAE7}"/>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B9D28318-5270-6C45-94B3-24D9CCB4D00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3" name="Group 42">
            <a:extLst>
              <a:ext uri="{FF2B5EF4-FFF2-40B4-BE49-F238E27FC236}">
                <a16:creationId xmlns:a16="http://schemas.microsoft.com/office/drawing/2014/main" id="{8C90A74E-F803-384B-A947-C848BCC74CEB}"/>
              </a:ext>
            </a:extLst>
          </p:cNvPr>
          <p:cNvGrpSpPr/>
          <p:nvPr/>
        </p:nvGrpSpPr>
        <p:grpSpPr>
          <a:xfrm>
            <a:off x="9226006" y="1801907"/>
            <a:ext cx="2601113" cy="3878457"/>
            <a:chOff x="1017814" y="1940478"/>
            <a:chExt cx="10156372" cy="2897400"/>
          </a:xfrm>
        </p:grpSpPr>
        <p:cxnSp>
          <p:nvCxnSpPr>
            <p:cNvPr id="44" name="Straight Connector 43">
              <a:extLst>
                <a:ext uri="{FF2B5EF4-FFF2-40B4-BE49-F238E27FC236}">
                  <a16:creationId xmlns:a16="http://schemas.microsoft.com/office/drawing/2014/main" id="{89428050-926B-954B-867B-901D8F2E9E38}"/>
                </a:ext>
              </a:extLst>
            </p:cNvPr>
            <p:cNvCxnSpPr/>
            <p:nvPr/>
          </p:nvCxnSpPr>
          <p:spPr>
            <a:xfrm>
              <a:off x="1017814" y="4837878"/>
              <a:ext cx="10156372"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014338B-4CBD-BC4F-855F-F0D29A178771}"/>
                </a:ext>
              </a:extLst>
            </p:cNvPr>
            <p:cNvGrpSpPr/>
            <p:nvPr/>
          </p:nvGrpSpPr>
          <p:grpSpPr>
            <a:xfrm>
              <a:off x="1017814" y="1940478"/>
              <a:ext cx="10156372" cy="2881651"/>
              <a:chOff x="1017814" y="1940478"/>
              <a:chExt cx="10156372" cy="2881651"/>
            </a:xfrm>
          </p:grpSpPr>
          <p:sp>
            <p:nvSpPr>
              <p:cNvPr id="46" name="Rounded Rectangle 45">
                <a:extLst>
                  <a:ext uri="{FF2B5EF4-FFF2-40B4-BE49-F238E27FC236}">
                    <a16:creationId xmlns:a16="http://schemas.microsoft.com/office/drawing/2014/main" id="{5DB74798-A6B3-F44B-B763-E7B8BC46FD60}"/>
                  </a:ext>
                </a:extLst>
              </p:cNvPr>
              <p:cNvSpPr/>
              <p:nvPr/>
            </p:nvSpPr>
            <p:spPr>
              <a:xfrm>
                <a:off x="1017814" y="1940478"/>
                <a:ext cx="10156372" cy="2881651"/>
              </a:xfrm>
              <a:prstGeom prst="roundRect">
                <a:avLst>
                  <a:gd name="adj" fmla="val 102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32D20CEC-525B-3546-B5B0-EEA004CBE35A}"/>
                  </a:ext>
                </a:extLst>
              </p:cNvPr>
              <p:cNvSpPr/>
              <p:nvPr/>
            </p:nvSpPr>
            <p:spPr>
              <a:xfrm>
                <a:off x="1017814" y="3413252"/>
                <a:ext cx="10156372" cy="14088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8" name="Picture 47" descr="A close up of a sign&#10;&#10;Description automatically generated">
            <a:extLst>
              <a:ext uri="{FF2B5EF4-FFF2-40B4-BE49-F238E27FC236}">
                <a16:creationId xmlns:a16="http://schemas.microsoft.com/office/drawing/2014/main" id="{B49B1687-F752-5149-ABE9-5EE07FCFC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5437" y="2868437"/>
            <a:ext cx="561407" cy="560563"/>
          </a:xfrm>
          <a:prstGeom prst="rect">
            <a:avLst/>
          </a:prstGeom>
        </p:spPr>
      </p:pic>
      <p:pic>
        <p:nvPicPr>
          <p:cNvPr id="49" name="Picture 48" descr="A close up of a newspaper&#10;&#10;Description automatically generated">
            <a:extLst>
              <a:ext uri="{FF2B5EF4-FFF2-40B4-BE49-F238E27FC236}">
                <a16:creationId xmlns:a16="http://schemas.microsoft.com/office/drawing/2014/main" id="{EB031B7F-8A55-D745-87E3-71BFDC466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816" y="3704440"/>
            <a:ext cx="686130" cy="594871"/>
          </a:xfrm>
          <a:prstGeom prst="rect">
            <a:avLst/>
          </a:prstGeom>
        </p:spPr>
      </p:pic>
      <p:pic>
        <p:nvPicPr>
          <p:cNvPr id="50" name="Picture 49" descr="A close up of a newspaper&#10;&#10;Description automatically generated">
            <a:extLst>
              <a:ext uri="{FF2B5EF4-FFF2-40B4-BE49-F238E27FC236}">
                <a16:creationId xmlns:a16="http://schemas.microsoft.com/office/drawing/2014/main" id="{51FB3331-8F76-574C-8B16-A6824F8B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1161" y="2866033"/>
            <a:ext cx="589749" cy="568118"/>
          </a:xfrm>
          <a:prstGeom prst="rect">
            <a:avLst/>
          </a:prstGeom>
        </p:spPr>
      </p:pic>
      <p:pic>
        <p:nvPicPr>
          <p:cNvPr id="51" name="Picture 50" descr="A close up of a sign&#10;&#10;Description automatically generated">
            <a:extLst>
              <a:ext uri="{FF2B5EF4-FFF2-40B4-BE49-F238E27FC236}">
                <a16:creationId xmlns:a16="http://schemas.microsoft.com/office/drawing/2014/main" id="{7AB23002-38AE-9D43-9A8E-D6462139F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9345" y="2863905"/>
            <a:ext cx="616725" cy="574706"/>
          </a:xfrm>
          <a:prstGeom prst="rect">
            <a:avLst/>
          </a:prstGeom>
        </p:spPr>
      </p:pic>
      <p:pic>
        <p:nvPicPr>
          <p:cNvPr id="52" name="Picture 51" descr="A picture containing text, newspaper, sign, traffic&#10;&#10;Description automatically generated">
            <a:extLst>
              <a:ext uri="{FF2B5EF4-FFF2-40B4-BE49-F238E27FC236}">
                <a16:creationId xmlns:a16="http://schemas.microsoft.com/office/drawing/2014/main" id="{CBC101C8-A419-5B46-B8A1-33BE9748E9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769" y="2859445"/>
            <a:ext cx="627477" cy="569555"/>
          </a:xfrm>
          <a:prstGeom prst="rect">
            <a:avLst/>
          </a:prstGeom>
        </p:spPr>
      </p:pic>
      <p:pic>
        <p:nvPicPr>
          <p:cNvPr id="53" name="Picture 52" descr="A close up of a sign&#10;&#10;Description automatically generated">
            <a:extLst>
              <a:ext uri="{FF2B5EF4-FFF2-40B4-BE49-F238E27FC236}">
                <a16:creationId xmlns:a16="http://schemas.microsoft.com/office/drawing/2014/main" id="{2B4295E6-CE2B-1D4A-828D-44EA72DC65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41963" y="1992601"/>
            <a:ext cx="587419" cy="636867"/>
          </a:xfrm>
          <a:prstGeom prst="rect">
            <a:avLst/>
          </a:prstGeom>
        </p:spPr>
      </p:pic>
      <p:pic>
        <p:nvPicPr>
          <p:cNvPr id="54" name="Picture 53" descr="A close up of a newspaper&#10;&#10;Description automatically generated">
            <a:extLst>
              <a:ext uri="{FF2B5EF4-FFF2-40B4-BE49-F238E27FC236}">
                <a16:creationId xmlns:a16="http://schemas.microsoft.com/office/drawing/2014/main" id="{0AE27DCC-964F-3B48-8D03-51F95AF447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5508" y="1996895"/>
            <a:ext cx="661834" cy="628279"/>
          </a:xfrm>
          <a:prstGeom prst="rect">
            <a:avLst/>
          </a:prstGeom>
        </p:spPr>
      </p:pic>
      <p:pic>
        <p:nvPicPr>
          <p:cNvPr id="55" name="Picture 54" descr="A close up of a newspaper&#10;&#10;Description automatically generated">
            <a:extLst>
              <a:ext uri="{FF2B5EF4-FFF2-40B4-BE49-F238E27FC236}">
                <a16:creationId xmlns:a16="http://schemas.microsoft.com/office/drawing/2014/main" id="{E625D9A6-D660-274C-BD2D-C5233118EC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192" y="1996895"/>
            <a:ext cx="649689" cy="632573"/>
          </a:xfrm>
          <a:prstGeom prst="rect">
            <a:avLst/>
          </a:prstGeom>
        </p:spPr>
      </p:pic>
      <p:pic>
        <p:nvPicPr>
          <p:cNvPr id="56" name="Picture 55" descr="A close up of a newspaper&#10;&#10;Description automatically generated">
            <a:extLst>
              <a:ext uri="{FF2B5EF4-FFF2-40B4-BE49-F238E27FC236}">
                <a16:creationId xmlns:a16="http://schemas.microsoft.com/office/drawing/2014/main" id="{31FCDD4D-F89F-CA4A-A5D0-6BC9FF233B0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916" y="2001189"/>
            <a:ext cx="625330" cy="628279"/>
          </a:xfrm>
          <a:prstGeom prst="rect">
            <a:avLst/>
          </a:prstGeom>
        </p:spPr>
      </p:pic>
      <p:pic>
        <p:nvPicPr>
          <p:cNvPr id="57" name="Picture 3" descr="A close up of a sign&#10;&#10;Description automatically generated">
            <a:extLst>
              <a:ext uri="{FF2B5EF4-FFF2-40B4-BE49-F238E27FC236}">
                <a16:creationId xmlns:a16="http://schemas.microsoft.com/office/drawing/2014/main" id="{1DE9E47D-8598-064C-A352-77C05CD94D4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21034" y="1995619"/>
            <a:ext cx="551863" cy="628279"/>
          </a:xfrm>
          <a:prstGeom prst="rect">
            <a:avLst/>
          </a:prstGeom>
        </p:spPr>
      </p:pic>
      <p:pic>
        <p:nvPicPr>
          <p:cNvPr id="58" name="Picture 57" descr="A close up of a newspaper&#10;&#10;Description automatically generated">
            <a:extLst>
              <a:ext uri="{FF2B5EF4-FFF2-40B4-BE49-F238E27FC236}">
                <a16:creationId xmlns:a16="http://schemas.microsoft.com/office/drawing/2014/main" id="{3D7B8805-8503-EB42-8E6E-C4296CC356C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98311" y="2863905"/>
            <a:ext cx="783700" cy="573963"/>
          </a:xfrm>
          <a:prstGeom prst="rect">
            <a:avLst/>
          </a:prstGeom>
        </p:spPr>
      </p:pic>
      <p:pic>
        <p:nvPicPr>
          <p:cNvPr id="59" name="Picture 58" descr="A close up of a sign&#10;&#10;Description automatically generated">
            <a:extLst>
              <a:ext uri="{FF2B5EF4-FFF2-40B4-BE49-F238E27FC236}">
                <a16:creationId xmlns:a16="http://schemas.microsoft.com/office/drawing/2014/main" id="{FC89E824-F58F-4649-B974-CA70607408E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63621" y="1996895"/>
            <a:ext cx="620072" cy="628279"/>
          </a:xfrm>
          <a:prstGeom prst="rect">
            <a:avLst/>
          </a:prstGeom>
        </p:spPr>
      </p:pic>
      <p:pic>
        <p:nvPicPr>
          <p:cNvPr id="60" name="Picture 59" descr="A close up of a sign&#10;&#10;Description automatically generated">
            <a:extLst>
              <a:ext uri="{FF2B5EF4-FFF2-40B4-BE49-F238E27FC236}">
                <a16:creationId xmlns:a16="http://schemas.microsoft.com/office/drawing/2014/main" id="{19B0B4B3-F484-F542-8E8D-612DF136603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86086" y="1995001"/>
            <a:ext cx="548536" cy="630173"/>
          </a:xfrm>
          <a:prstGeom prst="rect">
            <a:avLst/>
          </a:prstGeom>
        </p:spPr>
      </p:pic>
      <p:pic>
        <p:nvPicPr>
          <p:cNvPr id="61" name="Picture 60" descr="A close up of a newspaper&#10;&#10;Description automatically generated">
            <a:extLst>
              <a:ext uri="{FF2B5EF4-FFF2-40B4-BE49-F238E27FC236}">
                <a16:creationId xmlns:a16="http://schemas.microsoft.com/office/drawing/2014/main" id="{AA6D5174-085A-8F4C-933C-F51B131D550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15329" y="1996895"/>
            <a:ext cx="608363" cy="628279"/>
          </a:xfrm>
          <a:prstGeom prst="rect">
            <a:avLst/>
          </a:prstGeom>
        </p:spPr>
      </p:pic>
      <p:pic>
        <p:nvPicPr>
          <p:cNvPr id="62" name="Picture 61" descr="A close up of a sign&#10;&#10;Description automatically generated">
            <a:extLst>
              <a:ext uri="{FF2B5EF4-FFF2-40B4-BE49-F238E27FC236}">
                <a16:creationId xmlns:a16="http://schemas.microsoft.com/office/drawing/2014/main" id="{3E2D4C6C-2866-A640-B0A3-02C1294F4C8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59775" y="2863905"/>
            <a:ext cx="601158" cy="574706"/>
          </a:xfrm>
          <a:prstGeom prst="rect">
            <a:avLst/>
          </a:prstGeom>
        </p:spPr>
      </p:pic>
      <p:pic>
        <p:nvPicPr>
          <p:cNvPr id="63" name="Picture 62" descr="A close up of a sign&#10;&#10;Description automatically generated">
            <a:extLst>
              <a:ext uri="{FF2B5EF4-FFF2-40B4-BE49-F238E27FC236}">
                <a16:creationId xmlns:a16="http://schemas.microsoft.com/office/drawing/2014/main" id="{9EC99E87-BCFB-2E46-89A9-A8A0AC2C4A3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68419" y="2003525"/>
            <a:ext cx="318701" cy="620373"/>
          </a:xfrm>
          <a:prstGeom prst="rect">
            <a:avLst/>
          </a:prstGeom>
        </p:spPr>
      </p:pic>
      <p:pic>
        <p:nvPicPr>
          <p:cNvPr id="64" name="Picture 63" descr="Logo&#10;&#10;Description automatically generated">
            <a:extLst>
              <a:ext uri="{FF2B5EF4-FFF2-40B4-BE49-F238E27FC236}">
                <a16:creationId xmlns:a16="http://schemas.microsoft.com/office/drawing/2014/main" id="{2CFA9283-CDAE-F04C-AE0E-06F74D892EF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050731" y="1990335"/>
            <a:ext cx="506516" cy="631296"/>
          </a:xfrm>
          <a:prstGeom prst="rect">
            <a:avLst/>
          </a:prstGeom>
        </p:spPr>
      </p:pic>
      <p:pic>
        <p:nvPicPr>
          <p:cNvPr id="65" name="Picture 64" descr="A close up of a sign&#10;&#10;Description automatically generated">
            <a:extLst>
              <a:ext uri="{FF2B5EF4-FFF2-40B4-BE49-F238E27FC236}">
                <a16:creationId xmlns:a16="http://schemas.microsoft.com/office/drawing/2014/main" id="{6286DE70-277E-C34D-BDE8-727A693424B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578401" y="1990335"/>
            <a:ext cx="601072" cy="639133"/>
          </a:xfrm>
          <a:prstGeom prst="rect">
            <a:avLst/>
          </a:prstGeom>
        </p:spPr>
      </p:pic>
      <p:sp>
        <p:nvSpPr>
          <p:cNvPr id="66" name="Text Placeholder 2">
            <a:extLst>
              <a:ext uri="{FF2B5EF4-FFF2-40B4-BE49-F238E27FC236}">
                <a16:creationId xmlns:a16="http://schemas.microsoft.com/office/drawing/2014/main" id="{39777AEF-FCDF-B149-AE63-34C6BDA92037}"/>
              </a:ext>
            </a:extLst>
          </p:cNvPr>
          <p:cNvSpPr txBox="1">
            <a:spLocks/>
          </p:cNvSpPr>
          <p:nvPr/>
        </p:nvSpPr>
        <p:spPr>
          <a:xfrm>
            <a:off x="370637"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0000"/>
                    <a:lumOff val="10000"/>
                  </a:schemeClr>
                </a:solidFill>
                <a:latin typeface="Work Sans Light" pitchFamily="2" charset="77"/>
                <a:cs typeface="Arial" panose="020B0604020202020204" pitchFamily="34" charset="0"/>
              </a:rPr>
              <a:t>2016-2018</a:t>
            </a:r>
          </a:p>
        </p:txBody>
      </p:sp>
      <p:sp>
        <p:nvSpPr>
          <p:cNvPr id="67" name="Text Placeholder 2">
            <a:extLst>
              <a:ext uri="{FF2B5EF4-FFF2-40B4-BE49-F238E27FC236}">
                <a16:creationId xmlns:a16="http://schemas.microsoft.com/office/drawing/2014/main" id="{3EC25315-0427-414F-8C03-6790BA6B35DA}"/>
              </a:ext>
            </a:extLst>
          </p:cNvPr>
          <p:cNvSpPr txBox="1">
            <a:spLocks/>
          </p:cNvSpPr>
          <p:nvPr/>
        </p:nvSpPr>
        <p:spPr>
          <a:xfrm>
            <a:off x="3288649"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0000"/>
                    <a:lumOff val="10000"/>
                  </a:schemeClr>
                </a:solidFill>
                <a:latin typeface="Work Sans Light" pitchFamily="2" charset="77"/>
                <a:cs typeface="Arial" panose="020B0604020202020204" pitchFamily="34" charset="0"/>
              </a:rPr>
              <a:t>2019</a:t>
            </a:r>
          </a:p>
        </p:txBody>
      </p:sp>
      <p:sp>
        <p:nvSpPr>
          <p:cNvPr id="68" name="Text Placeholder 2">
            <a:extLst>
              <a:ext uri="{FF2B5EF4-FFF2-40B4-BE49-F238E27FC236}">
                <a16:creationId xmlns:a16="http://schemas.microsoft.com/office/drawing/2014/main" id="{33D4DA69-F2FF-6C46-9106-3820122FDB5F}"/>
              </a:ext>
            </a:extLst>
          </p:cNvPr>
          <p:cNvSpPr txBox="1">
            <a:spLocks/>
          </p:cNvSpPr>
          <p:nvPr/>
        </p:nvSpPr>
        <p:spPr>
          <a:xfrm>
            <a:off x="6247002"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0000"/>
                    <a:lumOff val="10000"/>
                  </a:schemeClr>
                </a:solidFill>
                <a:latin typeface="Work Sans Light" pitchFamily="2" charset="77"/>
                <a:cs typeface="Arial" panose="020B0604020202020204" pitchFamily="34" charset="0"/>
              </a:rPr>
              <a:t>2020</a:t>
            </a:r>
          </a:p>
        </p:txBody>
      </p:sp>
      <p:sp>
        <p:nvSpPr>
          <p:cNvPr id="69" name="Text Placeholder 2">
            <a:extLst>
              <a:ext uri="{FF2B5EF4-FFF2-40B4-BE49-F238E27FC236}">
                <a16:creationId xmlns:a16="http://schemas.microsoft.com/office/drawing/2014/main" id="{DE524079-6491-8C48-8593-6177352BF7CB}"/>
              </a:ext>
            </a:extLst>
          </p:cNvPr>
          <p:cNvSpPr txBox="1">
            <a:spLocks/>
          </p:cNvSpPr>
          <p:nvPr/>
        </p:nvSpPr>
        <p:spPr>
          <a:xfrm>
            <a:off x="9191908" y="5727017"/>
            <a:ext cx="1310245" cy="38534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0000"/>
                    <a:lumOff val="10000"/>
                  </a:schemeClr>
                </a:solidFill>
                <a:latin typeface="Work Sans Light" pitchFamily="2" charset="77"/>
                <a:cs typeface="Arial" panose="020B0604020202020204" pitchFamily="34" charset="0"/>
              </a:rPr>
              <a:t>2021</a:t>
            </a:r>
          </a:p>
        </p:txBody>
      </p:sp>
      <p:pic>
        <p:nvPicPr>
          <p:cNvPr id="70" name="Picture 69" descr="A picture containing food&#10;&#10;Description automatically generated">
            <a:extLst>
              <a:ext uri="{FF2B5EF4-FFF2-40B4-BE49-F238E27FC236}">
                <a16:creationId xmlns:a16="http://schemas.microsoft.com/office/drawing/2014/main" id="{42AF869F-9BA2-8842-85EC-C5249ABE722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324084" y="4572651"/>
            <a:ext cx="682706" cy="695658"/>
          </a:xfrm>
          <a:prstGeom prst="rect">
            <a:avLst/>
          </a:prstGeom>
        </p:spPr>
      </p:pic>
      <p:pic>
        <p:nvPicPr>
          <p:cNvPr id="71" name="Picture 70" descr="A close up of a sign&#10;&#10;Description automatically generated">
            <a:extLst>
              <a:ext uri="{FF2B5EF4-FFF2-40B4-BE49-F238E27FC236}">
                <a16:creationId xmlns:a16="http://schemas.microsoft.com/office/drawing/2014/main" id="{3F3F612B-0627-5D4D-BA9A-4FD3A489E20F}"/>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298035" y="4535984"/>
            <a:ext cx="719196" cy="695658"/>
          </a:xfrm>
          <a:prstGeom prst="rect">
            <a:avLst/>
          </a:prstGeom>
        </p:spPr>
      </p:pic>
      <p:pic>
        <p:nvPicPr>
          <p:cNvPr id="72" name="Picture 71" descr="Text&#10;&#10;Description automatically generated">
            <a:extLst>
              <a:ext uri="{FF2B5EF4-FFF2-40B4-BE49-F238E27FC236}">
                <a16:creationId xmlns:a16="http://schemas.microsoft.com/office/drawing/2014/main" id="{73457E68-08F3-C540-BFFA-38F319655756}"/>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7299325" y="4535984"/>
            <a:ext cx="552450" cy="641338"/>
          </a:xfrm>
          <a:prstGeom prst="rect">
            <a:avLst/>
          </a:prstGeom>
          <a:ln w="6350">
            <a:solidFill>
              <a:srgbClr val="FFFF00"/>
            </a:solidFill>
          </a:ln>
        </p:spPr>
      </p:pic>
      <p:pic>
        <p:nvPicPr>
          <p:cNvPr id="73" name="Picture 72" descr="Graphical user interface&#10;&#10;Description automatically generated with medium confidence">
            <a:extLst>
              <a:ext uri="{FF2B5EF4-FFF2-40B4-BE49-F238E27FC236}">
                <a16:creationId xmlns:a16="http://schemas.microsoft.com/office/drawing/2014/main" id="{D60A5252-AA53-C24F-9A6B-8EE81DF3C9B3}"/>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0329729" y="4470496"/>
            <a:ext cx="488467" cy="668119"/>
          </a:xfrm>
          <a:prstGeom prst="rect">
            <a:avLst/>
          </a:prstGeom>
          <a:ln w="19050">
            <a:solidFill>
              <a:srgbClr val="FFFF00"/>
            </a:solidFill>
          </a:ln>
        </p:spPr>
      </p:pic>
      <p:pic>
        <p:nvPicPr>
          <p:cNvPr id="74" name="Picture 73" descr="A close up of a sign&#10;&#10;Description automatically generated">
            <a:extLst>
              <a:ext uri="{FF2B5EF4-FFF2-40B4-BE49-F238E27FC236}">
                <a16:creationId xmlns:a16="http://schemas.microsoft.com/office/drawing/2014/main" id="{6586A5A5-77E4-7842-BEC3-2372C9736220}"/>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086149" y="3619467"/>
            <a:ext cx="715046" cy="764816"/>
          </a:xfrm>
          <a:prstGeom prst="rect">
            <a:avLst/>
          </a:prstGeom>
        </p:spPr>
      </p:pic>
      <p:pic>
        <p:nvPicPr>
          <p:cNvPr id="75" name="Picture 74" descr="A close up of a logo&#10;&#10;Description automatically generated">
            <a:extLst>
              <a:ext uri="{FF2B5EF4-FFF2-40B4-BE49-F238E27FC236}">
                <a16:creationId xmlns:a16="http://schemas.microsoft.com/office/drawing/2014/main" id="{9548CAAC-C23C-CD4F-A860-B83F8E3B68E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31840" y="3518181"/>
            <a:ext cx="897789" cy="878509"/>
          </a:xfrm>
          <a:prstGeom prst="rect">
            <a:avLst/>
          </a:prstGeom>
        </p:spPr>
      </p:pic>
      <p:pic>
        <p:nvPicPr>
          <p:cNvPr id="76" name="Picture 75" descr="A close up of a sign&#10;&#10;Description automatically generated">
            <a:extLst>
              <a:ext uri="{FF2B5EF4-FFF2-40B4-BE49-F238E27FC236}">
                <a16:creationId xmlns:a16="http://schemas.microsoft.com/office/drawing/2014/main" id="{5916BA31-1F39-4743-9B50-CA0E1006E72B}"/>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664725" y="3483702"/>
            <a:ext cx="757216" cy="893945"/>
          </a:xfrm>
          <a:prstGeom prst="rect">
            <a:avLst/>
          </a:prstGeom>
        </p:spPr>
      </p:pic>
      <p:pic>
        <p:nvPicPr>
          <p:cNvPr id="77" name="Picture 76" descr="Logo&#10;&#10;Description automatically generated">
            <a:extLst>
              <a:ext uri="{FF2B5EF4-FFF2-40B4-BE49-F238E27FC236}">
                <a16:creationId xmlns:a16="http://schemas.microsoft.com/office/drawing/2014/main" id="{020A5922-111B-C14D-AD69-F3307C3920C7}"/>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3857004" y="3655469"/>
            <a:ext cx="575930" cy="579515"/>
          </a:xfrm>
          <a:prstGeom prst="ellipse">
            <a:avLst/>
          </a:prstGeom>
        </p:spPr>
      </p:pic>
      <p:pic>
        <p:nvPicPr>
          <p:cNvPr id="78" name="Picture 77" descr="A picture containing laptop, sitting, computer, dark&#10;&#10;Description automatically generated">
            <a:extLst>
              <a:ext uri="{FF2B5EF4-FFF2-40B4-BE49-F238E27FC236}">
                <a16:creationId xmlns:a16="http://schemas.microsoft.com/office/drawing/2014/main" id="{D198D968-225E-C84D-80A2-E9DAC31F9B3B}"/>
              </a:ext>
            </a:extLst>
          </p:cNvPr>
          <p:cNvPicPr>
            <a:picLocks noChangeAspect="1"/>
          </p:cNvPicPr>
          <p:nvPr/>
        </p:nvPicPr>
        <p:blipFill>
          <a:blip r:embed="rId28" cstate="screen">
            <a:biLevel thresh="25000"/>
            <a:extLst>
              <a:ext uri="{28A0092B-C50C-407E-A947-70E740481C1C}">
                <a14:useLocalDpi xmlns:a14="http://schemas.microsoft.com/office/drawing/2010/main"/>
              </a:ext>
            </a:extLst>
          </a:blip>
          <a:stretch>
            <a:fillRect/>
          </a:stretch>
        </p:blipFill>
        <p:spPr>
          <a:xfrm>
            <a:off x="4034622" y="2883862"/>
            <a:ext cx="562009" cy="537523"/>
          </a:xfrm>
          <a:prstGeom prst="rect">
            <a:avLst/>
          </a:prstGeom>
        </p:spPr>
      </p:pic>
      <p:pic>
        <p:nvPicPr>
          <p:cNvPr id="79" name="Picture 78" descr="Text&#10;&#10;Description automatically generated">
            <a:extLst>
              <a:ext uri="{FF2B5EF4-FFF2-40B4-BE49-F238E27FC236}">
                <a16:creationId xmlns:a16="http://schemas.microsoft.com/office/drawing/2014/main" id="{9888DB1E-CF9E-4A40-8803-4B59AB5E83AE}"/>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4682835" y="2883862"/>
            <a:ext cx="383774" cy="537523"/>
          </a:xfrm>
          <a:prstGeom prst="rect">
            <a:avLst/>
          </a:prstGeom>
        </p:spPr>
      </p:pic>
      <p:pic>
        <p:nvPicPr>
          <p:cNvPr id="80" name="Picture 79" descr="A close up of a sign&#10;&#10;Description automatically generated">
            <a:extLst>
              <a:ext uri="{FF2B5EF4-FFF2-40B4-BE49-F238E27FC236}">
                <a16:creationId xmlns:a16="http://schemas.microsoft.com/office/drawing/2014/main" id="{05A96641-EE61-804B-B868-D459EC747148}"/>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568419" y="2866075"/>
            <a:ext cx="321218" cy="571794"/>
          </a:xfrm>
          <a:prstGeom prst="rect">
            <a:avLst/>
          </a:prstGeom>
        </p:spPr>
      </p:pic>
      <p:pic>
        <p:nvPicPr>
          <p:cNvPr id="81" name="Picture 80" descr="A close up of a newspaper&#10;&#10;Description automatically generated">
            <a:extLst>
              <a:ext uri="{FF2B5EF4-FFF2-40B4-BE49-F238E27FC236}">
                <a16:creationId xmlns:a16="http://schemas.microsoft.com/office/drawing/2014/main" id="{1ECA85FE-A110-DD41-9DB8-606E971C9E71}"/>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185033" y="2863351"/>
            <a:ext cx="550797" cy="574517"/>
          </a:xfrm>
          <a:prstGeom prst="rect">
            <a:avLst/>
          </a:prstGeom>
        </p:spPr>
      </p:pic>
      <p:pic>
        <p:nvPicPr>
          <p:cNvPr id="82" name="Picture 81" descr="A close up of a sign&#10;&#10;Description automatically generated">
            <a:extLst>
              <a:ext uri="{FF2B5EF4-FFF2-40B4-BE49-F238E27FC236}">
                <a16:creationId xmlns:a16="http://schemas.microsoft.com/office/drawing/2014/main" id="{A506AEFC-161B-7F4D-81CC-803CD2FA0B16}"/>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290054" y="1990302"/>
            <a:ext cx="340757" cy="639133"/>
          </a:xfrm>
          <a:prstGeom prst="rect">
            <a:avLst/>
          </a:prstGeom>
        </p:spPr>
      </p:pic>
      <p:pic>
        <p:nvPicPr>
          <p:cNvPr id="83" name="Picture 82">
            <a:extLst>
              <a:ext uri="{FF2B5EF4-FFF2-40B4-BE49-F238E27FC236}">
                <a16:creationId xmlns:a16="http://schemas.microsoft.com/office/drawing/2014/main" id="{3718E37F-3CD1-134A-AD70-A66B14CF4520}"/>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7130990" y="2866033"/>
            <a:ext cx="350047" cy="571835"/>
          </a:xfrm>
          <a:prstGeom prst="rect">
            <a:avLst/>
          </a:prstGeom>
        </p:spPr>
      </p:pic>
      <p:pic>
        <p:nvPicPr>
          <p:cNvPr id="84" name="Picture 83" descr="A close up of a logo&#10;&#10;Description automatically generated">
            <a:extLst>
              <a:ext uri="{FF2B5EF4-FFF2-40B4-BE49-F238E27FC236}">
                <a16:creationId xmlns:a16="http://schemas.microsoft.com/office/drawing/2014/main" id="{63D0044A-893E-3E4B-9F50-21C9E3A9B49B}"/>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7642118" y="2904419"/>
            <a:ext cx="498735" cy="533449"/>
          </a:xfrm>
          <a:prstGeom prst="rect">
            <a:avLst/>
          </a:prstGeom>
        </p:spPr>
      </p:pic>
      <p:pic>
        <p:nvPicPr>
          <p:cNvPr id="86" name="Picture 85" descr="Logo&#10;&#10;Description automatically generated">
            <a:extLst>
              <a:ext uri="{FF2B5EF4-FFF2-40B4-BE49-F238E27FC236}">
                <a16:creationId xmlns:a16="http://schemas.microsoft.com/office/drawing/2014/main" id="{D1440228-86EF-4A4D-A1FF-751ADA78288F}"/>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6790585" y="3796883"/>
            <a:ext cx="789204" cy="251666"/>
          </a:xfrm>
          <a:prstGeom prst="rect">
            <a:avLst/>
          </a:prstGeom>
        </p:spPr>
      </p:pic>
      <p:pic>
        <p:nvPicPr>
          <p:cNvPr id="87" name="Picture 86" descr="A picture containing icon&#10;&#10;Description automatically generated">
            <a:extLst>
              <a:ext uri="{FF2B5EF4-FFF2-40B4-BE49-F238E27FC236}">
                <a16:creationId xmlns:a16="http://schemas.microsoft.com/office/drawing/2014/main" id="{B1B385B9-DA1C-A248-88AB-7C5D86F95DBE}"/>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7728256" y="3654223"/>
            <a:ext cx="498343" cy="498343"/>
          </a:xfrm>
          <a:prstGeom prst="rect">
            <a:avLst/>
          </a:prstGeom>
        </p:spPr>
      </p:pic>
      <p:pic>
        <p:nvPicPr>
          <p:cNvPr id="88" name="Picture 87" descr="A picture containing graphical user interface&#10;&#10;Description automatically generated">
            <a:extLst>
              <a:ext uri="{FF2B5EF4-FFF2-40B4-BE49-F238E27FC236}">
                <a16:creationId xmlns:a16="http://schemas.microsoft.com/office/drawing/2014/main" id="{C8867C23-DBDB-0F45-9987-07B3CDC0BC36}"/>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585585" y="2855865"/>
            <a:ext cx="576332" cy="612426"/>
          </a:xfrm>
          <a:prstGeom prst="rect">
            <a:avLst/>
          </a:prstGeom>
        </p:spPr>
      </p:pic>
      <p:pic>
        <p:nvPicPr>
          <p:cNvPr id="89" name="Picture 88" descr="A picture containing text&#10;&#10;Description automatically generated">
            <a:extLst>
              <a:ext uri="{FF2B5EF4-FFF2-40B4-BE49-F238E27FC236}">
                <a16:creationId xmlns:a16="http://schemas.microsoft.com/office/drawing/2014/main" id="{9209C792-EB7A-6D4D-A037-01294A649AD3}"/>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9564424" y="1984678"/>
            <a:ext cx="356851" cy="636953"/>
          </a:xfrm>
          <a:prstGeom prst="rect">
            <a:avLst/>
          </a:prstGeom>
        </p:spPr>
      </p:pic>
      <p:pic>
        <p:nvPicPr>
          <p:cNvPr id="90" name="Picture 89" descr="A picture containing graphical user interface&#10;&#10;Description automatically generated">
            <a:extLst>
              <a:ext uri="{FF2B5EF4-FFF2-40B4-BE49-F238E27FC236}">
                <a16:creationId xmlns:a16="http://schemas.microsoft.com/office/drawing/2014/main" id="{D9E6435B-E1B0-DA40-8F43-18C2AA75ADDC}"/>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102918" y="1984678"/>
            <a:ext cx="364316" cy="636953"/>
          </a:xfrm>
          <a:prstGeom prst="rect">
            <a:avLst/>
          </a:prstGeom>
        </p:spPr>
      </p:pic>
      <p:pic>
        <p:nvPicPr>
          <p:cNvPr id="91" name="Picture 90" descr="A picture containing text, newspaper&#10;&#10;Description automatically generated">
            <a:extLst>
              <a:ext uri="{FF2B5EF4-FFF2-40B4-BE49-F238E27FC236}">
                <a16:creationId xmlns:a16="http://schemas.microsoft.com/office/drawing/2014/main" id="{EDED9197-D42F-934F-8096-6B8F585F7335}"/>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10668741" y="1980218"/>
            <a:ext cx="376324" cy="643680"/>
          </a:xfrm>
          <a:prstGeom prst="rect">
            <a:avLst/>
          </a:prstGeom>
        </p:spPr>
      </p:pic>
      <p:pic>
        <p:nvPicPr>
          <p:cNvPr id="92" name="Picture 91" descr="A picture containing logo&#10;&#10;Description automatically generated">
            <a:extLst>
              <a:ext uri="{FF2B5EF4-FFF2-40B4-BE49-F238E27FC236}">
                <a16:creationId xmlns:a16="http://schemas.microsoft.com/office/drawing/2014/main" id="{A84E9FF5-6E20-4E48-8888-1E540074CCCC}"/>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11239155" y="1980218"/>
            <a:ext cx="360619" cy="643680"/>
          </a:xfrm>
          <a:prstGeom prst="rect">
            <a:avLst/>
          </a:prstGeom>
        </p:spPr>
      </p:pic>
      <p:pic>
        <p:nvPicPr>
          <p:cNvPr id="93" name="Picture 92" descr="A picture containing text&#10;&#10;Description automatically generated">
            <a:extLst>
              <a:ext uri="{FF2B5EF4-FFF2-40B4-BE49-F238E27FC236}">
                <a16:creationId xmlns:a16="http://schemas.microsoft.com/office/drawing/2014/main" id="{9B705B19-3B15-5942-8B6D-25E83425B895}"/>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0399256" y="2857647"/>
            <a:ext cx="328230" cy="580221"/>
          </a:xfrm>
          <a:prstGeom prst="rect">
            <a:avLst/>
          </a:prstGeom>
        </p:spPr>
      </p:pic>
      <p:pic>
        <p:nvPicPr>
          <p:cNvPr id="94" name="Picture 93" descr="A picture containing icon&#10;&#10;Description automatically generated">
            <a:extLst>
              <a:ext uri="{FF2B5EF4-FFF2-40B4-BE49-F238E27FC236}">
                <a16:creationId xmlns:a16="http://schemas.microsoft.com/office/drawing/2014/main" id="{C83B38F9-A33F-B04E-8D6D-4F1E03A140FF}"/>
              </a:ext>
            </a:extLst>
          </p:cNvPr>
          <p:cNvPicPr>
            <a:picLocks noChangeAspect="1"/>
          </p:cNvPicPr>
          <p:nvPr/>
        </p:nvPicPr>
        <p:blipFill rotWithShape="1">
          <a:blip r:embed="rId43" cstate="screen">
            <a:biLevel thresh="50000"/>
            <a:extLst>
              <a:ext uri="{28A0092B-C50C-407E-A947-70E740481C1C}">
                <a14:useLocalDpi xmlns:a14="http://schemas.microsoft.com/office/drawing/2010/main"/>
              </a:ext>
            </a:extLst>
          </a:blip>
          <a:srcRect/>
          <a:stretch/>
        </p:blipFill>
        <p:spPr>
          <a:xfrm>
            <a:off x="10903784" y="2971339"/>
            <a:ext cx="732794" cy="315074"/>
          </a:xfrm>
          <a:prstGeom prst="rect">
            <a:avLst/>
          </a:prstGeom>
        </p:spPr>
      </p:pic>
      <p:pic>
        <p:nvPicPr>
          <p:cNvPr id="95" name="Picture 94" descr="Text&#10;&#10;Description automatically generated">
            <a:extLst>
              <a:ext uri="{FF2B5EF4-FFF2-40B4-BE49-F238E27FC236}">
                <a16:creationId xmlns:a16="http://schemas.microsoft.com/office/drawing/2014/main" id="{8EF626F5-37FD-FC4B-8D8A-2EC2F914B70E}"/>
              </a:ext>
            </a:extLst>
          </p:cNvPr>
          <p:cNvPicPr>
            <a:picLocks noChangeAspect="1"/>
          </p:cNvPicPr>
          <p:nvPr/>
        </p:nvPicPr>
        <p:blipFill>
          <a:blip r:embed="rId44" cstate="screen">
            <a:biLevel thresh="50000"/>
            <a:extLst>
              <a:ext uri="{28A0092B-C50C-407E-A947-70E740481C1C}">
                <a14:useLocalDpi xmlns:a14="http://schemas.microsoft.com/office/drawing/2010/main"/>
              </a:ext>
            </a:extLst>
          </a:blip>
          <a:stretch>
            <a:fillRect/>
          </a:stretch>
        </p:blipFill>
        <p:spPr>
          <a:xfrm>
            <a:off x="10134679" y="3776925"/>
            <a:ext cx="853697" cy="280318"/>
          </a:xfrm>
          <a:prstGeom prst="rect">
            <a:avLst/>
          </a:prstGeom>
        </p:spPr>
      </p:pic>
    </p:spTree>
    <p:extLst>
      <p:ext uri="{BB962C8B-B14F-4D97-AF65-F5344CB8AC3E}">
        <p14:creationId xmlns:p14="http://schemas.microsoft.com/office/powerpoint/2010/main" val="165537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FBC9149-63C3-B882-6E5D-EA686B8A8C28}"/>
              </a:ext>
            </a:extLst>
          </p:cNvPr>
          <p:cNvSpPr txBox="1"/>
          <p:nvPr/>
        </p:nvSpPr>
        <p:spPr>
          <a:xfrm>
            <a:off x="3898150" y="486168"/>
            <a:ext cx="4395755" cy="523220"/>
          </a:xfrm>
          <a:prstGeom prst="rect">
            <a:avLst/>
          </a:prstGeom>
          <a:noFill/>
        </p:spPr>
        <p:txBody>
          <a:bodyPr wrap="none" rtlCol="0">
            <a:spAutoFit/>
          </a:bodyPr>
          <a:lstStyle/>
          <a:p>
            <a:pPr algn="ctr"/>
            <a:r>
              <a:rPr lang="en-US" sz="2800" b="1" dirty="0">
                <a:solidFill>
                  <a:schemeClr val="tx1">
                    <a:lumMod val="75000"/>
                    <a:lumOff val="25000"/>
                  </a:schemeClr>
                </a:solidFill>
                <a:latin typeface="Work Sans" pitchFamily="2" charset="77"/>
              </a:rPr>
              <a:t>The EVOTEK Difference</a:t>
            </a:r>
          </a:p>
        </p:txBody>
      </p:sp>
      <p:pic>
        <p:nvPicPr>
          <p:cNvPr id="14" name="Picture 13">
            <a:extLst>
              <a:ext uri="{FF2B5EF4-FFF2-40B4-BE49-F238E27FC236}">
                <a16:creationId xmlns:a16="http://schemas.microsoft.com/office/drawing/2014/main" id="{D4E5AA4E-2B89-346B-6E46-7E7984EC9591}"/>
              </a:ext>
            </a:extLst>
          </p:cNvPr>
          <p:cNvPicPr>
            <a:picLocks noChangeAspect="1"/>
          </p:cNvPicPr>
          <p:nvPr/>
        </p:nvPicPr>
        <p:blipFill>
          <a:blip r:embed="rId2"/>
          <a:stretch>
            <a:fillRect/>
          </a:stretch>
        </p:blipFill>
        <p:spPr>
          <a:xfrm>
            <a:off x="4286550" y="2304858"/>
            <a:ext cx="3618899" cy="3612448"/>
          </a:xfrm>
          <a:prstGeom prst="rect">
            <a:avLst/>
          </a:prstGeom>
        </p:spPr>
      </p:pic>
      <p:sp>
        <p:nvSpPr>
          <p:cNvPr id="15" name="TextBox 14">
            <a:extLst>
              <a:ext uri="{FF2B5EF4-FFF2-40B4-BE49-F238E27FC236}">
                <a16:creationId xmlns:a16="http://schemas.microsoft.com/office/drawing/2014/main" id="{C639556E-4896-7343-C53B-51C239C7EE93}"/>
              </a:ext>
            </a:extLst>
          </p:cNvPr>
          <p:cNvSpPr txBox="1"/>
          <p:nvPr/>
        </p:nvSpPr>
        <p:spPr>
          <a:xfrm>
            <a:off x="2008503" y="2638658"/>
            <a:ext cx="2150032" cy="338554"/>
          </a:xfrm>
          <a:prstGeom prst="rect">
            <a:avLst/>
          </a:prstGeom>
          <a:noFill/>
        </p:spPr>
        <p:txBody>
          <a:bodyPr wrap="square" rtlCol="0">
            <a:spAutoFit/>
          </a:bodyPr>
          <a:lstStyle/>
          <a:p>
            <a:pPr algn="r"/>
            <a:r>
              <a:rPr lang="en-US" sz="1600" b="1" dirty="0">
                <a:solidFill>
                  <a:schemeClr val="accent1"/>
                </a:solidFill>
                <a:latin typeface="Work Sans" pitchFamily="2" charset="77"/>
              </a:rPr>
              <a:t>Advisory Services</a:t>
            </a:r>
          </a:p>
        </p:txBody>
      </p:sp>
      <p:sp>
        <p:nvSpPr>
          <p:cNvPr id="16" name="TextBox 15">
            <a:extLst>
              <a:ext uri="{FF2B5EF4-FFF2-40B4-BE49-F238E27FC236}">
                <a16:creationId xmlns:a16="http://schemas.microsoft.com/office/drawing/2014/main" id="{66061B6C-6E65-B11C-4454-E462A37C77E4}"/>
              </a:ext>
            </a:extLst>
          </p:cNvPr>
          <p:cNvSpPr txBox="1"/>
          <p:nvPr/>
        </p:nvSpPr>
        <p:spPr>
          <a:xfrm>
            <a:off x="1171002" y="1040226"/>
            <a:ext cx="9849994" cy="830997"/>
          </a:xfrm>
          <a:prstGeom prst="rect">
            <a:avLst/>
          </a:prstGeom>
          <a:noFill/>
        </p:spPr>
        <p:txBody>
          <a:bodyPr wrap="square" rtlCol="0">
            <a:spAutoFit/>
          </a:bodyPr>
          <a:lstStyle/>
          <a:p>
            <a:pPr algn="ctr"/>
            <a:r>
              <a:rPr lang="en-US" sz="1600" dirty="0">
                <a:solidFill>
                  <a:schemeClr val="tx1">
                    <a:lumMod val="75000"/>
                    <a:lumOff val="25000"/>
                  </a:schemeClr>
                </a:solidFill>
                <a:latin typeface="Work Sans Medium" pitchFamily="2" charset="77"/>
              </a:rPr>
              <a:t>EVOTEK provides solutions that span technical and business domains. By working in cooperation with the business and IT we facilitate alignment, reduce dependence on functional silos and concentrate on our customer’s business objectives instead of internal politics.</a:t>
            </a:r>
          </a:p>
        </p:txBody>
      </p:sp>
      <p:sp>
        <p:nvSpPr>
          <p:cNvPr id="17" name="TextBox 16">
            <a:extLst>
              <a:ext uri="{FF2B5EF4-FFF2-40B4-BE49-F238E27FC236}">
                <a16:creationId xmlns:a16="http://schemas.microsoft.com/office/drawing/2014/main" id="{3FAEF205-CE48-CEA8-CA0D-2E9D9BE00673}"/>
              </a:ext>
            </a:extLst>
          </p:cNvPr>
          <p:cNvSpPr txBox="1"/>
          <p:nvPr/>
        </p:nvSpPr>
        <p:spPr>
          <a:xfrm>
            <a:off x="2008503" y="4776741"/>
            <a:ext cx="2150032" cy="338554"/>
          </a:xfrm>
          <a:prstGeom prst="rect">
            <a:avLst/>
          </a:prstGeom>
          <a:noFill/>
        </p:spPr>
        <p:txBody>
          <a:bodyPr wrap="square" rtlCol="0">
            <a:spAutoFit/>
          </a:bodyPr>
          <a:lstStyle/>
          <a:p>
            <a:pPr algn="r"/>
            <a:r>
              <a:rPr lang="en-US" sz="1600" b="1" dirty="0">
                <a:solidFill>
                  <a:schemeClr val="tx1">
                    <a:lumMod val="75000"/>
                    <a:lumOff val="25000"/>
                  </a:schemeClr>
                </a:solidFill>
                <a:latin typeface="Work Sans" pitchFamily="2" charset="77"/>
              </a:rPr>
              <a:t>Engineering</a:t>
            </a:r>
          </a:p>
        </p:txBody>
      </p:sp>
      <p:sp>
        <p:nvSpPr>
          <p:cNvPr id="18" name="TextBox 17">
            <a:extLst>
              <a:ext uri="{FF2B5EF4-FFF2-40B4-BE49-F238E27FC236}">
                <a16:creationId xmlns:a16="http://schemas.microsoft.com/office/drawing/2014/main" id="{617B275B-772C-C339-8A57-322307082497}"/>
              </a:ext>
            </a:extLst>
          </p:cNvPr>
          <p:cNvSpPr txBox="1"/>
          <p:nvPr/>
        </p:nvSpPr>
        <p:spPr>
          <a:xfrm>
            <a:off x="7969620" y="2638658"/>
            <a:ext cx="2150032" cy="338554"/>
          </a:xfrm>
          <a:prstGeom prst="rect">
            <a:avLst/>
          </a:prstGeom>
          <a:noFill/>
        </p:spPr>
        <p:txBody>
          <a:bodyPr wrap="square" rtlCol="0">
            <a:spAutoFit/>
          </a:bodyPr>
          <a:lstStyle/>
          <a:p>
            <a:r>
              <a:rPr lang="en-US" sz="1600" b="1" dirty="0">
                <a:solidFill>
                  <a:schemeClr val="tx1">
                    <a:lumMod val="75000"/>
                    <a:lumOff val="25000"/>
                  </a:schemeClr>
                </a:solidFill>
                <a:latin typeface="Work Sans" pitchFamily="2" charset="77"/>
              </a:rPr>
              <a:t>Architecture</a:t>
            </a:r>
          </a:p>
        </p:txBody>
      </p:sp>
      <p:sp>
        <p:nvSpPr>
          <p:cNvPr id="19" name="TextBox 18">
            <a:extLst>
              <a:ext uri="{FF2B5EF4-FFF2-40B4-BE49-F238E27FC236}">
                <a16:creationId xmlns:a16="http://schemas.microsoft.com/office/drawing/2014/main" id="{F5F60B42-BCFA-EBA3-17A0-96F54010592E}"/>
              </a:ext>
            </a:extLst>
          </p:cNvPr>
          <p:cNvSpPr txBox="1"/>
          <p:nvPr/>
        </p:nvSpPr>
        <p:spPr>
          <a:xfrm>
            <a:off x="7969620" y="4776741"/>
            <a:ext cx="2150032" cy="338554"/>
          </a:xfrm>
          <a:prstGeom prst="rect">
            <a:avLst/>
          </a:prstGeom>
          <a:noFill/>
        </p:spPr>
        <p:txBody>
          <a:bodyPr wrap="square" rtlCol="0">
            <a:spAutoFit/>
          </a:bodyPr>
          <a:lstStyle/>
          <a:p>
            <a:r>
              <a:rPr lang="en-US" sz="1600" b="1" dirty="0">
                <a:solidFill>
                  <a:schemeClr val="accent2"/>
                </a:solidFill>
                <a:latin typeface="Work Sans" pitchFamily="2" charset="77"/>
              </a:rPr>
              <a:t>Strategic Sourcing</a:t>
            </a:r>
          </a:p>
        </p:txBody>
      </p:sp>
      <p:sp>
        <p:nvSpPr>
          <p:cNvPr id="20" name="TextBox 19">
            <a:extLst>
              <a:ext uri="{FF2B5EF4-FFF2-40B4-BE49-F238E27FC236}">
                <a16:creationId xmlns:a16="http://schemas.microsoft.com/office/drawing/2014/main" id="{8021FB78-5867-75F3-BCDC-17065F562D44}"/>
              </a:ext>
            </a:extLst>
          </p:cNvPr>
          <p:cNvSpPr txBox="1"/>
          <p:nvPr/>
        </p:nvSpPr>
        <p:spPr>
          <a:xfrm>
            <a:off x="197164" y="2936871"/>
            <a:ext cx="3973053" cy="738664"/>
          </a:xfrm>
          <a:prstGeom prst="rect">
            <a:avLst/>
          </a:prstGeom>
          <a:noFill/>
        </p:spPr>
        <p:txBody>
          <a:bodyPr wrap="square" rtlCol="0">
            <a:spAutoFit/>
          </a:bodyPr>
          <a:lstStyle/>
          <a:p>
            <a:pPr algn="r"/>
            <a:r>
              <a:rPr lang="en-US" sz="1400" dirty="0">
                <a:solidFill>
                  <a:schemeClr val="tx1">
                    <a:lumMod val="75000"/>
                    <a:lumOff val="25000"/>
                  </a:schemeClr>
                </a:solidFill>
                <a:latin typeface="Work Sans Medium" pitchFamily="2" charset="77"/>
              </a:rPr>
              <a:t>Providing real-world executive guidance to help our customers make strategic plans and optimize their use of technology.</a:t>
            </a:r>
          </a:p>
        </p:txBody>
      </p:sp>
      <p:sp>
        <p:nvSpPr>
          <p:cNvPr id="21" name="TextBox 20">
            <a:extLst>
              <a:ext uri="{FF2B5EF4-FFF2-40B4-BE49-F238E27FC236}">
                <a16:creationId xmlns:a16="http://schemas.microsoft.com/office/drawing/2014/main" id="{E74CF3CC-FC26-9D96-8C0E-26F17053A21C}"/>
              </a:ext>
            </a:extLst>
          </p:cNvPr>
          <p:cNvSpPr txBox="1"/>
          <p:nvPr/>
        </p:nvSpPr>
        <p:spPr>
          <a:xfrm>
            <a:off x="197165" y="5088400"/>
            <a:ext cx="3973052" cy="738664"/>
          </a:xfrm>
          <a:prstGeom prst="rect">
            <a:avLst/>
          </a:prstGeom>
          <a:noFill/>
        </p:spPr>
        <p:txBody>
          <a:bodyPr wrap="square" rtlCol="0">
            <a:spAutoFit/>
          </a:bodyPr>
          <a:lstStyle/>
          <a:p>
            <a:pPr algn="r"/>
            <a:r>
              <a:rPr lang="en-US" sz="1400" dirty="0">
                <a:solidFill>
                  <a:schemeClr val="tx1">
                    <a:lumMod val="75000"/>
                    <a:lumOff val="25000"/>
                  </a:schemeClr>
                </a:solidFill>
                <a:latin typeface="Work Sans Medium" pitchFamily="2" charset="77"/>
              </a:rPr>
              <a:t>Developing and implementing technical solutions that drive and improve business process, operations, and user experience.</a:t>
            </a:r>
          </a:p>
        </p:txBody>
      </p:sp>
      <p:sp>
        <p:nvSpPr>
          <p:cNvPr id="22" name="TextBox 21">
            <a:extLst>
              <a:ext uri="{FF2B5EF4-FFF2-40B4-BE49-F238E27FC236}">
                <a16:creationId xmlns:a16="http://schemas.microsoft.com/office/drawing/2014/main" id="{D9D12223-76C3-D2D8-1096-CDE004D1CE99}"/>
              </a:ext>
            </a:extLst>
          </p:cNvPr>
          <p:cNvSpPr txBox="1"/>
          <p:nvPr/>
        </p:nvSpPr>
        <p:spPr>
          <a:xfrm>
            <a:off x="7952507" y="2936871"/>
            <a:ext cx="3890815" cy="738664"/>
          </a:xfrm>
          <a:prstGeom prst="rect">
            <a:avLst/>
          </a:prstGeom>
          <a:noFill/>
        </p:spPr>
        <p:txBody>
          <a:bodyPr wrap="square" rtlCol="0">
            <a:spAutoFit/>
          </a:bodyPr>
          <a:lstStyle/>
          <a:p>
            <a:r>
              <a:rPr lang="en-US" sz="1400" dirty="0">
                <a:solidFill>
                  <a:schemeClr val="tx1">
                    <a:lumMod val="75000"/>
                    <a:lumOff val="25000"/>
                  </a:schemeClr>
                </a:solidFill>
                <a:latin typeface="Work Sans Medium" pitchFamily="2" charset="77"/>
              </a:rPr>
              <a:t>Planning, design and management of the infrastructure and systems that support our customer’s objectives. </a:t>
            </a:r>
          </a:p>
        </p:txBody>
      </p:sp>
      <p:sp>
        <p:nvSpPr>
          <p:cNvPr id="23" name="TextBox 22">
            <a:extLst>
              <a:ext uri="{FF2B5EF4-FFF2-40B4-BE49-F238E27FC236}">
                <a16:creationId xmlns:a16="http://schemas.microsoft.com/office/drawing/2014/main" id="{B9BA0B70-D8A6-5524-EACE-8E2607A4BB96}"/>
              </a:ext>
            </a:extLst>
          </p:cNvPr>
          <p:cNvSpPr txBox="1"/>
          <p:nvPr/>
        </p:nvSpPr>
        <p:spPr>
          <a:xfrm>
            <a:off x="7952507" y="5088400"/>
            <a:ext cx="4170218" cy="738664"/>
          </a:xfrm>
          <a:prstGeom prst="rect">
            <a:avLst/>
          </a:prstGeom>
          <a:noFill/>
        </p:spPr>
        <p:txBody>
          <a:bodyPr wrap="square" rtlCol="0">
            <a:spAutoFit/>
          </a:bodyPr>
          <a:lstStyle/>
          <a:p>
            <a:r>
              <a:rPr lang="en-US" sz="1400" dirty="0">
                <a:solidFill>
                  <a:schemeClr val="tx1">
                    <a:lumMod val="75000"/>
                    <a:lumOff val="25000"/>
                  </a:schemeClr>
                </a:solidFill>
                <a:latin typeface="Work Sans Medium" pitchFamily="2" charset="77"/>
              </a:rPr>
              <a:t>Aligning customers and vendors to find optimal economic and contractual outcomes that support our customer’s requirements.</a:t>
            </a:r>
          </a:p>
        </p:txBody>
      </p:sp>
    </p:spTree>
    <p:extLst>
      <p:ext uri="{BB962C8B-B14F-4D97-AF65-F5344CB8AC3E}">
        <p14:creationId xmlns:p14="http://schemas.microsoft.com/office/powerpoint/2010/main" val="36767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D4CD85C-B868-2610-691C-86FF51BFA610}"/>
              </a:ext>
            </a:extLst>
          </p:cNvPr>
          <p:cNvPicPr>
            <a:picLocks noChangeAspect="1"/>
          </p:cNvPicPr>
          <p:nvPr/>
        </p:nvPicPr>
        <p:blipFill>
          <a:blip r:embed="rId3"/>
          <a:srcRect/>
          <a:stretch/>
        </p:blipFill>
        <p:spPr>
          <a:xfrm>
            <a:off x="3260337" y="2488440"/>
            <a:ext cx="5671325" cy="2027498"/>
          </a:xfrm>
          <a:prstGeom prst="rect">
            <a:avLst/>
          </a:prstGeom>
        </p:spPr>
      </p:pic>
      <p:sp>
        <p:nvSpPr>
          <p:cNvPr id="33" name="TextBox 32">
            <a:extLst>
              <a:ext uri="{FF2B5EF4-FFF2-40B4-BE49-F238E27FC236}">
                <a16:creationId xmlns:a16="http://schemas.microsoft.com/office/drawing/2014/main" id="{43A7CD92-76FB-9935-7898-4EF981FCAE1D}"/>
              </a:ext>
            </a:extLst>
          </p:cNvPr>
          <p:cNvSpPr txBox="1"/>
          <p:nvPr/>
        </p:nvSpPr>
        <p:spPr>
          <a:xfrm>
            <a:off x="4310917" y="486168"/>
            <a:ext cx="3570208" cy="523220"/>
          </a:xfrm>
          <a:prstGeom prst="rect">
            <a:avLst/>
          </a:prstGeom>
          <a:noFill/>
        </p:spPr>
        <p:txBody>
          <a:bodyPr wrap="none" rtlCol="0">
            <a:spAutoFit/>
          </a:bodyPr>
          <a:lstStyle/>
          <a:p>
            <a:pPr algn="ctr"/>
            <a:r>
              <a:rPr lang="en-US" sz="2800" b="1" dirty="0">
                <a:solidFill>
                  <a:schemeClr val="tx1">
                    <a:lumMod val="90000"/>
                    <a:lumOff val="10000"/>
                  </a:schemeClr>
                </a:solidFill>
                <a:latin typeface="Work Sans" pitchFamily="2" charset="77"/>
              </a:rPr>
              <a:t>Technical Domains</a:t>
            </a:r>
          </a:p>
        </p:txBody>
      </p:sp>
      <p:sp>
        <p:nvSpPr>
          <p:cNvPr id="35" name="TextBox 34">
            <a:extLst>
              <a:ext uri="{FF2B5EF4-FFF2-40B4-BE49-F238E27FC236}">
                <a16:creationId xmlns:a16="http://schemas.microsoft.com/office/drawing/2014/main" id="{2A0D9539-55A1-5B55-EAD8-D4F24C5AC490}"/>
              </a:ext>
            </a:extLst>
          </p:cNvPr>
          <p:cNvSpPr txBox="1"/>
          <p:nvPr/>
        </p:nvSpPr>
        <p:spPr>
          <a:xfrm>
            <a:off x="3354467" y="4648224"/>
            <a:ext cx="1823786" cy="338554"/>
          </a:xfrm>
          <a:prstGeom prst="rect">
            <a:avLst/>
          </a:prstGeom>
          <a:noFill/>
        </p:spPr>
        <p:txBody>
          <a:bodyPr wrap="square" rtlCol="0">
            <a:spAutoFit/>
          </a:bodyPr>
          <a:lstStyle/>
          <a:p>
            <a:pPr algn="ctr"/>
            <a:r>
              <a:rPr lang="en-US" sz="1600" b="1" dirty="0">
                <a:solidFill>
                  <a:schemeClr val="tx1">
                    <a:lumMod val="90000"/>
                    <a:lumOff val="10000"/>
                  </a:schemeClr>
                </a:solidFill>
                <a:latin typeface="Work Sans" pitchFamily="2" charset="77"/>
              </a:rPr>
              <a:t>Platform</a:t>
            </a:r>
          </a:p>
        </p:txBody>
      </p:sp>
      <p:sp>
        <p:nvSpPr>
          <p:cNvPr id="36" name="TextBox 35">
            <a:extLst>
              <a:ext uri="{FF2B5EF4-FFF2-40B4-BE49-F238E27FC236}">
                <a16:creationId xmlns:a16="http://schemas.microsoft.com/office/drawing/2014/main" id="{42067D6C-B5C8-3F58-8C07-6B586CD20C3F}"/>
              </a:ext>
            </a:extLst>
          </p:cNvPr>
          <p:cNvSpPr txBox="1"/>
          <p:nvPr/>
        </p:nvSpPr>
        <p:spPr>
          <a:xfrm>
            <a:off x="5250521" y="4633260"/>
            <a:ext cx="1690956" cy="338554"/>
          </a:xfrm>
          <a:prstGeom prst="rect">
            <a:avLst/>
          </a:prstGeom>
          <a:noFill/>
        </p:spPr>
        <p:txBody>
          <a:bodyPr wrap="square" rtlCol="0">
            <a:spAutoFit/>
          </a:bodyPr>
          <a:lstStyle/>
          <a:p>
            <a:pPr algn="ctr"/>
            <a:r>
              <a:rPr lang="en-US" sz="1600" b="1" dirty="0">
                <a:solidFill>
                  <a:schemeClr val="tx1">
                    <a:lumMod val="90000"/>
                    <a:lumOff val="10000"/>
                  </a:schemeClr>
                </a:solidFill>
                <a:latin typeface="Work Sans" pitchFamily="2" charset="77"/>
              </a:rPr>
              <a:t>Cybersecurity</a:t>
            </a:r>
          </a:p>
        </p:txBody>
      </p:sp>
      <p:sp>
        <p:nvSpPr>
          <p:cNvPr id="37" name="TextBox 36">
            <a:extLst>
              <a:ext uri="{FF2B5EF4-FFF2-40B4-BE49-F238E27FC236}">
                <a16:creationId xmlns:a16="http://schemas.microsoft.com/office/drawing/2014/main" id="{B2A0944D-2C57-2891-8DF5-D13A42B62B6E}"/>
              </a:ext>
            </a:extLst>
          </p:cNvPr>
          <p:cNvSpPr txBox="1"/>
          <p:nvPr/>
        </p:nvSpPr>
        <p:spPr>
          <a:xfrm>
            <a:off x="7107919" y="4633260"/>
            <a:ext cx="1546412" cy="338554"/>
          </a:xfrm>
          <a:prstGeom prst="rect">
            <a:avLst/>
          </a:prstGeom>
          <a:noFill/>
        </p:spPr>
        <p:txBody>
          <a:bodyPr wrap="square" rtlCol="0">
            <a:spAutoFit/>
          </a:bodyPr>
          <a:lstStyle/>
          <a:p>
            <a:pPr algn="ctr"/>
            <a:r>
              <a:rPr lang="en-US" sz="1600" b="1" dirty="0">
                <a:solidFill>
                  <a:schemeClr val="tx1">
                    <a:lumMod val="90000"/>
                    <a:lumOff val="10000"/>
                  </a:schemeClr>
                </a:solidFill>
                <a:latin typeface="Work Sans" pitchFamily="2" charset="77"/>
              </a:rPr>
              <a:t>Network</a:t>
            </a:r>
          </a:p>
        </p:txBody>
      </p:sp>
      <p:sp>
        <p:nvSpPr>
          <p:cNvPr id="39" name="TextBox 38">
            <a:extLst>
              <a:ext uri="{FF2B5EF4-FFF2-40B4-BE49-F238E27FC236}">
                <a16:creationId xmlns:a16="http://schemas.microsoft.com/office/drawing/2014/main" id="{223BFA36-74AF-6A47-B597-35888AC08BAC}"/>
              </a:ext>
            </a:extLst>
          </p:cNvPr>
          <p:cNvSpPr txBox="1"/>
          <p:nvPr/>
        </p:nvSpPr>
        <p:spPr>
          <a:xfrm>
            <a:off x="1399897" y="1040226"/>
            <a:ext cx="9392204" cy="830997"/>
          </a:xfrm>
          <a:prstGeom prst="rect">
            <a:avLst/>
          </a:prstGeom>
          <a:noFill/>
        </p:spPr>
        <p:txBody>
          <a:bodyPr wrap="square" rtlCol="0">
            <a:spAutoFit/>
          </a:bodyPr>
          <a:lstStyle/>
          <a:p>
            <a:pPr algn="ctr"/>
            <a:r>
              <a:rPr lang="en-US" sz="1600" dirty="0">
                <a:solidFill>
                  <a:schemeClr val="tx1">
                    <a:lumMod val="90000"/>
                    <a:lumOff val="10000"/>
                  </a:schemeClr>
                </a:solidFill>
                <a:effectLst/>
                <a:latin typeface="Work Sans Light" pitchFamily="2" charset="77"/>
              </a:rPr>
              <a:t>Our integrated technical domains provide a cohesive approach to digital initiatives while driving business impact. EVOTEK provides a clear path for clients looking to bring their various teams together to execute an integrated solution with Security at the core. </a:t>
            </a:r>
            <a:endParaRPr lang="en-US" sz="1600" dirty="0">
              <a:solidFill>
                <a:schemeClr val="tx1">
                  <a:lumMod val="90000"/>
                  <a:lumOff val="10000"/>
                </a:schemeClr>
              </a:solidFill>
              <a:latin typeface="Work Sans Light" pitchFamily="2" charset="77"/>
            </a:endParaRPr>
          </a:p>
        </p:txBody>
      </p:sp>
    </p:spTree>
    <p:extLst>
      <p:ext uri="{BB962C8B-B14F-4D97-AF65-F5344CB8AC3E}">
        <p14:creationId xmlns:p14="http://schemas.microsoft.com/office/powerpoint/2010/main" val="291312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831C30-F43A-9CBB-7DF1-471C2B0E729B}"/>
              </a:ext>
            </a:extLst>
          </p:cNvPr>
          <p:cNvSpPr txBox="1"/>
          <p:nvPr/>
        </p:nvSpPr>
        <p:spPr>
          <a:xfrm>
            <a:off x="4041802" y="565476"/>
            <a:ext cx="4515980" cy="523220"/>
          </a:xfrm>
          <a:prstGeom prst="rect">
            <a:avLst/>
          </a:prstGeom>
          <a:noFill/>
        </p:spPr>
        <p:txBody>
          <a:bodyPr wrap="none" lIns="91440" tIns="45720" rIns="91440" bIns="45720" rtlCol="0" anchor="t">
            <a:spAutoFit/>
          </a:bodyPr>
          <a:lstStyle/>
          <a:p>
            <a:r>
              <a:rPr lang="en-US" sz="2800" b="1" dirty="0">
                <a:solidFill>
                  <a:schemeClr val="tx1">
                    <a:lumMod val="90000"/>
                    <a:lumOff val="10000"/>
                  </a:schemeClr>
                </a:solidFill>
                <a:latin typeface="Work Sans" pitchFamily="2" charset="77"/>
              </a:rPr>
              <a:t>CISO Executive Advisors</a:t>
            </a:r>
          </a:p>
        </p:txBody>
      </p:sp>
      <p:grpSp>
        <p:nvGrpSpPr>
          <p:cNvPr id="13" name="Group 12">
            <a:extLst>
              <a:ext uri="{FF2B5EF4-FFF2-40B4-BE49-F238E27FC236}">
                <a16:creationId xmlns:a16="http://schemas.microsoft.com/office/drawing/2014/main" id="{4282EB83-E16E-982A-E43F-B146BBAB8C30}"/>
              </a:ext>
            </a:extLst>
          </p:cNvPr>
          <p:cNvGrpSpPr/>
          <p:nvPr/>
        </p:nvGrpSpPr>
        <p:grpSpPr>
          <a:xfrm>
            <a:off x="245247" y="1486004"/>
            <a:ext cx="1209124" cy="1209124"/>
            <a:chOff x="2337542" y="1704734"/>
            <a:chExt cx="2206465" cy="2206465"/>
          </a:xfrm>
        </p:grpSpPr>
        <p:sp>
          <p:nvSpPr>
            <p:cNvPr id="17" name="Circle">
              <a:extLst>
                <a:ext uri="{FF2B5EF4-FFF2-40B4-BE49-F238E27FC236}">
                  <a16:creationId xmlns:a16="http://schemas.microsoft.com/office/drawing/2014/main" id="{665756A8-03B0-A674-CF0E-2CC19274B9FC}"/>
                </a:ext>
              </a:extLst>
            </p:cNvPr>
            <p:cNvSpPr/>
            <p:nvPr/>
          </p:nvSpPr>
          <p:spPr>
            <a:xfrm>
              <a:off x="2337542" y="1704734"/>
              <a:ext cx="2206465" cy="220646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19" name="Picture 18">
              <a:extLst>
                <a:ext uri="{FF2B5EF4-FFF2-40B4-BE49-F238E27FC236}">
                  <a16:creationId xmlns:a16="http://schemas.microsoft.com/office/drawing/2014/main" id="{C6088A3B-0768-7C32-BBA0-D6FEF8F374CB}"/>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601369" y="1968559"/>
              <a:ext cx="1679571" cy="1678813"/>
            </a:xfrm>
            <a:prstGeom prst="ellipse">
              <a:avLst/>
            </a:prstGeom>
          </p:spPr>
        </p:pic>
      </p:grpSp>
      <p:sp>
        <p:nvSpPr>
          <p:cNvPr id="16" name="Text Placeholder 2">
            <a:extLst>
              <a:ext uri="{FF2B5EF4-FFF2-40B4-BE49-F238E27FC236}">
                <a16:creationId xmlns:a16="http://schemas.microsoft.com/office/drawing/2014/main" id="{E6760C79-D12C-833C-5269-ED58D47C47B9}"/>
              </a:ext>
            </a:extLst>
          </p:cNvPr>
          <p:cNvSpPr txBox="1">
            <a:spLocks/>
          </p:cNvSpPr>
          <p:nvPr/>
        </p:nvSpPr>
        <p:spPr>
          <a:xfrm>
            <a:off x="1503762" y="1486004"/>
            <a:ext cx="1641696" cy="185083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tabLst>
                <a:tab pos="909638" algn="l"/>
              </a:tabLst>
            </a:pPr>
            <a:r>
              <a:rPr lang="en-US" sz="1100" b="1" dirty="0">
                <a:solidFill>
                  <a:schemeClr val="tx1">
                    <a:lumMod val="90000"/>
                    <a:lumOff val="10000"/>
                  </a:schemeClr>
                </a:solidFill>
                <a:latin typeface="Work Sans" pitchFamily="2" charset="77"/>
                <a:cs typeface="Arial" panose="020B0604020202020204" pitchFamily="34" charset="0"/>
              </a:rPr>
              <a:t>Chris Forbes</a:t>
            </a:r>
            <a:br>
              <a:rPr lang="en-US" sz="1100" dirty="0">
                <a:solidFill>
                  <a:schemeClr val="tx1">
                    <a:lumMod val="90000"/>
                    <a:lumOff val="10000"/>
                  </a:schemeClr>
                </a:solidFill>
                <a:latin typeface="Work Sans Medium"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CISO | Executive Advisor</a:t>
            </a:r>
            <a:br>
              <a:rPr lang="en-US" sz="1100" dirty="0">
                <a:solidFill>
                  <a:schemeClr val="tx1">
                    <a:lumMod val="90000"/>
                    <a:lumOff val="10000"/>
                  </a:schemeClr>
                </a:solidFill>
                <a:latin typeface="Work Sans Medium" pitchFamily="2" charset="77"/>
                <a:cs typeface="Arial" panose="020B0604020202020204" pitchFamily="34" charset="0"/>
              </a:rPr>
            </a:br>
            <a:endParaRPr lang="en-US" sz="1100" dirty="0">
              <a:solidFill>
                <a:schemeClr val="tx1">
                  <a:lumMod val="90000"/>
                  <a:lumOff val="10000"/>
                </a:schemeClr>
              </a:solidFill>
              <a:latin typeface="Work Sans Medium" pitchFamily="2" charset="77"/>
              <a:cs typeface="Arial" panose="020B0604020202020204" pitchFamily="34" charset="0"/>
            </a:endParaRPr>
          </a:p>
          <a:p>
            <a:pPr marL="0" marR="0" indent="0">
              <a:spcBef>
                <a:spcPts val="0"/>
              </a:spcBef>
              <a:spcAft>
                <a:spcPts val="0"/>
              </a:spcAft>
              <a:buNone/>
              <a:tabLst>
                <a:tab pos="909638" algn="l"/>
              </a:tabLst>
            </a:pPr>
            <a:r>
              <a:rPr lang="en-US" sz="1100" u="none" strike="noStrike" dirty="0">
                <a:solidFill>
                  <a:schemeClr val="tx1">
                    <a:lumMod val="90000"/>
                    <a:lumOff val="10000"/>
                  </a:schemeClr>
                </a:solidFill>
                <a:effectLst/>
                <a:latin typeface="Work Sans Light" pitchFamily="2" charset="77"/>
              </a:rPr>
              <a:t>40+ years of IT, Risk, and Security, US Navy veteran, roles include 3x CISO, 2x Chief Privacy Officer, CTO, ISO, Global Head of Technology Risk, Head of Systems Development. </a:t>
            </a:r>
          </a:p>
        </p:txBody>
      </p:sp>
      <p:grpSp>
        <p:nvGrpSpPr>
          <p:cNvPr id="23" name="Group 22">
            <a:extLst>
              <a:ext uri="{FF2B5EF4-FFF2-40B4-BE49-F238E27FC236}">
                <a16:creationId xmlns:a16="http://schemas.microsoft.com/office/drawing/2014/main" id="{8F194D24-CA9E-6C39-87DC-225BC584EC1B}"/>
              </a:ext>
            </a:extLst>
          </p:cNvPr>
          <p:cNvGrpSpPr/>
          <p:nvPr/>
        </p:nvGrpSpPr>
        <p:grpSpPr>
          <a:xfrm>
            <a:off x="6178293" y="1445465"/>
            <a:ext cx="1209124" cy="1209124"/>
            <a:chOff x="5281845" y="1163676"/>
            <a:chExt cx="1800845" cy="1800845"/>
          </a:xfrm>
        </p:grpSpPr>
        <p:sp>
          <p:nvSpPr>
            <p:cNvPr id="26" name="Circle">
              <a:extLst>
                <a:ext uri="{FF2B5EF4-FFF2-40B4-BE49-F238E27FC236}">
                  <a16:creationId xmlns:a16="http://schemas.microsoft.com/office/drawing/2014/main" id="{4BC02DC9-2727-2D00-E73F-1556EB7E20BD}"/>
                </a:ext>
              </a:extLst>
            </p:cNvPr>
            <p:cNvSpPr/>
            <p:nvPr/>
          </p:nvSpPr>
          <p:spPr>
            <a:xfrm>
              <a:off x="5281845"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28" name="Picture 27">
              <a:extLst>
                <a:ext uri="{FF2B5EF4-FFF2-40B4-BE49-F238E27FC236}">
                  <a16:creationId xmlns:a16="http://schemas.microsoft.com/office/drawing/2014/main" id="{48EB0EF0-9AB6-3B90-8369-A1601A8FDBD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481728" y="1363559"/>
              <a:ext cx="1401078" cy="1401078"/>
            </a:xfrm>
            <a:prstGeom prst="ellipse">
              <a:avLst/>
            </a:prstGeom>
          </p:spPr>
        </p:pic>
      </p:grpSp>
      <p:sp>
        <p:nvSpPr>
          <p:cNvPr id="25" name="Text Placeholder 2">
            <a:extLst>
              <a:ext uri="{FF2B5EF4-FFF2-40B4-BE49-F238E27FC236}">
                <a16:creationId xmlns:a16="http://schemas.microsoft.com/office/drawing/2014/main" id="{E1B78F38-AF3B-BA47-D8BE-D6C6EF08322D}"/>
              </a:ext>
            </a:extLst>
          </p:cNvPr>
          <p:cNvSpPr txBox="1">
            <a:spLocks/>
          </p:cNvSpPr>
          <p:nvPr/>
        </p:nvSpPr>
        <p:spPr>
          <a:xfrm>
            <a:off x="7421693" y="1445465"/>
            <a:ext cx="1594647" cy="239235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tx1">
                    <a:lumMod val="90000"/>
                    <a:lumOff val="10000"/>
                  </a:schemeClr>
                </a:solidFill>
                <a:latin typeface="Work Sans" pitchFamily="2" charset="77"/>
                <a:cs typeface="Arial" panose="020B0604020202020204" pitchFamily="34" charset="0"/>
              </a:rPr>
              <a:t>Matt </a:t>
            </a:r>
            <a:r>
              <a:rPr lang="en-US" sz="1100" b="1" dirty="0" err="1">
                <a:solidFill>
                  <a:schemeClr val="tx1">
                    <a:lumMod val="90000"/>
                    <a:lumOff val="10000"/>
                  </a:schemeClr>
                </a:solidFill>
                <a:latin typeface="Work Sans" pitchFamily="2" charset="77"/>
                <a:cs typeface="Arial" panose="020B0604020202020204" pitchFamily="34" charset="0"/>
              </a:rPr>
              <a:t>Shufeldt</a:t>
            </a:r>
            <a:br>
              <a:rPr lang="en-US" sz="1100" dirty="0">
                <a:solidFill>
                  <a:schemeClr val="tx1">
                    <a:lumMod val="90000"/>
                    <a:lumOff val="10000"/>
                  </a:schemeClr>
                </a:solidFill>
                <a:latin typeface="Work Sans Medium" pitchFamily="2" charset="77"/>
                <a:cs typeface="Arial" panose="020B0604020202020204" pitchFamily="34" charset="0"/>
              </a:rPr>
            </a:br>
            <a:r>
              <a:rPr lang="en-US" sz="1100" u="none" strike="noStrike" dirty="0">
                <a:solidFill>
                  <a:schemeClr val="tx1">
                    <a:lumMod val="90000"/>
                    <a:lumOff val="10000"/>
                  </a:schemeClr>
                </a:solidFill>
                <a:effectLst/>
                <a:latin typeface="Work Sans Light" pitchFamily="2" charset="77"/>
              </a:rPr>
              <a:t>VP Services and CISO Executive Advisor</a:t>
            </a:r>
            <a:endParaRPr lang="en-US" sz="1100" dirty="0">
              <a:solidFill>
                <a:schemeClr val="tx1">
                  <a:lumMod val="90000"/>
                  <a:lumOff val="10000"/>
                </a:schemeClr>
              </a:solidFill>
              <a:latin typeface="Work Sans Light" pitchFamily="2" charset="77"/>
              <a:cs typeface="Arial" panose="020B0604020202020204" pitchFamily="34" charset="0"/>
            </a:endParaRPr>
          </a:p>
          <a:p>
            <a:pPr marL="0" indent="0">
              <a:buNone/>
            </a:pPr>
            <a:r>
              <a:rPr lang="en-US" sz="1100" dirty="0">
                <a:solidFill>
                  <a:schemeClr val="tx1">
                    <a:lumMod val="90000"/>
                    <a:lumOff val="10000"/>
                  </a:schemeClr>
                </a:solidFill>
                <a:latin typeface="Work Sans Light" pitchFamily="2" charset="77"/>
                <a:cs typeface="Arial" panose="020B0604020202020204" pitchFamily="34" charset="0"/>
              </a:rPr>
              <a:t>Multi-time and multi-vertical CISO and a long-time senior IT leader. He is an experienced practitioner in domains of Cybersecurity and Security Compliance.</a:t>
            </a:r>
          </a:p>
        </p:txBody>
      </p:sp>
      <p:grpSp>
        <p:nvGrpSpPr>
          <p:cNvPr id="34" name="Group 33">
            <a:extLst>
              <a:ext uri="{FF2B5EF4-FFF2-40B4-BE49-F238E27FC236}">
                <a16:creationId xmlns:a16="http://schemas.microsoft.com/office/drawing/2014/main" id="{06B823BB-3076-D791-EE6D-9F562C541320}"/>
              </a:ext>
            </a:extLst>
          </p:cNvPr>
          <p:cNvGrpSpPr/>
          <p:nvPr/>
        </p:nvGrpSpPr>
        <p:grpSpPr>
          <a:xfrm>
            <a:off x="9001795" y="1427498"/>
            <a:ext cx="1209124" cy="1209124"/>
            <a:chOff x="7662076" y="1163676"/>
            <a:chExt cx="1800845" cy="1800845"/>
          </a:xfrm>
        </p:grpSpPr>
        <p:sp>
          <p:nvSpPr>
            <p:cNvPr id="36" name="Circle">
              <a:extLst>
                <a:ext uri="{FF2B5EF4-FFF2-40B4-BE49-F238E27FC236}">
                  <a16:creationId xmlns:a16="http://schemas.microsoft.com/office/drawing/2014/main" id="{4FAF3CCD-C375-13F0-B54A-7C40054F77E5}"/>
                </a:ext>
              </a:extLst>
            </p:cNvPr>
            <p:cNvSpPr/>
            <p:nvPr/>
          </p:nvSpPr>
          <p:spPr>
            <a:xfrm>
              <a:off x="7662076"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37" name="Picture 36">
              <a:extLst>
                <a:ext uri="{FF2B5EF4-FFF2-40B4-BE49-F238E27FC236}">
                  <a16:creationId xmlns:a16="http://schemas.microsoft.com/office/drawing/2014/main" id="{C77D656D-E382-F42D-4EBC-9B8BFD5698BB}"/>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rcRect l="55" r="55"/>
            <a:stretch/>
          </p:blipFill>
          <p:spPr>
            <a:xfrm>
              <a:off x="7862302" y="1364822"/>
              <a:ext cx="1397000" cy="1398552"/>
            </a:xfrm>
            <a:prstGeom prst="ellipse">
              <a:avLst/>
            </a:prstGeom>
          </p:spPr>
        </p:pic>
      </p:grpSp>
      <p:sp>
        <p:nvSpPr>
          <p:cNvPr id="35" name="Text Placeholder 2">
            <a:extLst>
              <a:ext uri="{FF2B5EF4-FFF2-40B4-BE49-F238E27FC236}">
                <a16:creationId xmlns:a16="http://schemas.microsoft.com/office/drawing/2014/main" id="{3AB64590-4BC1-9EF0-B023-5BB18042CD0A}"/>
              </a:ext>
            </a:extLst>
          </p:cNvPr>
          <p:cNvSpPr txBox="1">
            <a:spLocks/>
          </p:cNvSpPr>
          <p:nvPr/>
        </p:nvSpPr>
        <p:spPr>
          <a:xfrm>
            <a:off x="10283434" y="1427498"/>
            <a:ext cx="1749336" cy="241031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tx1">
                    <a:lumMod val="90000"/>
                    <a:lumOff val="10000"/>
                  </a:schemeClr>
                </a:solidFill>
                <a:latin typeface="Work Sans" pitchFamily="2" charset="77"/>
                <a:cs typeface="Arial" panose="020B0604020202020204" pitchFamily="34" charset="0"/>
              </a:rPr>
              <a:t>Robert </a:t>
            </a:r>
            <a:r>
              <a:rPr lang="en-US" sz="1100" b="1" dirty="0" err="1">
                <a:solidFill>
                  <a:schemeClr val="tx1">
                    <a:lumMod val="90000"/>
                    <a:lumOff val="10000"/>
                  </a:schemeClr>
                </a:solidFill>
                <a:latin typeface="Work Sans" pitchFamily="2" charset="77"/>
                <a:cs typeface="Arial" panose="020B0604020202020204" pitchFamily="34" charset="0"/>
              </a:rPr>
              <a:t>Yaus</a:t>
            </a:r>
            <a:br>
              <a:rPr lang="en-US" sz="1100" dirty="0">
                <a:solidFill>
                  <a:schemeClr val="tx1">
                    <a:lumMod val="90000"/>
                    <a:lumOff val="10000"/>
                  </a:schemeClr>
                </a:solidFill>
                <a:latin typeface="Work Sans Medium"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CISO, Executive Advisor</a:t>
            </a:r>
            <a:br>
              <a:rPr lang="en-US" sz="1100" dirty="0">
                <a:solidFill>
                  <a:schemeClr val="tx1">
                    <a:lumMod val="90000"/>
                    <a:lumOff val="10000"/>
                  </a:schemeClr>
                </a:solidFill>
                <a:latin typeface="Work Sans Light" pitchFamily="2" charset="77"/>
                <a:cs typeface="Arial" panose="020B0604020202020204" pitchFamily="34" charset="0"/>
              </a:rPr>
            </a:br>
            <a:br>
              <a:rPr lang="en-US" sz="1100" dirty="0">
                <a:solidFill>
                  <a:schemeClr val="tx1">
                    <a:lumMod val="90000"/>
                    <a:lumOff val="10000"/>
                  </a:schemeClr>
                </a:solidFill>
                <a:latin typeface="Work Sans Light" pitchFamily="2" charset="77"/>
                <a:cs typeface="Arial" panose="020B0604020202020204" pitchFamily="34" charset="0"/>
              </a:rPr>
            </a:br>
            <a:r>
              <a:rPr lang="en-US" sz="1100" u="none" strike="noStrike" dirty="0">
                <a:solidFill>
                  <a:schemeClr val="tx1">
                    <a:lumMod val="90000"/>
                    <a:lumOff val="10000"/>
                  </a:schemeClr>
                </a:solidFill>
                <a:effectLst/>
                <a:latin typeface="Work Sans Light" pitchFamily="2" charset="77"/>
              </a:rPr>
              <a:t>Certified security executive with 20+ years of success in cyber security leadership, focused on transformation, business alignment, risk management, and security operations within large, global organizations.</a:t>
            </a:r>
            <a:endParaRPr lang="en-US" sz="1100" dirty="0">
              <a:solidFill>
                <a:schemeClr val="tx1">
                  <a:lumMod val="90000"/>
                  <a:lumOff val="10000"/>
                </a:schemeClr>
              </a:solidFill>
              <a:latin typeface="Work Sans Light" pitchFamily="2" charset="77"/>
              <a:cs typeface="Arial" panose="020B0604020202020204" pitchFamily="34" charset="0"/>
            </a:endParaRPr>
          </a:p>
        </p:txBody>
      </p:sp>
      <p:grpSp>
        <p:nvGrpSpPr>
          <p:cNvPr id="40" name="Group 39">
            <a:extLst>
              <a:ext uri="{FF2B5EF4-FFF2-40B4-BE49-F238E27FC236}">
                <a16:creationId xmlns:a16="http://schemas.microsoft.com/office/drawing/2014/main" id="{1516D33E-C827-87D7-65EF-CA9DFB615FF2}"/>
              </a:ext>
            </a:extLst>
          </p:cNvPr>
          <p:cNvGrpSpPr/>
          <p:nvPr/>
        </p:nvGrpSpPr>
        <p:grpSpPr>
          <a:xfrm>
            <a:off x="3147371" y="1486004"/>
            <a:ext cx="1209124" cy="1209124"/>
            <a:chOff x="6585927" y="3642169"/>
            <a:chExt cx="1800845" cy="1800845"/>
          </a:xfrm>
        </p:grpSpPr>
        <p:sp>
          <p:nvSpPr>
            <p:cNvPr id="49" name="Circle">
              <a:extLst>
                <a:ext uri="{FF2B5EF4-FFF2-40B4-BE49-F238E27FC236}">
                  <a16:creationId xmlns:a16="http://schemas.microsoft.com/office/drawing/2014/main" id="{5ABCDBE6-F2DB-F45A-786F-ED2844CA5BCA}"/>
                </a:ext>
              </a:extLst>
            </p:cNvPr>
            <p:cNvSpPr/>
            <p:nvPr/>
          </p:nvSpPr>
          <p:spPr>
            <a:xfrm>
              <a:off x="6585927" y="364216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52" name="Picture 51">
              <a:extLst>
                <a:ext uri="{FF2B5EF4-FFF2-40B4-BE49-F238E27FC236}">
                  <a16:creationId xmlns:a16="http://schemas.microsoft.com/office/drawing/2014/main" id="{F66628B1-D7B7-3779-ED3C-89518B6F688A}"/>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Effect>
                        <a14:brightnessContrast contrast="20000"/>
                      </a14:imgEffect>
                    </a14:imgLayer>
                  </a14:imgProps>
                </a:ext>
              </a:extLst>
            </a:blip>
            <a:srcRect l="1786" t="3457" r="3771" b="14430"/>
            <a:stretch/>
          </p:blipFill>
          <p:spPr>
            <a:xfrm>
              <a:off x="6794199" y="3841937"/>
              <a:ext cx="1397000" cy="1401078"/>
            </a:xfrm>
            <a:prstGeom prst="ellipse">
              <a:avLst/>
            </a:prstGeom>
          </p:spPr>
        </p:pic>
      </p:grpSp>
      <p:sp>
        <p:nvSpPr>
          <p:cNvPr id="46" name="Text Placeholder 2">
            <a:extLst>
              <a:ext uri="{FF2B5EF4-FFF2-40B4-BE49-F238E27FC236}">
                <a16:creationId xmlns:a16="http://schemas.microsoft.com/office/drawing/2014/main" id="{6A01DEA9-5A73-047E-A7A4-A8E26167A0C5}"/>
              </a:ext>
            </a:extLst>
          </p:cNvPr>
          <p:cNvSpPr txBox="1">
            <a:spLocks/>
          </p:cNvSpPr>
          <p:nvPr/>
        </p:nvSpPr>
        <p:spPr>
          <a:xfrm>
            <a:off x="4403118" y="1486004"/>
            <a:ext cx="1813008" cy="215191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u="none" strike="noStrike" dirty="0">
                <a:solidFill>
                  <a:schemeClr val="tx1">
                    <a:lumMod val="90000"/>
                    <a:lumOff val="10000"/>
                  </a:schemeClr>
                </a:solidFill>
                <a:effectLst/>
                <a:latin typeface="Work Sans" pitchFamily="2" charset="77"/>
              </a:rPr>
              <a:t>Darren </a:t>
            </a:r>
            <a:r>
              <a:rPr lang="en-US" sz="1100" b="1" u="none" strike="noStrike" dirty="0" err="1">
                <a:solidFill>
                  <a:schemeClr val="tx1">
                    <a:lumMod val="90000"/>
                    <a:lumOff val="10000"/>
                  </a:schemeClr>
                </a:solidFill>
                <a:effectLst/>
                <a:latin typeface="Work Sans" pitchFamily="2" charset="77"/>
              </a:rPr>
              <a:t>Naftzger</a:t>
            </a:r>
            <a:br>
              <a:rPr lang="en-US" sz="1100" u="none" strike="noStrike" dirty="0">
                <a:solidFill>
                  <a:schemeClr val="tx1">
                    <a:lumMod val="90000"/>
                    <a:lumOff val="10000"/>
                  </a:schemeClr>
                </a:solidFill>
                <a:effectLst/>
                <a:latin typeface="Work Sans Medium" pitchFamily="2" charset="77"/>
              </a:rPr>
            </a:br>
            <a:r>
              <a:rPr lang="en-US" sz="1100" u="none" strike="noStrike" dirty="0">
                <a:solidFill>
                  <a:schemeClr val="tx1">
                    <a:lumMod val="90000"/>
                    <a:lumOff val="10000"/>
                  </a:schemeClr>
                </a:solidFill>
                <a:effectLst/>
                <a:latin typeface="Work Sans Light" pitchFamily="2" charset="77"/>
              </a:rPr>
              <a:t>Executive Advisory Director and CISO</a:t>
            </a:r>
            <a:br>
              <a:rPr lang="en-US" sz="1100" u="none" strike="noStrike" dirty="0">
                <a:solidFill>
                  <a:schemeClr val="tx1">
                    <a:lumMod val="90000"/>
                    <a:lumOff val="10000"/>
                  </a:schemeClr>
                </a:solidFill>
                <a:effectLst/>
                <a:latin typeface="Work Sans Medium" pitchFamily="2" charset="77"/>
              </a:rPr>
            </a:br>
            <a:endParaRPr lang="en-US" sz="1100" dirty="0">
              <a:solidFill>
                <a:schemeClr val="tx1">
                  <a:lumMod val="90000"/>
                  <a:lumOff val="10000"/>
                </a:schemeClr>
              </a:solidFill>
              <a:latin typeface="Work Sans Medium" pitchFamily="2" charset="77"/>
            </a:endParaRPr>
          </a:p>
          <a:p>
            <a:pPr marL="0" marR="0" indent="0">
              <a:spcBef>
                <a:spcPts val="0"/>
              </a:spcBef>
              <a:spcAft>
                <a:spcPts val="0"/>
              </a:spcAft>
              <a:buNone/>
            </a:pP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Global CISO with over 25 years of experience developing and executing global security programs and risk management strategies – leading global teams undergoing security transformations, improving security operations.</a:t>
            </a:r>
          </a:p>
        </p:txBody>
      </p:sp>
      <p:grpSp>
        <p:nvGrpSpPr>
          <p:cNvPr id="57" name="Group 56">
            <a:extLst>
              <a:ext uri="{FF2B5EF4-FFF2-40B4-BE49-F238E27FC236}">
                <a16:creationId xmlns:a16="http://schemas.microsoft.com/office/drawing/2014/main" id="{080A65B3-154D-3546-6692-63E63C8CF50A}"/>
              </a:ext>
            </a:extLst>
          </p:cNvPr>
          <p:cNvGrpSpPr/>
          <p:nvPr/>
        </p:nvGrpSpPr>
        <p:grpSpPr>
          <a:xfrm>
            <a:off x="872011" y="4026559"/>
            <a:ext cx="1209124" cy="1209124"/>
            <a:chOff x="10036541" y="1163676"/>
            <a:chExt cx="1800845" cy="1800845"/>
          </a:xfrm>
        </p:grpSpPr>
        <p:sp>
          <p:nvSpPr>
            <p:cNvPr id="59" name="Circle">
              <a:extLst>
                <a:ext uri="{FF2B5EF4-FFF2-40B4-BE49-F238E27FC236}">
                  <a16:creationId xmlns:a16="http://schemas.microsoft.com/office/drawing/2014/main" id="{114C3742-F3E1-29C9-E412-8A5E6EDB31A8}"/>
                </a:ext>
              </a:extLst>
            </p:cNvPr>
            <p:cNvSpPr/>
            <p:nvPr/>
          </p:nvSpPr>
          <p:spPr>
            <a:xfrm>
              <a:off x="10036541" y="1163676"/>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63" name="Picture 62">
              <a:extLst>
                <a:ext uri="{FF2B5EF4-FFF2-40B4-BE49-F238E27FC236}">
                  <a16:creationId xmlns:a16="http://schemas.microsoft.com/office/drawing/2014/main" id="{D82EE487-A7FC-4295-31A9-C46615A22EC1}"/>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l="21082" t="1553" r="21166" b="33178"/>
            <a:stretch/>
          </p:blipFill>
          <p:spPr>
            <a:xfrm>
              <a:off x="10244813" y="1363444"/>
              <a:ext cx="1397000" cy="1401078"/>
            </a:xfrm>
            <a:prstGeom prst="ellipse">
              <a:avLst/>
            </a:prstGeom>
          </p:spPr>
        </p:pic>
      </p:grpSp>
      <p:sp>
        <p:nvSpPr>
          <p:cNvPr id="58" name="Text Placeholder 2">
            <a:extLst>
              <a:ext uri="{FF2B5EF4-FFF2-40B4-BE49-F238E27FC236}">
                <a16:creationId xmlns:a16="http://schemas.microsoft.com/office/drawing/2014/main" id="{206F2766-46CE-A168-C086-01AE023DDC8C}"/>
              </a:ext>
            </a:extLst>
          </p:cNvPr>
          <p:cNvSpPr txBox="1">
            <a:spLocks/>
          </p:cNvSpPr>
          <p:nvPr/>
        </p:nvSpPr>
        <p:spPr>
          <a:xfrm>
            <a:off x="2157420" y="4026559"/>
            <a:ext cx="2112112" cy="173439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tx1">
                    <a:lumMod val="90000"/>
                    <a:lumOff val="10000"/>
                  </a:schemeClr>
                </a:solidFill>
                <a:latin typeface="Work Sans" pitchFamily="2" charset="77"/>
                <a:cs typeface="Arial" panose="020B0604020202020204" pitchFamily="34" charset="0"/>
              </a:rPr>
              <a:t>Jacob Rubin</a:t>
            </a:r>
            <a:br>
              <a:rPr lang="en-US" sz="1100" dirty="0">
                <a:solidFill>
                  <a:schemeClr val="tx1">
                    <a:lumMod val="90000"/>
                    <a:lumOff val="10000"/>
                  </a:schemeClr>
                </a:solidFill>
                <a:latin typeface="Work Sans Medium" pitchFamily="2" charset="77"/>
                <a:cs typeface="Arial" panose="020B0604020202020204" pitchFamily="34" charset="0"/>
              </a:rPr>
            </a:br>
            <a:r>
              <a:rPr lang="en-US" sz="1100" dirty="0">
                <a:solidFill>
                  <a:schemeClr val="tx1">
                    <a:lumMod val="90000"/>
                    <a:lumOff val="10000"/>
                  </a:schemeClr>
                </a:solidFill>
                <a:latin typeface="Work Sans Light" pitchFamily="2" charset="77"/>
              </a:rPr>
              <a:t>CISO, Executive Advisor</a:t>
            </a:r>
          </a:p>
          <a:p>
            <a:pPr marL="0" indent="0">
              <a:spcBef>
                <a:spcPts val="0"/>
              </a:spcBef>
              <a:buNone/>
            </a:pPr>
            <a:b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Security and risk executive with broad Fortune-class experience in technology, manufacturing, hospitality, healthcare, and consulting. </a:t>
            </a:r>
            <a:r>
              <a:rPr lang="en-US" sz="1100" u="none" strike="noStrike" dirty="0">
                <a:solidFill>
                  <a:schemeClr val="tx1">
                    <a:lumMod val="90000"/>
                    <a:lumOff val="10000"/>
                  </a:schemeClr>
                </a:solidFill>
                <a:effectLst/>
                <a:latin typeface="Work Sans Light" pitchFamily="2" charset="77"/>
              </a:rPr>
              <a:t>He holds an MBA, MISM</a:t>
            </a:r>
            <a:r>
              <a:rPr lang="en-US" sz="1100" dirty="0">
                <a:solidFill>
                  <a:schemeClr val="tx1">
                    <a:lumMod val="90000"/>
                    <a:lumOff val="10000"/>
                  </a:schemeClr>
                </a:solidFill>
                <a:latin typeface="Work Sans Light" pitchFamily="2" charset="77"/>
              </a:rPr>
              <a:t>,</a:t>
            </a:r>
            <a:r>
              <a:rPr lang="en-US" sz="1100" u="none" strike="noStrike" dirty="0">
                <a:solidFill>
                  <a:schemeClr val="tx1">
                    <a:lumMod val="90000"/>
                    <a:lumOff val="10000"/>
                  </a:schemeClr>
                </a:solidFill>
                <a:effectLst/>
                <a:latin typeface="Work Sans Light" pitchFamily="2" charset="77"/>
              </a:rPr>
              <a:t> </a:t>
            </a:r>
            <a:r>
              <a:rPr lang="en-US" sz="1100" dirty="0">
                <a:solidFill>
                  <a:schemeClr val="tx1">
                    <a:lumMod val="90000"/>
                    <a:lumOff val="10000"/>
                  </a:schemeClr>
                </a:solidFill>
                <a:latin typeface="Work Sans Light" pitchFamily="2" charset="77"/>
              </a:rPr>
              <a:t>a</a:t>
            </a:r>
            <a:r>
              <a:rPr lang="en-US" sz="1100" u="none" strike="noStrike" dirty="0">
                <a:solidFill>
                  <a:schemeClr val="tx1">
                    <a:lumMod val="90000"/>
                    <a:lumOff val="10000"/>
                  </a:schemeClr>
                </a:solidFill>
                <a:effectLst/>
                <a:latin typeface="Work Sans Light" pitchFamily="2" charset="77"/>
              </a:rPr>
              <a:t>nd a Ph.D</a:t>
            </a:r>
            <a:r>
              <a:rPr lang="en-US" sz="1100" dirty="0">
                <a:solidFill>
                  <a:schemeClr val="tx1">
                    <a:lumMod val="90000"/>
                    <a:lumOff val="10000"/>
                  </a:schemeClr>
                </a:solidFill>
                <a:latin typeface="Work Sans Light" pitchFamily="2" charset="77"/>
              </a:rPr>
              <a:t>. in</a:t>
            </a:r>
            <a:r>
              <a:rPr lang="en-US" sz="1100" u="none" strike="noStrike" dirty="0">
                <a:solidFill>
                  <a:schemeClr val="tx1">
                    <a:lumMod val="90000"/>
                    <a:lumOff val="10000"/>
                  </a:schemeClr>
                </a:solidFill>
                <a:effectLst/>
                <a:latin typeface="Work Sans Light" pitchFamily="2" charset="77"/>
              </a:rPr>
              <a:t> Behavioral Cyber Psychology</a:t>
            </a: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 </a:t>
            </a:r>
          </a:p>
        </p:txBody>
      </p:sp>
      <p:grpSp>
        <p:nvGrpSpPr>
          <p:cNvPr id="68" name="Group 67">
            <a:extLst>
              <a:ext uri="{FF2B5EF4-FFF2-40B4-BE49-F238E27FC236}">
                <a16:creationId xmlns:a16="http://schemas.microsoft.com/office/drawing/2014/main" id="{9CA6AD80-A34E-A48B-D0A4-794E54B95D0C}"/>
              </a:ext>
            </a:extLst>
          </p:cNvPr>
          <p:cNvGrpSpPr/>
          <p:nvPr/>
        </p:nvGrpSpPr>
        <p:grpSpPr>
          <a:xfrm>
            <a:off x="4648461" y="4026559"/>
            <a:ext cx="1209124" cy="1209124"/>
            <a:chOff x="138086" y="5183585"/>
            <a:chExt cx="1463040" cy="1463040"/>
          </a:xfrm>
        </p:grpSpPr>
        <p:sp>
          <p:nvSpPr>
            <p:cNvPr id="70" name="Circle">
              <a:extLst>
                <a:ext uri="{FF2B5EF4-FFF2-40B4-BE49-F238E27FC236}">
                  <a16:creationId xmlns:a16="http://schemas.microsoft.com/office/drawing/2014/main" id="{B0B84C81-714C-9748-C29D-47E942643B02}"/>
                </a:ext>
              </a:extLst>
            </p:cNvPr>
            <p:cNvSpPr/>
            <p:nvPr/>
          </p:nvSpPr>
          <p:spPr>
            <a:xfrm>
              <a:off x="138086" y="5183585"/>
              <a:ext cx="1463040" cy="1463040"/>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71" name="Picture 70">
              <a:extLst>
                <a:ext uri="{FF2B5EF4-FFF2-40B4-BE49-F238E27FC236}">
                  <a16:creationId xmlns:a16="http://schemas.microsoft.com/office/drawing/2014/main" id="{FF9845A7-1D3E-C869-073F-6B6036C5C6CB}"/>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7842" t="11170" r="13899" b="11170"/>
            <a:stretch/>
          </p:blipFill>
          <p:spPr>
            <a:xfrm>
              <a:off x="302132" y="5347000"/>
              <a:ext cx="1134949" cy="1136210"/>
            </a:xfrm>
            <a:prstGeom prst="ellipse">
              <a:avLst/>
            </a:prstGeom>
          </p:spPr>
        </p:pic>
      </p:grpSp>
      <p:sp>
        <p:nvSpPr>
          <p:cNvPr id="69" name="Text Placeholder 2">
            <a:extLst>
              <a:ext uri="{FF2B5EF4-FFF2-40B4-BE49-F238E27FC236}">
                <a16:creationId xmlns:a16="http://schemas.microsoft.com/office/drawing/2014/main" id="{C62AA9D9-0AFB-4819-EB1A-0E09F40C8B48}"/>
              </a:ext>
            </a:extLst>
          </p:cNvPr>
          <p:cNvSpPr txBox="1">
            <a:spLocks/>
          </p:cNvSpPr>
          <p:nvPr/>
        </p:nvSpPr>
        <p:spPr>
          <a:xfrm>
            <a:off x="5904208" y="4026559"/>
            <a:ext cx="1946567" cy="193077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tx1">
                    <a:lumMod val="90000"/>
                    <a:lumOff val="10000"/>
                  </a:schemeClr>
                </a:solidFill>
                <a:latin typeface="Work Sans" pitchFamily="2" charset="77"/>
              </a:rPr>
              <a:t>Eric </a:t>
            </a:r>
            <a:r>
              <a:rPr lang="en-US" sz="1100" b="1" dirty="0" err="1">
                <a:solidFill>
                  <a:schemeClr val="tx1">
                    <a:lumMod val="90000"/>
                    <a:lumOff val="10000"/>
                  </a:schemeClr>
                </a:solidFill>
                <a:latin typeface="Work Sans" pitchFamily="2" charset="77"/>
              </a:rPr>
              <a:t>Barricklow</a:t>
            </a:r>
            <a:br>
              <a:rPr lang="en-US" sz="1100" dirty="0">
                <a:solidFill>
                  <a:schemeClr val="tx1">
                    <a:lumMod val="90000"/>
                    <a:lumOff val="10000"/>
                  </a:schemeClr>
                </a:solidFill>
                <a:latin typeface="Work Sans Medium" pitchFamily="2" charset="77"/>
              </a:rPr>
            </a:br>
            <a:r>
              <a:rPr lang="en-US" sz="1100" u="none" strike="noStrike" dirty="0">
                <a:solidFill>
                  <a:schemeClr val="tx1">
                    <a:lumMod val="90000"/>
                    <a:lumOff val="10000"/>
                  </a:schemeClr>
                </a:solidFill>
                <a:effectLst/>
                <a:latin typeface="Work Sans Light" pitchFamily="2" charset="77"/>
              </a:rPr>
              <a:t>CISO | Executive Advisor</a:t>
            </a:r>
            <a:br>
              <a:rPr lang="en-US" sz="1100" u="none" strike="noStrike" dirty="0">
                <a:solidFill>
                  <a:schemeClr val="tx1">
                    <a:lumMod val="90000"/>
                    <a:lumOff val="10000"/>
                  </a:schemeClr>
                </a:solidFill>
                <a:latin typeface="Work Sans Light" pitchFamily="2" charset="77"/>
              </a:rPr>
            </a:br>
            <a:br>
              <a:rPr lang="en-US" sz="1100" u="none" strike="noStrike" dirty="0">
                <a:solidFill>
                  <a:schemeClr val="tx1">
                    <a:lumMod val="90000"/>
                    <a:lumOff val="10000"/>
                  </a:schemeClr>
                </a:solidFill>
                <a:latin typeface="Work Sans Light" pitchFamily="2" charset="77"/>
              </a:rPr>
            </a:br>
            <a:r>
              <a:rPr lang="en-US" sz="1100" dirty="0">
                <a:solidFill>
                  <a:schemeClr val="tx1">
                    <a:lumMod val="90000"/>
                    <a:lumOff val="10000"/>
                  </a:schemeClr>
                </a:solidFill>
                <a:effectLst/>
                <a:latin typeface="Work Sans Light" pitchFamily="2" charset="77"/>
              </a:rPr>
              <a:t>Successful Technologist and Cybersecurity Leader with 25+ years of broad experience developing and aligning Security programs in the Federal, State, Municipality and Aerospace industries.</a:t>
            </a:r>
          </a:p>
        </p:txBody>
      </p:sp>
      <p:grpSp>
        <p:nvGrpSpPr>
          <p:cNvPr id="6" name="Group 5">
            <a:extLst>
              <a:ext uri="{FF2B5EF4-FFF2-40B4-BE49-F238E27FC236}">
                <a16:creationId xmlns:a16="http://schemas.microsoft.com/office/drawing/2014/main" id="{2ACB0A33-1012-DE6F-2D15-0C3DDCDB6655}"/>
              </a:ext>
            </a:extLst>
          </p:cNvPr>
          <p:cNvGrpSpPr/>
          <p:nvPr/>
        </p:nvGrpSpPr>
        <p:grpSpPr>
          <a:xfrm>
            <a:off x="8215880" y="4026559"/>
            <a:ext cx="1209124" cy="1209124"/>
            <a:chOff x="138086" y="5183585"/>
            <a:chExt cx="1463040" cy="1463040"/>
          </a:xfrm>
        </p:grpSpPr>
        <p:sp>
          <p:nvSpPr>
            <p:cNvPr id="8" name="Circle">
              <a:extLst>
                <a:ext uri="{FF2B5EF4-FFF2-40B4-BE49-F238E27FC236}">
                  <a16:creationId xmlns:a16="http://schemas.microsoft.com/office/drawing/2014/main" id="{B39CA1DD-869F-60D4-6AD0-0A2876C6EE62}"/>
                </a:ext>
              </a:extLst>
            </p:cNvPr>
            <p:cNvSpPr/>
            <p:nvPr/>
          </p:nvSpPr>
          <p:spPr>
            <a:xfrm>
              <a:off x="138086" y="5183585"/>
              <a:ext cx="1463040" cy="1463040"/>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solidFill>
                  <a:schemeClr val="tx1">
                    <a:lumMod val="90000"/>
                    <a:lumOff val="10000"/>
                  </a:schemeClr>
                </a:solidFill>
                <a:latin typeface="Work Sans Light" pitchFamily="2" charset="77"/>
              </a:endParaRPr>
            </a:p>
          </p:txBody>
        </p:sp>
        <p:pic>
          <p:nvPicPr>
            <p:cNvPr id="9" name="Picture 8">
              <a:extLst>
                <a:ext uri="{FF2B5EF4-FFF2-40B4-BE49-F238E27FC236}">
                  <a16:creationId xmlns:a16="http://schemas.microsoft.com/office/drawing/2014/main" id="{0FEF96A1-3FFF-D335-7E9B-D0A424CCB811}"/>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Effect>
                        <a14:brightnessContrast bright="20000" contrast="-20000"/>
                      </a14:imgEffect>
                    </a14:imgLayer>
                  </a14:imgProps>
                </a:ext>
              </a:extLst>
            </a:blip>
            <a:srcRect l="56" r="56"/>
            <a:stretch/>
          </p:blipFill>
          <p:spPr>
            <a:xfrm>
              <a:off x="302132" y="5347000"/>
              <a:ext cx="1134949" cy="1136211"/>
            </a:xfrm>
            <a:prstGeom prst="ellipse">
              <a:avLst/>
            </a:prstGeom>
          </p:spPr>
        </p:pic>
      </p:grpSp>
      <p:sp>
        <p:nvSpPr>
          <p:cNvPr id="11" name="Text Placeholder 2">
            <a:extLst>
              <a:ext uri="{FF2B5EF4-FFF2-40B4-BE49-F238E27FC236}">
                <a16:creationId xmlns:a16="http://schemas.microsoft.com/office/drawing/2014/main" id="{91A0F470-F5C7-57EF-0270-46240A8F7C06}"/>
              </a:ext>
            </a:extLst>
          </p:cNvPr>
          <p:cNvSpPr txBox="1">
            <a:spLocks/>
          </p:cNvSpPr>
          <p:nvPr/>
        </p:nvSpPr>
        <p:spPr>
          <a:xfrm>
            <a:off x="9471627" y="4026559"/>
            <a:ext cx="2102683" cy="193077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solidFill>
                  <a:schemeClr val="tx1">
                    <a:lumMod val="90000"/>
                    <a:lumOff val="10000"/>
                  </a:schemeClr>
                </a:solidFill>
                <a:latin typeface="Work Sans" pitchFamily="2" charset="77"/>
              </a:rPr>
              <a:t>Vincent Grimard</a:t>
            </a:r>
            <a:br>
              <a:rPr lang="en-US" sz="1100" dirty="0">
                <a:solidFill>
                  <a:schemeClr val="tx1">
                    <a:lumMod val="90000"/>
                    <a:lumOff val="10000"/>
                  </a:schemeClr>
                </a:solidFill>
                <a:latin typeface="Work Sans Medium" pitchFamily="2" charset="77"/>
              </a:rPr>
            </a:br>
            <a:r>
              <a:rPr lang="en-US" sz="1100" u="none" strike="noStrike" dirty="0">
                <a:solidFill>
                  <a:schemeClr val="tx1">
                    <a:lumMod val="90000"/>
                    <a:lumOff val="10000"/>
                  </a:schemeClr>
                </a:solidFill>
                <a:effectLst/>
                <a:latin typeface="Work Sans Light" pitchFamily="2" charset="77"/>
              </a:rPr>
              <a:t>CISO | Executive Advisor</a:t>
            </a:r>
            <a:br>
              <a:rPr lang="en-US" sz="1100" u="none" strike="noStrike" dirty="0">
                <a:solidFill>
                  <a:schemeClr val="tx1">
                    <a:lumMod val="90000"/>
                    <a:lumOff val="10000"/>
                  </a:schemeClr>
                </a:solidFill>
                <a:latin typeface="Work Sans Light" pitchFamily="2" charset="77"/>
              </a:rPr>
            </a:br>
            <a:br>
              <a:rPr lang="en-US" sz="1100" u="none" strike="noStrike" dirty="0">
                <a:solidFill>
                  <a:schemeClr val="tx1">
                    <a:lumMod val="90000"/>
                    <a:lumOff val="10000"/>
                  </a:schemeClr>
                </a:solidFill>
                <a:latin typeface="Work Sans Light" pitchFamily="2" charset="77"/>
              </a:rPr>
            </a:br>
            <a:r>
              <a:rPr lang="en-US" sz="1100" dirty="0">
                <a:effectLst/>
                <a:latin typeface="Work Sans Light" pitchFamily="2" charset="77"/>
              </a:rPr>
              <a:t>Vincent is a technology and cybersecurity executive with 25 years of proven expertise in building and scaling robust cybersecurity programs. He is adept at navigating complex federal, state, financial, and industry compliance frameworks.</a:t>
            </a:r>
          </a:p>
          <a:p>
            <a:pPr marL="0" indent="0">
              <a:buNone/>
            </a:pPr>
            <a:endParaRPr lang="en-US" sz="1100" dirty="0">
              <a:solidFill>
                <a:schemeClr val="tx1">
                  <a:lumMod val="90000"/>
                  <a:lumOff val="10000"/>
                </a:schemeClr>
              </a:solidFill>
              <a:effectLst/>
              <a:latin typeface="Work Sans Light" pitchFamily="2" charset="77"/>
            </a:endParaRPr>
          </a:p>
        </p:txBody>
      </p:sp>
    </p:spTree>
    <p:extLst>
      <p:ext uri="{BB962C8B-B14F-4D97-AF65-F5344CB8AC3E}">
        <p14:creationId xmlns:p14="http://schemas.microsoft.com/office/powerpoint/2010/main" val="342863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08DA1B-4048-6233-4C84-CC7B868B9251}"/>
              </a:ext>
            </a:extLst>
          </p:cNvPr>
          <p:cNvGrpSpPr/>
          <p:nvPr/>
        </p:nvGrpSpPr>
        <p:grpSpPr>
          <a:xfrm>
            <a:off x="4284847" y="1910875"/>
            <a:ext cx="1463040" cy="1463040"/>
            <a:chOff x="1789303" y="3591199"/>
            <a:chExt cx="1800845" cy="1800845"/>
          </a:xfrm>
        </p:grpSpPr>
        <p:sp>
          <p:nvSpPr>
            <p:cNvPr id="6" name="Circle">
              <a:extLst>
                <a:ext uri="{FF2B5EF4-FFF2-40B4-BE49-F238E27FC236}">
                  <a16:creationId xmlns:a16="http://schemas.microsoft.com/office/drawing/2014/main" id="{CA2A259E-8550-ABCF-F579-CE4D3179E1DE}"/>
                </a:ext>
              </a:extLst>
            </p:cNvPr>
            <p:cNvSpPr/>
            <p:nvPr/>
          </p:nvSpPr>
          <p:spPr>
            <a:xfrm>
              <a:off x="178930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p>
          </p:txBody>
        </p:sp>
        <p:pic>
          <p:nvPicPr>
            <p:cNvPr id="8" name="Picture 7">
              <a:extLst>
                <a:ext uri="{FF2B5EF4-FFF2-40B4-BE49-F238E27FC236}">
                  <a16:creationId xmlns:a16="http://schemas.microsoft.com/office/drawing/2014/main" id="{A120898C-08B6-F80F-A671-C8FD39E7AC5A}"/>
                </a:ext>
              </a:extLst>
            </p:cNvPr>
            <p:cNvPicPr>
              <a:picLocks noChangeAspect="1"/>
            </p:cNvPicPr>
            <p:nvPr/>
          </p:nvPicPr>
          <p:blipFill rotWithShape="1">
            <a:blip r:embed="rId3"/>
            <a:srcRect l="24929" t="2432" r="9219" b="31523"/>
            <a:stretch/>
          </p:blipFill>
          <p:spPr>
            <a:xfrm>
              <a:off x="1997575" y="3790967"/>
              <a:ext cx="1397000" cy="1401078"/>
            </a:xfrm>
            <a:prstGeom prst="ellipse">
              <a:avLst/>
            </a:prstGeom>
          </p:spPr>
        </p:pic>
      </p:grpSp>
      <p:sp>
        <p:nvSpPr>
          <p:cNvPr id="7" name="TextBox 6">
            <a:extLst>
              <a:ext uri="{FF2B5EF4-FFF2-40B4-BE49-F238E27FC236}">
                <a16:creationId xmlns:a16="http://schemas.microsoft.com/office/drawing/2014/main" id="{8A47A6CD-F86C-F121-B29C-B40DC9C8ED85}"/>
              </a:ext>
            </a:extLst>
          </p:cNvPr>
          <p:cNvSpPr txBox="1"/>
          <p:nvPr/>
        </p:nvSpPr>
        <p:spPr>
          <a:xfrm>
            <a:off x="3838010" y="549978"/>
            <a:ext cx="4564070" cy="523220"/>
          </a:xfrm>
          <a:prstGeom prst="rect">
            <a:avLst/>
          </a:prstGeom>
          <a:noFill/>
        </p:spPr>
        <p:txBody>
          <a:bodyPr wrap="none" lIns="91440" tIns="45720" rIns="91440" bIns="45720" rtlCol="0" anchor="t">
            <a:spAutoFit/>
          </a:bodyPr>
          <a:lstStyle/>
          <a:p>
            <a:r>
              <a:rPr lang="en-US" sz="2800" b="1" dirty="0">
                <a:solidFill>
                  <a:schemeClr val="tx1">
                    <a:lumMod val="90000"/>
                    <a:lumOff val="10000"/>
                  </a:schemeClr>
                </a:solidFill>
                <a:latin typeface="Work Sans Black" pitchFamily="2" charset="77"/>
              </a:rPr>
              <a:t>BISO Executive Advisors</a:t>
            </a:r>
          </a:p>
        </p:txBody>
      </p:sp>
      <p:grpSp>
        <p:nvGrpSpPr>
          <p:cNvPr id="68" name="Group 67">
            <a:extLst>
              <a:ext uri="{FF2B5EF4-FFF2-40B4-BE49-F238E27FC236}">
                <a16:creationId xmlns:a16="http://schemas.microsoft.com/office/drawing/2014/main" id="{B1FEA787-E3CD-4413-2AEF-CAE5D9CC8F2A}"/>
              </a:ext>
            </a:extLst>
          </p:cNvPr>
          <p:cNvGrpSpPr/>
          <p:nvPr/>
        </p:nvGrpSpPr>
        <p:grpSpPr>
          <a:xfrm>
            <a:off x="325937" y="1910875"/>
            <a:ext cx="1463040" cy="1463040"/>
            <a:chOff x="4238673" y="3591199"/>
            <a:chExt cx="1800845" cy="1800845"/>
          </a:xfrm>
        </p:grpSpPr>
        <p:sp>
          <p:nvSpPr>
            <p:cNvPr id="70" name="Circle">
              <a:extLst>
                <a:ext uri="{FF2B5EF4-FFF2-40B4-BE49-F238E27FC236}">
                  <a16:creationId xmlns:a16="http://schemas.microsoft.com/office/drawing/2014/main" id="{FCA801A7-0AF3-0873-008E-040FADC5BFA4}"/>
                </a:ext>
              </a:extLst>
            </p:cNvPr>
            <p:cNvSpPr/>
            <p:nvPr/>
          </p:nvSpPr>
          <p:spPr>
            <a:xfrm>
              <a:off x="423867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p>
          </p:txBody>
        </p:sp>
        <p:pic>
          <p:nvPicPr>
            <p:cNvPr id="71" name="Picture 70">
              <a:extLst>
                <a:ext uri="{FF2B5EF4-FFF2-40B4-BE49-F238E27FC236}">
                  <a16:creationId xmlns:a16="http://schemas.microsoft.com/office/drawing/2014/main" id="{C1DB1BA0-9737-E24C-A932-32C8CB53363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3819" t="8315" r="13555" b="25142"/>
            <a:stretch/>
          </p:blipFill>
          <p:spPr>
            <a:xfrm>
              <a:off x="4446945" y="3790967"/>
              <a:ext cx="1397000" cy="1401078"/>
            </a:xfrm>
            <a:prstGeom prst="ellipse">
              <a:avLst/>
            </a:prstGeom>
          </p:spPr>
        </p:pic>
      </p:grpSp>
      <p:grpSp>
        <p:nvGrpSpPr>
          <p:cNvPr id="80" name="Group 79">
            <a:extLst>
              <a:ext uri="{FF2B5EF4-FFF2-40B4-BE49-F238E27FC236}">
                <a16:creationId xmlns:a16="http://schemas.microsoft.com/office/drawing/2014/main" id="{C92E4C98-6403-940E-BD3C-92F9C2046D9A}"/>
              </a:ext>
            </a:extLst>
          </p:cNvPr>
          <p:cNvGrpSpPr/>
          <p:nvPr/>
        </p:nvGrpSpPr>
        <p:grpSpPr>
          <a:xfrm>
            <a:off x="8252805" y="1910875"/>
            <a:ext cx="1463040" cy="1463040"/>
            <a:chOff x="8887943" y="3591199"/>
            <a:chExt cx="1800845" cy="1800845"/>
          </a:xfrm>
        </p:grpSpPr>
        <p:sp>
          <p:nvSpPr>
            <p:cNvPr id="82" name="Circle">
              <a:extLst>
                <a:ext uri="{FF2B5EF4-FFF2-40B4-BE49-F238E27FC236}">
                  <a16:creationId xmlns:a16="http://schemas.microsoft.com/office/drawing/2014/main" id="{DD51AD5A-1ED9-80D2-738E-B3A613D6E71B}"/>
                </a:ext>
              </a:extLst>
            </p:cNvPr>
            <p:cNvSpPr/>
            <p:nvPr/>
          </p:nvSpPr>
          <p:spPr>
            <a:xfrm>
              <a:off x="8887943" y="3591199"/>
              <a:ext cx="1800845" cy="1800845"/>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endParaRPr sz="3200"/>
            </a:p>
          </p:txBody>
        </p:sp>
        <p:pic>
          <p:nvPicPr>
            <p:cNvPr id="83" name="Picture 82">
              <a:extLst>
                <a:ext uri="{FF2B5EF4-FFF2-40B4-BE49-F238E27FC236}">
                  <a16:creationId xmlns:a16="http://schemas.microsoft.com/office/drawing/2014/main" id="{E1D2AA7B-0F04-863E-249B-CFE45B8DDD6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Effect>
                        <a14:brightnessContrast contrast="20000"/>
                      </a14:imgEffect>
                    </a14:imgLayer>
                  </a14:imgProps>
                </a:ext>
              </a:extLst>
            </a:blip>
            <a:srcRect l="11733" t="10573" r="9567" b="19139"/>
            <a:stretch/>
          </p:blipFill>
          <p:spPr>
            <a:xfrm>
              <a:off x="9096215" y="3790967"/>
              <a:ext cx="1397000" cy="1401078"/>
            </a:xfrm>
            <a:prstGeom prst="ellipse">
              <a:avLst/>
            </a:prstGeom>
          </p:spPr>
        </p:pic>
      </p:grpSp>
      <p:sp>
        <p:nvSpPr>
          <p:cNvPr id="40" name="Text Placeholder 2">
            <a:extLst>
              <a:ext uri="{FF2B5EF4-FFF2-40B4-BE49-F238E27FC236}">
                <a16:creationId xmlns:a16="http://schemas.microsoft.com/office/drawing/2014/main" id="{46C9789A-7D83-939F-FBFD-48B3E33B7E28}"/>
              </a:ext>
            </a:extLst>
          </p:cNvPr>
          <p:cNvSpPr txBox="1">
            <a:spLocks/>
          </p:cNvSpPr>
          <p:nvPr/>
        </p:nvSpPr>
        <p:spPr>
          <a:xfrm>
            <a:off x="5820034" y="1910875"/>
            <a:ext cx="2319635" cy="204781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tx1">
                    <a:lumMod val="90000"/>
                    <a:lumOff val="10000"/>
                  </a:schemeClr>
                </a:solidFill>
                <a:latin typeface="Work Sans" pitchFamily="2" charset="77"/>
                <a:cs typeface="Arial" panose="020B0604020202020204" pitchFamily="34" charset="0"/>
              </a:rPr>
              <a:t>James Fisher</a:t>
            </a:r>
            <a:br>
              <a:rPr lang="en-US" sz="1100" dirty="0">
                <a:solidFill>
                  <a:schemeClr val="tx1">
                    <a:lumMod val="90000"/>
                    <a:lumOff val="10000"/>
                  </a:schemeClr>
                </a:solidFill>
                <a:latin typeface="Work Sans Light"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Business Information </a:t>
            </a:r>
            <a:br>
              <a:rPr lang="en-US" sz="1100" dirty="0">
                <a:solidFill>
                  <a:schemeClr val="tx1">
                    <a:lumMod val="90000"/>
                    <a:lumOff val="10000"/>
                  </a:schemeClr>
                </a:solidFill>
                <a:latin typeface="Work Sans Light"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Security Officer</a:t>
            </a:r>
          </a:p>
          <a:p>
            <a:pPr marL="0" marR="0" indent="0">
              <a:spcBef>
                <a:spcPts val="0"/>
              </a:spcBef>
              <a:spcAft>
                <a:spcPts val="0"/>
              </a:spcAft>
              <a:buNone/>
            </a:pPr>
            <a:b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Cyber security leader focused on the initial assessment of enterprise security architecture programs and understanding an organization's current level of maturity, developing short and long-term strategies, goals, and roadmaps to move towards a higher level of maturity. </a:t>
            </a:r>
          </a:p>
        </p:txBody>
      </p:sp>
      <p:sp>
        <p:nvSpPr>
          <p:cNvPr id="43" name="Text Placeholder 2">
            <a:extLst>
              <a:ext uri="{FF2B5EF4-FFF2-40B4-BE49-F238E27FC236}">
                <a16:creationId xmlns:a16="http://schemas.microsoft.com/office/drawing/2014/main" id="{F8D4CBD9-95F3-90BE-76DE-B0BF71175778}"/>
              </a:ext>
            </a:extLst>
          </p:cNvPr>
          <p:cNvSpPr txBox="1">
            <a:spLocks/>
          </p:cNvSpPr>
          <p:nvPr/>
        </p:nvSpPr>
        <p:spPr>
          <a:xfrm>
            <a:off x="1847054" y="1910875"/>
            <a:ext cx="2278906" cy="243460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tx1">
                    <a:lumMod val="90000"/>
                    <a:lumOff val="10000"/>
                  </a:schemeClr>
                </a:solidFill>
                <a:latin typeface="Work Sans" pitchFamily="2" charset="77"/>
              </a:rPr>
              <a:t>Katherine Cook</a:t>
            </a:r>
            <a:br>
              <a:rPr lang="en-US" sz="1100" dirty="0">
                <a:solidFill>
                  <a:schemeClr val="tx1">
                    <a:lumMod val="90000"/>
                    <a:lumOff val="10000"/>
                  </a:schemeClr>
                </a:solidFill>
                <a:latin typeface="Work Sans Light" pitchFamily="2" charset="77"/>
              </a:rPr>
            </a:br>
            <a:r>
              <a:rPr lang="en-US" sz="1100" dirty="0">
                <a:solidFill>
                  <a:schemeClr val="tx1">
                    <a:lumMod val="90000"/>
                    <a:lumOff val="10000"/>
                  </a:schemeClr>
                </a:solidFill>
                <a:latin typeface="Work Sans Light" pitchFamily="2" charset="77"/>
                <a:cs typeface="Arial" panose="020B0604020202020204" pitchFamily="34" charset="0"/>
              </a:rPr>
              <a:t>Business Information </a:t>
            </a:r>
            <a:br>
              <a:rPr lang="en-US" sz="1100" dirty="0">
                <a:solidFill>
                  <a:schemeClr val="tx1">
                    <a:lumMod val="90000"/>
                    <a:lumOff val="10000"/>
                  </a:schemeClr>
                </a:solidFill>
                <a:latin typeface="Work Sans Light"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Security Officer</a:t>
            </a:r>
          </a:p>
          <a:p>
            <a:pPr marL="0" marR="0" indent="0">
              <a:spcBef>
                <a:spcPts val="0"/>
              </a:spcBef>
              <a:spcAft>
                <a:spcPts val="0"/>
              </a:spcAft>
              <a:buNone/>
            </a:pPr>
            <a:b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Over a decade of experience in IT internal audit and compliance, ITGRC, Policy Management, Third-party risk assessment, SOX, SOC 1/2, HIPAA, NIST Cyber Security Framework, working in the hospital &amp; health care industry</a:t>
            </a:r>
            <a:r>
              <a:rPr lang="en-US" sz="1100" dirty="0">
                <a:solidFill>
                  <a:schemeClr val="tx1">
                    <a:lumMod val="90000"/>
                    <a:lumOff val="10000"/>
                  </a:schemeClr>
                </a:solidFill>
                <a:latin typeface="Work Sans Light" pitchFamily="2" charset="77"/>
                <a:ea typeface="Calibri" panose="020F0502020204030204" pitchFamily="34" charset="0"/>
                <a:cs typeface="Times New Roman" panose="02020603050405020304" pitchFamily="18" charset="0"/>
              </a:rPr>
              <a:t>.</a:t>
            </a: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 Extensive background in computer forensics and Network Security.</a:t>
            </a:r>
          </a:p>
        </p:txBody>
      </p:sp>
      <p:sp>
        <p:nvSpPr>
          <p:cNvPr id="46" name="Text Placeholder 2">
            <a:extLst>
              <a:ext uri="{FF2B5EF4-FFF2-40B4-BE49-F238E27FC236}">
                <a16:creationId xmlns:a16="http://schemas.microsoft.com/office/drawing/2014/main" id="{4199C735-9DCA-9C27-3C13-5411BD72E3BA}"/>
              </a:ext>
            </a:extLst>
          </p:cNvPr>
          <p:cNvSpPr txBox="1">
            <a:spLocks/>
          </p:cNvSpPr>
          <p:nvPr/>
        </p:nvSpPr>
        <p:spPr>
          <a:xfrm>
            <a:off x="9785426" y="1910875"/>
            <a:ext cx="2151787" cy="26097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solidFill>
                  <a:schemeClr val="tx1">
                    <a:lumMod val="90000"/>
                    <a:lumOff val="10000"/>
                  </a:schemeClr>
                </a:solidFill>
                <a:latin typeface="Work Sans" pitchFamily="2" charset="77"/>
                <a:cs typeface="Arial" panose="020B0604020202020204" pitchFamily="34" charset="0"/>
              </a:rPr>
              <a:t>Chris Nelson</a:t>
            </a:r>
            <a:br>
              <a:rPr lang="en-US" sz="1100" dirty="0">
                <a:solidFill>
                  <a:schemeClr val="tx1">
                    <a:lumMod val="90000"/>
                    <a:lumOff val="10000"/>
                  </a:schemeClr>
                </a:solidFill>
                <a:latin typeface="Work Sans Light" pitchFamily="2" charset="77"/>
                <a:cs typeface="Arial" panose="020B0604020202020204" pitchFamily="34" charset="0"/>
              </a:rPr>
            </a:br>
            <a:r>
              <a:rPr lang="en-US" sz="1100" dirty="0">
                <a:solidFill>
                  <a:schemeClr val="tx1">
                    <a:lumMod val="90000"/>
                    <a:lumOff val="10000"/>
                  </a:schemeClr>
                </a:solidFill>
                <a:latin typeface="Work Sans Light" pitchFamily="2" charset="77"/>
                <a:cs typeface="Arial" panose="020B0604020202020204" pitchFamily="34" charset="0"/>
              </a:rPr>
              <a:t>Business Information Security Officer</a:t>
            </a:r>
          </a:p>
          <a:p>
            <a:pPr marL="0" marR="0" indent="0">
              <a:spcBef>
                <a:spcPts val="0"/>
              </a:spcBef>
              <a:spcAft>
                <a:spcPts val="0"/>
              </a:spcAft>
              <a:buNone/>
            </a:pPr>
            <a:b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b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Experienced leader within Security, Corporate IT, and Product Infrastructure Engineering and Operations from individual contributor to senior leader. </a:t>
            </a:r>
            <a:r>
              <a:rPr lang="en-US" sz="1100" dirty="0">
                <a:solidFill>
                  <a:schemeClr val="tx1">
                    <a:lumMod val="90000"/>
                    <a:lumOff val="10000"/>
                  </a:schemeClr>
                </a:solidFill>
                <a:latin typeface="Work Sans Light" pitchFamily="2" charset="77"/>
                <a:ea typeface="Calibri" panose="020F0502020204030204" pitchFamily="34" charset="0"/>
                <a:cs typeface="Times New Roman" panose="02020603050405020304" pitchFamily="18" charset="0"/>
              </a:rPr>
              <a:t>C</a:t>
            </a:r>
            <a:r>
              <a:rPr lang="en-US" sz="1100" dirty="0">
                <a:solidFill>
                  <a:schemeClr val="tx1">
                    <a:lumMod val="90000"/>
                    <a:lumOff val="10000"/>
                  </a:schemeClr>
                </a:solidFill>
                <a:effectLst/>
                <a:latin typeface="Work Sans Light" pitchFamily="2" charset="77"/>
                <a:ea typeface="Calibri" panose="020F0502020204030204" pitchFamily="34" charset="0"/>
                <a:cs typeface="Times New Roman" panose="02020603050405020304" pitchFamily="18" charset="0"/>
              </a:rPr>
              <a:t>ontinues to expand his practice of using Permaculture in the design and implementation of security programs, information technology, and service management.</a:t>
            </a:r>
          </a:p>
        </p:txBody>
      </p:sp>
    </p:spTree>
    <p:extLst>
      <p:ext uri="{BB962C8B-B14F-4D97-AF65-F5344CB8AC3E}">
        <p14:creationId xmlns:p14="http://schemas.microsoft.com/office/powerpoint/2010/main" val="389876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
            <a:extLst>
              <a:ext uri="{FF2B5EF4-FFF2-40B4-BE49-F238E27FC236}">
                <a16:creationId xmlns:a16="http://schemas.microsoft.com/office/drawing/2014/main" id="{2B9F02E6-F319-6044-9BE4-425202681922}"/>
              </a:ext>
            </a:extLst>
          </p:cNvPr>
          <p:cNvSpPr>
            <a:spLocks noGrp="1"/>
          </p:cNvSpPr>
          <p:nvPr>
            <p:ph type="title" idx="4294967295"/>
          </p:nvPr>
        </p:nvSpPr>
        <p:spPr>
          <a:xfrm>
            <a:off x="5398663" y="1817810"/>
            <a:ext cx="6055367" cy="3222380"/>
          </a:xfrm>
          <a:prstGeom prst="rect">
            <a:avLst/>
          </a:prstGeom>
        </p:spPr>
        <p:txBody>
          <a:bodyPr/>
          <a:lstStyle/>
          <a:p>
            <a:r>
              <a:rPr lang="en-US" dirty="0">
                <a:solidFill>
                  <a:schemeClr val="tx1">
                    <a:lumMod val="90000"/>
                    <a:lumOff val="10000"/>
                  </a:schemeClr>
                </a:solidFill>
              </a:rPr>
              <a:t>Our team has been down that road.</a:t>
            </a:r>
          </a:p>
        </p:txBody>
      </p:sp>
      <p:grpSp>
        <p:nvGrpSpPr>
          <p:cNvPr id="3" name="Group 2">
            <a:extLst>
              <a:ext uri="{FF2B5EF4-FFF2-40B4-BE49-F238E27FC236}">
                <a16:creationId xmlns:a16="http://schemas.microsoft.com/office/drawing/2014/main" id="{A5F449DA-56E3-9C4E-A65E-39F29AEE3630}"/>
              </a:ext>
            </a:extLst>
          </p:cNvPr>
          <p:cNvGrpSpPr/>
          <p:nvPr/>
        </p:nvGrpSpPr>
        <p:grpSpPr>
          <a:xfrm>
            <a:off x="1235100" y="1352816"/>
            <a:ext cx="3816405" cy="3816405"/>
            <a:chOff x="-1734861" y="-81003"/>
            <a:chExt cx="7014904" cy="7014904"/>
          </a:xfrm>
        </p:grpSpPr>
        <p:sp>
          <p:nvSpPr>
            <p:cNvPr id="140" name="Circle">
              <a:extLst>
                <a:ext uri="{FF2B5EF4-FFF2-40B4-BE49-F238E27FC236}">
                  <a16:creationId xmlns:a16="http://schemas.microsoft.com/office/drawing/2014/main" id="{3DEF85ED-28D6-F54E-B024-7EB3CABB9D81}"/>
                </a:ext>
              </a:extLst>
            </p:cNvPr>
            <p:cNvSpPr/>
            <p:nvPr/>
          </p:nvSpPr>
          <p:spPr>
            <a:xfrm>
              <a:off x="-1734861" y="-81003"/>
              <a:ext cx="7014904" cy="7014904"/>
            </a:xfrm>
            <a:prstGeom prst="ellipse">
              <a:avLst/>
            </a:prstGeom>
            <a:gradFill>
              <a:gsLst>
                <a:gs pos="0">
                  <a:schemeClr val="accent1">
                    <a:alpha val="31000"/>
                  </a:schemeClr>
                </a:gs>
                <a:gs pos="99000">
                  <a:schemeClr val="accent2">
                    <a:alpha val="29865"/>
                  </a:schemeClr>
                </a:gs>
              </a:gsLst>
              <a:lin ang="30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 name="Picture 1">
              <a:extLst>
                <a:ext uri="{FF2B5EF4-FFF2-40B4-BE49-F238E27FC236}">
                  <a16:creationId xmlns:a16="http://schemas.microsoft.com/office/drawing/2014/main" id="{DE65654B-9B40-7B41-A38E-FE6DE062D34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flipH="1">
              <a:off x="-1096753" y="524171"/>
              <a:ext cx="5738689" cy="5809657"/>
            </a:xfrm>
            <a:prstGeom prst="rect">
              <a:avLst/>
            </a:prstGeom>
          </p:spPr>
        </p:pic>
      </p:grpSp>
    </p:spTree>
    <p:extLst>
      <p:ext uri="{BB962C8B-B14F-4D97-AF65-F5344CB8AC3E}">
        <p14:creationId xmlns:p14="http://schemas.microsoft.com/office/powerpoint/2010/main" val="5785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0F6E29F9-3FA2-5445-B749-EFDED7A665DF}"/>
              </a:ext>
            </a:extLst>
          </p:cNvPr>
          <p:cNvGrpSpPr/>
          <p:nvPr/>
        </p:nvGrpSpPr>
        <p:grpSpPr>
          <a:xfrm>
            <a:off x="4600268" y="1884527"/>
            <a:ext cx="2991464" cy="2982874"/>
            <a:chOff x="4375720" y="1597689"/>
            <a:chExt cx="3440560" cy="3430680"/>
          </a:xfrm>
        </p:grpSpPr>
        <p:sp>
          <p:nvSpPr>
            <p:cNvPr id="41" name="Freeform 55">
              <a:extLst>
                <a:ext uri="{FF2B5EF4-FFF2-40B4-BE49-F238E27FC236}">
                  <a16:creationId xmlns:a16="http://schemas.microsoft.com/office/drawing/2014/main" id="{C36DB964-7772-1145-AA88-951BC13922E7}"/>
                </a:ext>
              </a:extLst>
            </p:cNvPr>
            <p:cNvSpPr/>
            <p:nvPr/>
          </p:nvSpPr>
          <p:spPr>
            <a:xfrm>
              <a:off x="4812238" y="4263549"/>
              <a:ext cx="2565909" cy="647882"/>
            </a:xfrm>
            <a:custGeom>
              <a:avLst/>
              <a:gdLst/>
              <a:ahLst/>
              <a:cxnLst>
                <a:cxn ang="0">
                  <a:pos x="wd2" y="hd2"/>
                </a:cxn>
                <a:cxn ang="5400000">
                  <a:pos x="wd2" y="hd2"/>
                </a:cxn>
                <a:cxn ang="10800000">
                  <a:pos x="wd2" y="hd2"/>
                </a:cxn>
                <a:cxn ang="16200000">
                  <a:pos x="wd2" y="hd2"/>
                </a:cxn>
              </a:cxnLst>
              <a:rect l="0" t="0" r="r" b="b"/>
              <a:pathLst>
                <a:path w="21600" h="21600" extrusionOk="0">
                  <a:moveTo>
                    <a:pt x="10706" y="0"/>
                  </a:moveTo>
                  <a:cubicBezTo>
                    <a:pt x="14693" y="0"/>
                    <a:pt x="18303" y="1968"/>
                    <a:pt x="20916" y="5151"/>
                  </a:cubicBezTo>
                  <a:lnTo>
                    <a:pt x="21600" y="6067"/>
                  </a:lnTo>
                  <a:lnTo>
                    <a:pt x="10991" y="21600"/>
                  </a:lnTo>
                  <a:lnTo>
                    <a:pt x="0" y="5814"/>
                  </a:lnTo>
                  <a:lnTo>
                    <a:pt x="495" y="5151"/>
                  </a:lnTo>
                  <a:cubicBezTo>
                    <a:pt x="3108" y="1968"/>
                    <a:pt x="6718" y="0"/>
                    <a:pt x="10706" y="0"/>
                  </a:cubicBezTo>
                  <a:close/>
                </a:path>
              </a:pathLst>
            </a:custGeom>
            <a:gradFill>
              <a:gsLst>
                <a:gs pos="99000">
                  <a:schemeClr val="tx1">
                    <a:lumMod val="50000"/>
                    <a:lumOff val="50000"/>
                    <a:alpha val="60230"/>
                  </a:schemeClr>
                </a:gs>
                <a:gs pos="59000">
                  <a:schemeClr val="tx1"/>
                </a:gs>
                <a:gs pos="0">
                  <a:schemeClr val="tx1">
                    <a:lumMod val="75000"/>
                    <a:lumOff val="25000"/>
                    <a:alpha val="77496"/>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lt1"/>
                </a:solidFill>
              </a:endParaRPr>
            </a:p>
          </p:txBody>
        </p:sp>
        <p:sp>
          <p:nvSpPr>
            <p:cNvPr id="42" name="Freeform 53">
              <a:extLst>
                <a:ext uri="{FF2B5EF4-FFF2-40B4-BE49-F238E27FC236}">
                  <a16:creationId xmlns:a16="http://schemas.microsoft.com/office/drawing/2014/main" id="{99C52CF5-6C76-7547-A0FB-9AE9A438E22C}"/>
                </a:ext>
              </a:extLst>
            </p:cNvPr>
            <p:cNvSpPr/>
            <p:nvPr/>
          </p:nvSpPr>
          <p:spPr>
            <a:xfrm>
              <a:off x="4801292" y="4440229"/>
              <a:ext cx="2574250" cy="5881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8" y="1030"/>
                  </a:lnTo>
                  <a:cubicBezTo>
                    <a:pt x="4461" y="2870"/>
                    <a:pt x="7676" y="3862"/>
                    <a:pt x="11010" y="3862"/>
                  </a:cubicBezTo>
                  <a:cubicBezTo>
                    <a:pt x="14343" y="3862"/>
                    <a:pt x="17558" y="2870"/>
                    <a:pt x="20582" y="1030"/>
                  </a:cubicBezTo>
                  <a:lnTo>
                    <a:pt x="21600" y="301"/>
                  </a:lnTo>
                  <a:lnTo>
                    <a:pt x="21009" y="3148"/>
                  </a:lnTo>
                  <a:cubicBezTo>
                    <a:pt x="18404" y="14549"/>
                    <a:pt x="14806" y="21600"/>
                    <a:pt x="10831" y="21600"/>
                  </a:cubicBezTo>
                  <a:cubicBezTo>
                    <a:pt x="6857" y="21600"/>
                    <a:pt x="3258" y="14549"/>
                    <a:pt x="654" y="3148"/>
                  </a:cubicBezTo>
                  <a:close/>
                </a:path>
              </a:pathLst>
            </a:custGeom>
            <a:gradFill>
              <a:gsLst>
                <a:gs pos="98000">
                  <a:schemeClr val="tx1">
                    <a:lumMod val="14573"/>
                    <a:lumOff val="85427"/>
                  </a:schemeClr>
                </a:gs>
                <a:gs pos="59000">
                  <a:schemeClr val="tx1">
                    <a:lumMod val="98445"/>
                  </a:schemeClr>
                </a:gs>
                <a:gs pos="0">
                  <a:schemeClr val="tx1">
                    <a:lumMod val="75000"/>
                    <a:lumOff val="2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p>
          </p:txBody>
        </p:sp>
        <p:sp>
          <p:nvSpPr>
            <p:cNvPr id="44" name="Freeform 57">
              <a:extLst>
                <a:ext uri="{FF2B5EF4-FFF2-40B4-BE49-F238E27FC236}">
                  <a16:creationId xmlns:a16="http://schemas.microsoft.com/office/drawing/2014/main" id="{E34A718A-240B-2648-88D7-45B123E86D2B}"/>
                </a:ext>
              </a:extLst>
            </p:cNvPr>
            <p:cNvSpPr/>
            <p:nvPr/>
          </p:nvSpPr>
          <p:spPr>
            <a:xfrm>
              <a:off x="4375720" y="3291043"/>
              <a:ext cx="3440560" cy="893185"/>
            </a:xfrm>
            <a:custGeom>
              <a:avLst/>
              <a:gdLst/>
              <a:ahLst/>
              <a:cxnLst>
                <a:cxn ang="0">
                  <a:pos x="wd2" y="hd2"/>
                </a:cxn>
                <a:cxn ang="5400000">
                  <a:pos x="wd2" y="hd2"/>
                </a:cxn>
                <a:cxn ang="10800000">
                  <a:pos x="wd2" y="hd2"/>
                </a:cxn>
                <a:cxn ang="16200000">
                  <a:pos x="wd2" y="hd2"/>
                </a:cxn>
              </a:cxnLst>
              <a:rect l="0" t="0" r="r" b="b"/>
              <a:pathLst>
                <a:path w="21600" h="21600" extrusionOk="0">
                  <a:moveTo>
                    <a:pt x="10752" y="0"/>
                  </a:moveTo>
                  <a:cubicBezTo>
                    <a:pt x="14614" y="0"/>
                    <a:pt x="18248" y="1814"/>
                    <a:pt x="21419" y="5007"/>
                  </a:cubicBezTo>
                  <a:lnTo>
                    <a:pt x="21600" y="5211"/>
                  </a:lnTo>
                  <a:lnTo>
                    <a:pt x="10754" y="21600"/>
                  </a:lnTo>
                  <a:lnTo>
                    <a:pt x="0" y="5104"/>
                  </a:lnTo>
                  <a:lnTo>
                    <a:pt x="86" y="5007"/>
                  </a:lnTo>
                  <a:cubicBezTo>
                    <a:pt x="3257" y="1814"/>
                    <a:pt x="6890" y="0"/>
                    <a:pt x="10752" y="0"/>
                  </a:cubicBezTo>
                  <a:close/>
                </a:path>
              </a:pathLst>
            </a:custGeom>
            <a:solidFill>
              <a:srgbClr val="06407C"/>
            </a:solidFill>
            <a:ln w="12700">
              <a:miter lim="400000"/>
            </a:ln>
          </p:spPr>
          <p:txBody>
            <a:bodyPr lIns="45719" rIns="45719"/>
            <a:lstStyle/>
            <a:p>
              <a:pPr defTabSz="914400"/>
              <a:endParaRPr>
                <a:latin typeface="Calibri"/>
                <a:cs typeface="Calibri"/>
              </a:endParaRPr>
            </a:p>
          </p:txBody>
        </p:sp>
        <p:sp>
          <p:nvSpPr>
            <p:cNvPr id="45" name="Freeform 52">
              <a:extLst>
                <a:ext uri="{FF2B5EF4-FFF2-40B4-BE49-F238E27FC236}">
                  <a16:creationId xmlns:a16="http://schemas.microsoft.com/office/drawing/2014/main" id="{309B490A-AE52-7547-A8D2-19D660753FE9}"/>
                </a:ext>
              </a:extLst>
            </p:cNvPr>
            <p:cNvSpPr/>
            <p:nvPr/>
          </p:nvSpPr>
          <p:spPr>
            <a:xfrm>
              <a:off x="4384454" y="3498717"/>
              <a:ext cx="3414871" cy="7497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 y="116"/>
                  </a:lnTo>
                  <a:cubicBezTo>
                    <a:pt x="3022" y="4030"/>
                    <a:pt x="6794" y="6381"/>
                    <a:pt x="10908" y="6381"/>
                  </a:cubicBezTo>
                  <a:cubicBezTo>
                    <a:pt x="14434" y="6381"/>
                    <a:pt x="17709" y="4654"/>
                    <a:pt x="20426" y="1695"/>
                  </a:cubicBezTo>
                  <a:lnTo>
                    <a:pt x="21600" y="281"/>
                  </a:lnTo>
                  <a:lnTo>
                    <a:pt x="21596" y="683"/>
                  </a:lnTo>
                  <a:cubicBezTo>
                    <a:pt x="21457" y="6913"/>
                    <a:pt x="21064" y="12801"/>
                    <a:pt x="20465" y="18128"/>
                  </a:cubicBezTo>
                  <a:lnTo>
                    <a:pt x="20368" y="18901"/>
                  </a:lnTo>
                  <a:lnTo>
                    <a:pt x="19464" y="19444"/>
                  </a:lnTo>
                  <a:cubicBezTo>
                    <a:pt x="16831" y="20832"/>
                    <a:pt x="13935" y="21600"/>
                    <a:pt x="10896" y="21600"/>
                  </a:cubicBezTo>
                  <a:cubicBezTo>
                    <a:pt x="7857" y="21600"/>
                    <a:pt x="4961" y="20832"/>
                    <a:pt x="2328" y="19444"/>
                  </a:cubicBezTo>
                  <a:lnTo>
                    <a:pt x="1220" y="18778"/>
                  </a:lnTo>
                  <a:lnTo>
                    <a:pt x="1139" y="18128"/>
                  </a:lnTo>
                  <a:cubicBezTo>
                    <a:pt x="539" y="12801"/>
                    <a:pt x="146" y="6913"/>
                    <a:pt x="8" y="683"/>
                  </a:cubicBezTo>
                  <a:close/>
                </a:path>
              </a:pathLst>
            </a:custGeom>
            <a:gradFill>
              <a:gsLst>
                <a:gs pos="99000">
                  <a:schemeClr val="accent2">
                    <a:lumMod val="60000"/>
                    <a:lumOff val="40000"/>
                  </a:schemeClr>
                </a:gs>
                <a:gs pos="58000">
                  <a:schemeClr val="accent2"/>
                </a:gs>
                <a:gs pos="0">
                  <a:schemeClr val="accent2">
                    <a:lumMod val="86065"/>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lt1"/>
                </a:solidFill>
              </a:endParaRPr>
            </a:p>
          </p:txBody>
        </p:sp>
        <p:sp>
          <p:nvSpPr>
            <p:cNvPr id="47" name="Freeform 60">
              <a:extLst>
                <a:ext uri="{FF2B5EF4-FFF2-40B4-BE49-F238E27FC236}">
                  <a16:creationId xmlns:a16="http://schemas.microsoft.com/office/drawing/2014/main" id="{9595E493-58C3-EB4F-9742-DD3315A33313}"/>
                </a:ext>
              </a:extLst>
            </p:cNvPr>
            <p:cNvSpPr/>
            <p:nvPr/>
          </p:nvSpPr>
          <p:spPr>
            <a:xfrm>
              <a:off x="4540842" y="2286922"/>
              <a:ext cx="3098220" cy="92931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5132" y="0"/>
                    <a:pt x="18958" y="2290"/>
                    <a:pt x="21217" y="5773"/>
                  </a:cubicBezTo>
                  <a:lnTo>
                    <a:pt x="21600" y="6430"/>
                  </a:lnTo>
                  <a:lnTo>
                    <a:pt x="10889" y="21600"/>
                  </a:lnTo>
                  <a:lnTo>
                    <a:pt x="0" y="6406"/>
                  </a:lnTo>
                  <a:lnTo>
                    <a:pt x="369" y="5773"/>
                  </a:lnTo>
                  <a:cubicBezTo>
                    <a:pt x="2628" y="2290"/>
                    <a:pt x="6454" y="0"/>
                    <a:pt x="10793" y="0"/>
                  </a:cubicBezTo>
                  <a:close/>
                </a:path>
              </a:pathLst>
            </a:custGeom>
            <a:solidFill>
              <a:schemeClr val="accent3">
                <a:lumMod val="50000"/>
              </a:schemeClr>
            </a:solidFill>
            <a:ln w="12700">
              <a:miter lim="400000"/>
            </a:ln>
          </p:spPr>
          <p:txBody>
            <a:bodyPr lIns="45719" rIns="45719"/>
            <a:lstStyle/>
            <a:p>
              <a:pPr defTabSz="914400"/>
              <a:endParaRPr>
                <a:latin typeface="Calibri"/>
                <a:cs typeface="Calibri"/>
              </a:endParaRPr>
            </a:p>
          </p:txBody>
        </p:sp>
        <p:sp>
          <p:nvSpPr>
            <p:cNvPr id="48" name="Freeform 43">
              <a:extLst>
                <a:ext uri="{FF2B5EF4-FFF2-40B4-BE49-F238E27FC236}">
                  <a16:creationId xmlns:a16="http://schemas.microsoft.com/office/drawing/2014/main" id="{D7C55909-F773-0A4C-B795-05629B21A962}"/>
                </a:ext>
              </a:extLst>
            </p:cNvPr>
            <p:cNvSpPr/>
            <p:nvPr/>
          </p:nvSpPr>
          <p:spPr>
            <a:xfrm>
              <a:off x="4382066" y="2557266"/>
              <a:ext cx="3419770" cy="864953"/>
            </a:xfrm>
            <a:custGeom>
              <a:avLst/>
              <a:gdLst/>
              <a:ahLst/>
              <a:cxnLst>
                <a:cxn ang="0">
                  <a:pos x="wd2" y="hd2"/>
                </a:cxn>
                <a:cxn ang="5400000">
                  <a:pos x="wd2" y="hd2"/>
                </a:cxn>
                <a:cxn ang="10800000">
                  <a:pos x="wd2" y="hd2"/>
                </a:cxn>
                <a:cxn ang="16200000">
                  <a:pos x="wd2" y="hd2"/>
                </a:cxn>
              </a:cxnLst>
              <a:rect l="0" t="0" r="r" b="b"/>
              <a:pathLst>
                <a:path w="21600" h="21600" extrusionOk="0">
                  <a:moveTo>
                    <a:pt x="1086" y="0"/>
                  </a:moveTo>
                  <a:lnTo>
                    <a:pt x="2273" y="951"/>
                  </a:lnTo>
                  <a:cubicBezTo>
                    <a:pt x="4830" y="2781"/>
                    <a:pt x="7759" y="3821"/>
                    <a:pt x="10873" y="3821"/>
                  </a:cubicBezTo>
                  <a:cubicBezTo>
                    <a:pt x="13987" y="3821"/>
                    <a:pt x="16916" y="2781"/>
                    <a:pt x="19473" y="951"/>
                  </a:cubicBezTo>
                  <a:lnTo>
                    <a:pt x="20529" y="105"/>
                  </a:lnTo>
                  <a:lnTo>
                    <a:pt x="20784" y="2199"/>
                  </a:lnTo>
                  <a:cubicBezTo>
                    <a:pt x="21195" y="6043"/>
                    <a:pt x="21469" y="10173"/>
                    <a:pt x="21580" y="14494"/>
                  </a:cubicBezTo>
                  <a:lnTo>
                    <a:pt x="21600" y="16084"/>
                  </a:lnTo>
                  <a:lnTo>
                    <a:pt x="21533" y="16169"/>
                  </a:lnTo>
                  <a:cubicBezTo>
                    <a:pt x="18595" y="19562"/>
                    <a:pt x="14827" y="21600"/>
                    <a:pt x="10720" y="21600"/>
                  </a:cubicBezTo>
                  <a:cubicBezTo>
                    <a:pt x="7199" y="21600"/>
                    <a:pt x="3928" y="20103"/>
                    <a:pt x="1215" y="17538"/>
                  </a:cubicBezTo>
                  <a:lnTo>
                    <a:pt x="0" y="16267"/>
                  </a:lnTo>
                  <a:lnTo>
                    <a:pt x="23" y="14494"/>
                  </a:lnTo>
                  <a:cubicBezTo>
                    <a:pt x="134" y="10173"/>
                    <a:pt x="407" y="6043"/>
                    <a:pt x="818" y="2199"/>
                  </a:cubicBezTo>
                  <a:close/>
                </a:path>
              </a:pathLst>
            </a:custGeom>
            <a:gradFill>
              <a:gsLst>
                <a:gs pos="100000">
                  <a:schemeClr val="accent3">
                    <a:lumMod val="40000"/>
                    <a:lumOff val="60000"/>
                  </a:schemeClr>
                </a:gs>
                <a:gs pos="58000">
                  <a:schemeClr val="accent3"/>
                </a:gs>
                <a:gs pos="0">
                  <a:schemeClr val="accent3">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chemeClr val="lt1"/>
                </a:solidFill>
              </a:endParaRPr>
            </a:p>
          </p:txBody>
        </p:sp>
        <p:sp>
          <p:nvSpPr>
            <p:cNvPr id="49" name="Freeform 39">
              <a:extLst>
                <a:ext uri="{FF2B5EF4-FFF2-40B4-BE49-F238E27FC236}">
                  <a16:creationId xmlns:a16="http://schemas.microsoft.com/office/drawing/2014/main" id="{3E76DEA4-D1EC-2944-9836-66C6F3F5CE86}"/>
                </a:ext>
              </a:extLst>
            </p:cNvPr>
            <p:cNvSpPr/>
            <p:nvPr/>
          </p:nvSpPr>
          <p:spPr>
            <a:xfrm>
              <a:off x="4706320" y="1597689"/>
              <a:ext cx="2780184" cy="791316"/>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14907" y="0"/>
                    <a:pt x="18606" y="6633"/>
                    <a:pt x="21050" y="17039"/>
                  </a:cubicBezTo>
                  <a:lnTo>
                    <a:pt x="21600" y="19621"/>
                  </a:lnTo>
                  <a:lnTo>
                    <a:pt x="19276" y="20431"/>
                  </a:lnTo>
                  <a:cubicBezTo>
                    <a:pt x="16713" y="21191"/>
                    <a:pt x="13988" y="21600"/>
                    <a:pt x="11162" y="21600"/>
                  </a:cubicBezTo>
                  <a:cubicBezTo>
                    <a:pt x="7395" y="21600"/>
                    <a:pt x="3806" y="20873"/>
                    <a:pt x="541" y="19557"/>
                  </a:cubicBezTo>
                  <a:lnTo>
                    <a:pt x="0" y="19309"/>
                  </a:lnTo>
                  <a:lnTo>
                    <a:pt x="483" y="17039"/>
                  </a:lnTo>
                  <a:cubicBezTo>
                    <a:pt x="2927" y="6633"/>
                    <a:pt x="6627" y="0"/>
                    <a:pt x="10767" y="0"/>
                  </a:cubicBezTo>
                  <a:close/>
                </a:path>
              </a:pathLst>
            </a:custGeom>
            <a:gradFill>
              <a:gsLst>
                <a:gs pos="100000">
                  <a:schemeClr val="accent1">
                    <a:lumMod val="60000"/>
                    <a:lumOff val="40000"/>
                  </a:schemeClr>
                </a:gs>
                <a:gs pos="57000">
                  <a:schemeClr val="accent1"/>
                </a:gs>
                <a:gs pos="0">
                  <a:schemeClr val="accent1">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dirty="0"/>
            </a:p>
          </p:txBody>
        </p:sp>
      </p:grpSp>
      <p:sp>
        <p:nvSpPr>
          <p:cNvPr id="87" name="Text Placeholder 2">
            <a:extLst>
              <a:ext uri="{FF2B5EF4-FFF2-40B4-BE49-F238E27FC236}">
                <a16:creationId xmlns:a16="http://schemas.microsoft.com/office/drawing/2014/main" id="{7098047B-8956-F345-AEBA-B44A1730CB1D}"/>
              </a:ext>
            </a:extLst>
          </p:cNvPr>
          <p:cNvSpPr txBox="1">
            <a:spLocks/>
          </p:cNvSpPr>
          <p:nvPr/>
        </p:nvSpPr>
        <p:spPr>
          <a:xfrm>
            <a:off x="8306077" y="1959402"/>
            <a:ext cx="3469902"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latin typeface="Work Sans" pitchFamily="2" charset="77"/>
                <a:cs typeface="Arial" panose="020B0604020202020204" pitchFamily="34" charset="0"/>
              </a:rPr>
              <a:t>Pricing Rationalization</a:t>
            </a:r>
          </a:p>
        </p:txBody>
      </p:sp>
      <p:sp>
        <p:nvSpPr>
          <p:cNvPr id="89" name="Text Placeholder 2">
            <a:extLst>
              <a:ext uri="{FF2B5EF4-FFF2-40B4-BE49-F238E27FC236}">
                <a16:creationId xmlns:a16="http://schemas.microsoft.com/office/drawing/2014/main" id="{47B1FF0D-A0E5-8E4E-B47B-720A0F5341E2}"/>
              </a:ext>
            </a:extLst>
          </p:cNvPr>
          <p:cNvSpPr txBox="1">
            <a:spLocks/>
          </p:cNvSpPr>
          <p:nvPr/>
        </p:nvSpPr>
        <p:spPr>
          <a:xfrm>
            <a:off x="149652" y="2506279"/>
            <a:ext cx="3933065"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dirty="0">
                <a:solidFill>
                  <a:schemeClr val="tx1">
                    <a:lumMod val="75000"/>
                    <a:lumOff val="25000"/>
                  </a:schemeClr>
                </a:solidFill>
                <a:latin typeface="Work Sans" pitchFamily="2" charset="77"/>
                <a:cs typeface="Arial" panose="020B0604020202020204" pitchFamily="34" charset="0"/>
              </a:rPr>
              <a:t>Technology Benchmarking</a:t>
            </a:r>
          </a:p>
        </p:txBody>
      </p:sp>
      <p:sp>
        <p:nvSpPr>
          <p:cNvPr id="90" name="Text Placeholder 2">
            <a:extLst>
              <a:ext uri="{FF2B5EF4-FFF2-40B4-BE49-F238E27FC236}">
                <a16:creationId xmlns:a16="http://schemas.microsoft.com/office/drawing/2014/main" id="{DB1BFFA6-A71C-E44B-8DAD-5C07E9C1844F}"/>
              </a:ext>
            </a:extLst>
          </p:cNvPr>
          <p:cNvSpPr txBox="1">
            <a:spLocks/>
          </p:cNvSpPr>
          <p:nvPr/>
        </p:nvSpPr>
        <p:spPr>
          <a:xfrm>
            <a:off x="8306077" y="3612260"/>
            <a:ext cx="3535684"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latin typeface="Work Sans" pitchFamily="2" charset="77"/>
                <a:cs typeface="Arial" panose="020B0604020202020204" pitchFamily="34" charset="0"/>
              </a:rPr>
              <a:t>RFQ &amp; RFP Process Management</a:t>
            </a:r>
          </a:p>
        </p:txBody>
      </p:sp>
      <p:sp>
        <p:nvSpPr>
          <p:cNvPr id="91" name="Text Placeholder 2">
            <a:extLst>
              <a:ext uri="{FF2B5EF4-FFF2-40B4-BE49-F238E27FC236}">
                <a16:creationId xmlns:a16="http://schemas.microsoft.com/office/drawing/2014/main" id="{A97B0D4B-DCA5-944A-A51A-3A4897B975D1}"/>
              </a:ext>
            </a:extLst>
          </p:cNvPr>
          <p:cNvSpPr txBox="1">
            <a:spLocks/>
          </p:cNvSpPr>
          <p:nvPr/>
        </p:nvSpPr>
        <p:spPr>
          <a:xfrm>
            <a:off x="499891" y="4346208"/>
            <a:ext cx="3582826" cy="39862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dirty="0">
                <a:solidFill>
                  <a:schemeClr val="tx1">
                    <a:lumMod val="75000"/>
                    <a:lumOff val="25000"/>
                  </a:schemeClr>
                </a:solidFill>
                <a:latin typeface="Work Sans" pitchFamily="2" charset="77"/>
                <a:cs typeface="Arial" panose="020B0604020202020204" pitchFamily="34" charset="0"/>
              </a:rPr>
              <a:t>Supply Chain Optimization</a:t>
            </a:r>
          </a:p>
        </p:txBody>
      </p:sp>
      <p:sp>
        <p:nvSpPr>
          <p:cNvPr id="25" name="Oval 24">
            <a:extLst>
              <a:ext uri="{FF2B5EF4-FFF2-40B4-BE49-F238E27FC236}">
                <a16:creationId xmlns:a16="http://schemas.microsoft.com/office/drawing/2014/main" id="{2B5EE3DE-97D7-AA4D-8DBA-4A99DFC3295F}"/>
              </a:ext>
            </a:extLst>
          </p:cNvPr>
          <p:cNvSpPr/>
          <p:nvPr/>
        </p:nvSpPr>
        <p:spPr>
          <a:xfrm>
            <a:off x="7857345" y="2024995"/>
            <a:ext cx="254833" cy="254833"/>
          </a:xfrm>
          <a:prstGeom prst="ellipse">
            <a:avLst/>
          </a:prstGeom>
          <a:gradFill>
            <a:gsLst>
              <a:gs pos="100000">
                <a:schemeClr val="accent1">
                  <a:lumMod val="60000"/>
                  <a:lumOff val="40000"/>
                </a:schemeClr>
              </a:gs>
              <a:gs pos="57000">
                <a:schemeClr val="accent1"/>
              </a:gs>
              <a:gs pos="0">
                <a:schemeClr val="accent1">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endParaRPr>
          </a:p>
        </p:txBody>
      </p:sp>
      <p:sp>
        <p:nvSpPr>
          <p:cNvPr id="94" name="Oval 93">
            <a:extLst>
              <a:ext uri="{FF2B5EF4-FFF2-40B4-BE49-F238E27FC236}">
                <a16:creationId xmlns:a16="http://schemas.microsoft.com/office/drawing/2014/main" id="{FB9E5C0B-7217-EF4D-AE58-432322C443D9}"/>
              </a:ext>
            </a:extLst>
          </p:cNvPr>
          <p:cNvSpPr/>
          <p:nvPr/>
        </p:nvSpPr>
        <p:spPr>
          <a:xfrm>
            <a:off x="4218146" y="2565108"/>
            <a:ext cx="254833" cy="254833"/>
          </a:xfrm>
          <a:prstGeom prst="ellipse">
            <a:avLst/>
          </a:prstGeom>
          <a:gradFill>
            <a:gsLst>
              <a:gs pos="100000">
                <a:schemeClr val="accent3">
                  <a:lumMod val="40000"/>
                  <a:lumOff val="60000"/>
                </a:schemeClr>
              </a:gs>
              <a:gs pos="58000">
                <a:schemeClr val="accent3"/>
              </a:gs>
              <a:gs pos="0">
                <a:schemeClr val="accent3">
                  <a:lumMod val="50000"/>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p>
        </p:txBody>
      </p:sp>
      <p:sp>
        <p:nvSpPr>
          <p:cNvPr id="95" name="Oval 94">
            <a:extLst>
              <a:ext uri="{FF2B5EF4-FFF2-40B4-BE49-F238E27FC236}">
                <a16:creationId xmlns:a16="http://schemas.microsoft.com/office/drawing/2014/main" id="{D8243B3A-474F-8048-BF19-D5E64773C7B5}"/>
              </a:ext>
            </a:extLst>
          </p:cNvPr>
          <p:cNvSpPr/>
          <p:nvPr/>
        </p:nvSpPr>
        <p:spPr>
          <a:xfrm>
            <a:off x="7857345" y="3684157"/>
            <a:ext cx="254833" cy="254833"/>
          </a:xfrm>
          <a:prstGeom prst="ellipse">
            <a:avLst/>
          </a:prstGeom>
          <a:gradFill>
            <a:gsLst>
              <a:gs pos="99000">
                <a:schemeClr val="accent2">
                  <a:lumMod val="60000"/>
                  <a:lumOff val="40000"/>
                </a:schemeClr>
              </a:gs>
              <a:gs pos="58000">
                <a:schemeClr val="accent2"/>
              </a:gs>
              <a:gs pos="0">
                <a:schemeClr val="accent2">
                  <a:lumMod val="86065"/>
                </a:schemeClr>
              </a:gs>
            </a:gsLst>
            <a:lin ang="36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endParaRPr>
          </a:p>
        </p:txBody>
      </p:sp>
      <p:sp>
        <p:nvSpPr>
          <p:cNvPr id="96" name="Oval 95">
            <a:extLst>
              <a:ext uri="{FF2B5EF4-FFF2-40B4-BE49-F238E27FC236}">
                <a16:creationId xmlns:a16="http://schemas.microsoft.com/office/drawing/2014/main" id="{B7A6487E-3BF1-2C4D-AAEE-0A5717A35A04}"/>
              </a:ext>
            </a:extLst>
          </p:cNvPr>
          <p:cNvSpPr/>
          <p:nvPr/>
        </p:nvSpPr>
        <p:spPr>
          <a:xfrm>
            <a:off x="4218146" y="4373921"/>
            <a:ext cx="254833" cy="254833"/>
          </a:xfrm>
          <a:prstGeom prst="ellipse">
            <a:avLst/>
          </a:prstGeom>
          <a:gradFill>
            <a:gsLst>
              <a:gs pos="99000">
                <a:schemeClr val="tx1">
                  <a:lumMod val="32000"/>
                  <a:lumOff val="68000"/>
                </a:schemeClr>
              </a:gs>
              <a:gs pos="47000">
                <a:schemeClr val="tx1">
                  <a:lumMod val="98445"/>
                </a:schemeClr>
              </a:gs>
              <a:gs pos="0">
                <a:schemeClr val="tx1">
                  <a:lumMod val="75000"/>
                  <a:lumOff val="25000"/>
                </a:schemeClr>
              </a:gs>
            </a:gsLst>
            <a:lin ang="27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p>
        </p:txBody>
      </p:sp>
      <p:sp>
        <p:nvSpPr>
          <p:cNvPr id="98" name="TextBox 97">
            <a:extLst>
              <a:ext uri="{FF2B5EF4-FFF2-40B4-BE49-F238E27FC236}">
                <a16:creationId xmlns:a16="http://schemas.microsoft.com/office/drawing/2014/main" id="{12AFE62D-FF98-A748-A2EE-B51AC514631A}"/>
              </a:ext>
            </a:extLst>
          </p:cNvPr>
          <p:cNvSpPr txBox="1"/>
          <p:nvPr/>
        </p:nvSpPr>
        <p:spPr>
          <a:xfrm>
            <a:off x="4349381" y="668205"/>
            <a:ext cx="3493264" cy="523220"/>
          </a:xfrm>
          <a:prstGeom prst="rect">
            <a:avLst/>
          </a:prstGeom>
          <a:noFill/>
        </p:spPr>
        <p:txBody>
          <a:bodyPr wrap="none" rtlCol="0">
            <a:spAutoFit/>
          </a:bodyPr>
          <a:lstStyle/>
          <a:p>
            <a:pPr algn="ctr"/>
            <a:r>
              <a:rPr lang="en-US" sz="2800" b="1" dirty="0">
                <a:solidFill>
                  <a:schemeClr val="tx1">
                    <a:lumMod val="75000"/>
                    <a:lumOff val="25000"/>
                  </a:schemeClr>
                </a:solidFill>
                <a:latin typeface="Work Sans" pitchFamily="2" charset="77"/>
              </a:rPr>
              <a:t>Strategic Sourcing</a:t>
            </a:r>
          </a:p>
        </p:txBody>
      </p:sp>
      <p:sp>
        <p:nvSpPr>
          <p:cNvPr id="99" name="TextBox 98">
            <a:extLst>
              <a:ext uri="{FF2B5EF4-FFF2-40B4-BE49-F238E27FC236}">
                <a16:creationId xmlns:a16="http://schemas.microsoft.com/office/drawing/2014/main" id="{61ED411C-4A10-074F-B0E3-C460997F390C}"/>
              </a:ext>
            </a:extLst>
          </p:cNvPr>
          <p:cNvSpPr txBox="1"/>
          <p:nvPr/>
        </p:nvSpPr>
        <p:spPr>
          <a:xfrm>
            <a:off x="148964" y="2853733"/>
            <a:ext cx="3933753" cy="1077218"/>
          </a:xfrm>
          <a:prstGeom prst="rect">
            <a:avLst/>
          </a:prstGeom>
          <a:noFill/>
        </p:spPr>
        <p:txBody>
          <a:bodyPr wrap="square" rtlCol="0">
            <a:spAutoFit/>
          </a:bodyPr>
          <a:lstStyle/>
          <a:p>
            <a:pPr algn="r"/>
            <a:r>
              <a:rPr lang="en-US" sz="1600" dirty="0">
                <a:solidFill>
                  <a:schemeClr val="tx1">
                    <a:lumMod val="75000"/>
                    <a:lumOff val="25000"/>
                  </a:schemeClr>
                </a:solidFill>
                <a:latin typeface="Work Sans Light" pitchFamily="2" charset="77"/>
              </a:rPr>
              <a:t>Score cards comparing different vendor solutions against weighted customer requirements</a:t>
            </a:r>
          </a:p>
          <a:p>
            <a:pPr algn="r"/>
            <a:endParaRPr lang="en-US" sz="1600" dirty="0">
              <a:solidFill>
                <a:schemeClr val="tx1">
                  <a:lumMod val="75000"/>
                  <a:lumOff val="25000"/>
                </a:schemeClr>
              </a:solidFill>
              <a:latin typeface="Work Sans Light" pitchFamily="2" charset="77"/>
            </a:endParaRPr>
          </a:p>
        </p:txBody>
      </p:sp>
      <p:sp>
        <p:nvSpPr>
          <p:cNvPr id="100" name="TextBox 99">
            <a:extLst>
              <a:ext uri="{FF2B5EF4-FFF2-40B4-BE49-F238E27FC236}">
                <a16:creationId xmlns:a16="http://schemas.microsoft.com/office/drawing/2014/main" id="{EE1A44BB-491B-A840-BCD4-09F34545BDA5}"/>
              </a:ext>
            </a:extLst>
          </p:cNvPr>
          <p:cNvSpPr txBox="1"/>
          <p:nvPr/>
        </p:nvSpPr>
        <p:spPr>
          <a:xfrm>
            <a:off x="322397" y="4683729"/>
            <a:ext cx="3759632" cy="1569660"/>
          </a:xfrm>
          <a:prstGeom prst="rect">
            <a:avLst/>
          </a:prstGeom>
          <a:noFill/>
        </p:spPr>
        <p:txBody>
          <a:bodyPr wrap="square" rtlCol="0">
            <a:spAutoFit/>
          </a:bodyPr>
          <a:lstStyle/>
          <a:p>
            <a:pPr algn="r"/>
            <a:r>
              <a:rPr lang="en-US" sz="1600" dirty="0">
                <a:solidFill>
                  <a:schemeClr val="tx1">
                    <a:lumMod val="75000"/>
                    <a:lumOff val="25000"/>
                  </a:schemeClr>
                </a:solidFill>
                <a:latin typeface="Work Sans Light" pitchFamily="2" charset="77"/>
              </a:rPr>
              <a:t>Having the right relationships with major OEMs, with insights around worldwide supply chain in conjunction with active management to ensure timely delivery</a:t>
            </a:r>
          </a:p>
          <a:p>
            <a:pPr algn="r"/>
            <a:endParaRPr lang="en-US" sz="1600" dirty="0">
              <a:solidFill>
                <a:schemeClr val="tx1">
                  <a:lumMod val="75000"/>
                  <a:lumOff val="25000"/>
                </a:schemeClr>
              </a:solidFill>
              <a:latin typeface="Work Sans Light" pitchFamily="2" charset="77"/>
            </a:endParaRPr>
          </a:p>
        </p:txBody>
      </p:sp>
      <p:sp>
        <p:nvSpPr>
          <p:cNvPr id="101" name="TextBox 100">
            <a:extLst>
              <a:ext uri="{FF2B5EF4-FFF2-40B4-BE49-F238E27FC236}">
                <a16:creationId xmlns:a16="http://schemas.microsoft.com/office/drawing/2014/main" id="{B2E2EC9F-E46F-4A49-9C31-C09794A7F97B}"/>
              </a:ext>
            </a:extLst>
          </p:cNvPr>
          <p:cNvSpPr txBox="1"/>
          <p:nvPr/>
        </p:nvSpPr>
        <p:spPr>
          <a:xfrm>
            <a:off x="8306077" y="2307387"/>
            <a:ext cx="3736270" cy="1077218"/>
          </a:xfrm>
          <a:prstGeom prst="rect">
            <a:avLst/>
          </a:prstGeom>
          <a:noFill/>
        </p:spPr>
        <p:txBody>
          <a:bodyPr wrap="square" rtlCol="0">
            <a:spAutoFit/>
          </a:bodyPr>
          <a:lstStyle/>
          <a:p>
            <a:r>
              <a:rPr lang="en-US" sz="1600" dirty="0">
                <a:solidFill>
                  <a:schemeClr val="tx1">
                    <a:lumMod val="75000"/>
                    <a:lumOff val="25000"/>
                  </a:schemeClr>
                </a:solidFill>
                <a:latin typeface="Work Sans Light" pitchFamily="2" charset="77"/>
              </a:rPr>
              <a:t>Working together to drive down the cost of acquisition to ensure the best possible financial and terms &amp; conditions are provided</a:t>
            </a:r>
          </a:p>
        </p:txBody>
      </p:sp>
      <p:sp>
        <p:nvSpPr>
          <p:cNvPr id="102" name="TextBox 101">
            <a:extLst>
              <a:ext uri="{FF2B5EF4-FFF2-40B4-BE49-F238E27FC236}">
                <a16:creationId xmlns:a16="http://schemas.microsoft.com/office/drawing/2014/main" id="{7C2A7CF1-CEAD-D944-A87A-266A7D606DFA}"/>
              </a:ext>
            </a:extLst>
          </p:cNvPr>
          <p:cNvSpPr txBox="1"/>
          <p:nvPr/>
        </p:nvSpPr>
        <p:spPr>
          <a:xfrm>
            <a:off x="8306077" y="4212464"/>
            <a:ext cx="3759632" cy="830997"/>
          </a:xfrm>
          <a:prstGeom prst="rect">
            <a:avLst/>
          </a:prstGeom>
          <a:noFill/>
        </p:spPr>
        <p:txBody>
          <a:bodyPr wrap="square" rtlCol="0">
            <a:spAutoFit/>
          </a:bodyPr>
          <a:lstStyle/>
          <a:p>
            <a:r>
              <a:rPr lang="en-US" sz="1600" dirty="0">
                <a:solidFill>
                  <a:schemeClr val="tx1">
                    <a:lumMod val="75000"/>
                    <a:lumOff val="25000"/>
                  </a:schemeClr>
                </a:solidFill>
                <a:latin typeface="Work Sans Light" pitchFamily="2" charset="77"/>
              </a:rPr>
              <a:t>A formalized multi-vendor comparison and evaluation as an extension of customer sourcing</a:t>
            </a:r>
          </a:p>
        </p:txBody>
      </p:sp>
    </p:spTree>
    <p:extLst>
      <p:ext uri="{BB962C8B-B14F-4D97-AF65-F5344CB8AC3E}">
        <p14:creationId xmlns:p14="http://schemas.microsoft.com/office/powerpoint/2010/main" val="3519341663"/>
      </p:ext>
    </p:extLst>
  </p:cSld>
  <p:clrMapOvr>
    <a:masterClrMapping/>
  </p:clrMapOvr>
</p:sld>
</file>

<file path=ppt/theme/theme1.xml><?xml version="1.0" encoding="utf-8"?>
<a:theme xmlns:a="http://schemas.openxmlformats.org/drawingml/2006/main" name="Impact">
  <a:themeElements>
    <a:clrScheme name="EVOTEK">
      <a:dk1>
        <a:srgbClr val="202020"/>
      </a:dk1>
      <a:lt1>
        <a:srgbClr val="FFFFFF"/>
      </a:lt1>
      <a:dk2>
        <a:srgbClr val="202020"/>
      </a:dk2>
      <a:lt2>
        <a:srgbClr val="F3F2F2"/>
      </a:lt2>
      <a:accent1>
        <a:srgbClr val="87C53B"/>
      </a:accent1>
      <a:accent2>
        <a:srgbClr val="3163AE"/>
      </a:accent2>
      <a:accent3>
        <a:srgbClr val="979696"/>
      </a:accent3>
      <a:accent4>
        <a:srgbClr val="5D938C"/>
      </a:accent4>
      <a:accent5>
        <a:srgbClr val="000000"/>
      </a:accent5>
      <a:accent6>
        <a:srgbClr val="F3F2F2"/>
      </a:accent6>
      <a:hlink>
        <a:srgbClr val="3163AE"/>
      </a:hlink>
      <a:folHlink>
        <a:srgbClr val="87C5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8">
      <a:dk1>
        <a:srgbClr val="202020"/>
      </a:dk1>
      <a:lt1>
        <a:srgbClr val="FFFFFF"/>
      </a:lt1>
      <a:dk2>
        <a:srgbClr val="202020"/>
      </a:dk2>
      <a:lt2>
        <a:srgbClr val="F3F2F2"/>
      </a:lt2>
      <a:accent1>
        <a:srgbClr val="87C53B"/>
      </a:accent1>
      <a:accent2>
        <a:srgbClr val="3163AE"/>
      </a:accent2>
      <a:accent3>
        <a:srgbClr val="979696"/>
      </a:accent3>
      <a:accent4>
        <a:srgbClr val="5D938C"/>
      </a:accent4>
      <a:accent5>
        <a:srgbClr val="000000"/>
      </a:accent5>
      <a:accent6>
        <a:srgbClr val="F3F2F2"/>
      </a:accent6>
      <a:hlink>
        <a:srgbClr val="3163AE"/>
      </a:hlink>
      <a:folHlink>
        <a:srgbClr val="87C5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DBDF78B-233A-0F4B-96F7-C84D49BC7CF8}">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55E7A67A1AB4A8A09A3194F095BBD" ma:contentTypeVersion="16" ma:contentTypeDescription="Create a new document." ma:contentTypeScope="" ma:versionID="e35afa9742c555c636e2382d8387a2e6">
  <xsd:schema xmlns:xsd="http://www.w3.org/2001/XMLSchema" xmlns:xs="http://www.w3.org/2001/XMLSchema" xmlns:p="http://schemas.microsoft.com/office/2006/metadata/properties" xmlns:ns2="a63d950b-e87f-4b0a-ae15-4d5dc6963ba8" xmlns:ns3="fed67439-901d-4aee-bc0a-141acd64124f" targetNamespace="http://schemas.microsoft.com/office/2006/metadata/properties" ma:root="true" ma:fieldsID="c18c439862d5f100f2c7691486f17e58" ns2:_="" ns3:_="">
    <xsd:import namespace="a63d950b-e87f-4b0a-ae15-4d5dc6963ba8"/>
    <xsd:import namespace="fed67439-901d-4aee-bc0a-141acd64124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d950b-e87f-4b0a-ae15-4d5dc6963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d2232be-db53-43c9-a895-9a54883caa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d67439-901d-4aee-bc0a-141acd6412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8ff0ef-e5fd-4e9b-8206-cbdced9fa980}" ma:internalName="TaxCatchAll" ma:showField="CatchAllData" ma:web="fed67439-901d-4aee-bc0a-141acd6412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3d950b-e87f-4b0a-ae15-4d5dc6963ba8">
      <Terms xmlns="http://schemas.microsoft.com/office/infopath/2007/PartnerControls"/>
    </lcf76f155ced4ddcb4097134ff3c332f>
    <TaxCatchAll xmlns="fed67439-901d-4aee-bc0a-141acd64124f" xsi:nil="true"/>
  </documentManagement>
</p:properties>
</file>

<file path=customXml/itemProps1.xml><?xml version="1.0" encoding="utf-8"?>
<ds:datastoreItem xmlns:ds="http://schemas.openxmlformats.org/officeDocument/2006/customXml" ds:itemID="{6B3C91CD-FCE2-4CFF-B464-AFB6F65B0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d950b-e87f-4b0a-ae15-4d5dc6963ba8"/>
    <ds:schemaRef ds:uri="fed67439-901d-4aee-bc0a-141acd641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A9E5E6-69B3-44CB-8A6E-CE2E5948409F}">
  <ds:schemaRefs>
    <ds:schemaRef ds:uri="http://schemas.microsoft.com/sharepoint/v3/contenttype/forms"/>
  </ds:schemaRefs>
</ds:datastoreItem>
</file>

<file path=customXml/itemProps3.xml><?xml version="1.0" encoding="utf-8"?>
<ds:datastoreItem xmlns:ds="http://schemas.openxmlformats.org/officeDocument/2006/customXml" ds:itemID="{20B3C35C-7A04-4876-B0D6-B59070F95E00}">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a63d950b-e87f-4b0a-ae15-4d5dc6963ba8"/>
    <ds:schemaRef ds:uri="http://schemas.microsoft.com/office/infopath/2007/PartnerControls"/>
    <ds:schemaRef ds:uri="http://purl.org/dc/dcmitype/"/>
    <ds:schemaRef ds:uri="http://purl.org/dc/terms/"/>
    <ds:schemaRef ds:uri="fed67439-901d-4aee-bc0a-141acd6412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8492</TotalTime>
  <Words>2810</Words>
  <Application>Microsoft Macintosh PowerPoint</Application>
  <PresentationFormat>Widescreen</PresentationFormat>
  <Paragraphs>186</Paragraphs>
  <Slides>24</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Light</vt:lpstr>
      <vt:lpstr>Work Sans</vt:lpstr>
      <vt:lpstr>Work Sans Black</vt:lpstr>
      <vt:lpstr>Work Sans ExtraLight</vt:lpstr>
      <vt:lpstr>Work Sans Light</vt:lpstr>
      <vt:lpstr>Work Sans Medium</vt:lpstr>
      <vt:lpstr>Work Sans SemiBold</vt:lpstr>
      <vt:lpstr>Impact</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team has been down that road.</vt:lpstr>
      <vt:lpstr>PowerPoint Presentation</vt:lpstr>
      <vt:lpstr>PowerPoint Presentation</vt:lpstr>
      <vt:lpstr>We give IT leaders emerging tech insight to map out a strategy combining what you have today with what you’ll need for tomorrow through: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Mayo</dc:creator>
  <cp:lastModifiedBy>Patrick Spikes</cp:lastModifiedBy>
  <cp:revision>122</cp:revision>
  <dcterms:created xsi:type="dcterms:W3CDTF">2021-09-07T06:05:57Z</dcterms:created>
  <dcterms:modified xsi:type="dcterms:W3CDTF">2023-03-09T21:14:20Z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0x010100BA69162918607C4EBA4DACD733FFF0DF</vt:lpwstr>
  </property>
  <property fmtid="{D5CDD505-2E9C-101B-9397-08002B2CF9AE}" pid="3" name="MediaServiceImageTags">
    <vt:lpwstr/>
  </property>
</Properties>
</file>