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8" r:id="rId4"/>
    <p:sldMasterId id="2147483693" r:id="rId5"/>
  </p:sldMasterIdLst>
  <p:notesMasterIdLst>
    <p:notesMasterId r:id="rId20"/>
  </p:notesMasterIdLst>
  <p:sldIdLst>
    <p:sldId id="269" r:id="rId6"/>
    <p:sldId id="294" r:id="rId7"/>
    <p:sldId id="288" r:id="rId8"/>
    <p:sldId id="289" r:id="rId9"/>
    <p:sldId id="290" r:id="rId10"/>
    <p:sldId id="292" r:id="rId11"/>
    <p:sldId id="293" r:id="rId12"/>
    <p:sldId id="295" r:id="rId13"/>
    <p:sldId id="296" r:id="rId14"/>
    <p:sldId id="297" r:id="rId15"/>
    <p:sldId id="298" r:id="rId16"/>
    <p:sldId id="299" r:id="rId17"/>
    <p:sldId id="300" r:id="rId18"/>
    <p:sldId id="301"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79696"/>
    <a:srgbClr val="383838"/>
    <a:srgbClr val="2E2E2E"/>
    <a:srgbClr val="18161B"/>
    <a:srgbClr val="212121"/>
    <a:srgbClr val="292E31"/>
    <a:srgbClr val="212529"/>
    <a:srgbClr val="22251D"/>
    <a:srgbClr val="2A2C2B"/>
    <a:srgbClr val="49554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9B24BD-6C82-708F-3ECA-0EC94354A83A}" v="439" dt="2023-05-30T21:45:35.709"/>
    <p1510:client id="{B37CC206-140C-DD46-93A7-F3F7B26C93A7}" v="36" dt="2023-05-30T20:43:23.895"/>
    <p1510:client id="{C28261E6-7D66-6541-9DCF-AE533A63FB76}" v="57" dt="2023-05-31T16:24:46.6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780"/>
    <p:restoredTop sz="79035"/>
  </p:normalViewPr>
  <p:slideViewPr>
    <p:cSldViewPr snapToGrid="0" snapToObjects="1">
      <p:cViewPr>
        <p:scale>
          <a:sx n="60" d="100"/>
          <a:sy n="60" d="100"/>
        </p:scale>
        <p:origin x="1992" y="712"/>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B59719-8CE6-6C42-BB75-92D877BB460A}" type="datetimeFigureOut">
              <a:rPr lang="en-US" smtClean="0"/>
              <a:t>5/31/23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B84B99-7254-5F41-95FE-49D1F0822E72}" type="slidenum">
              <a:rPr lang="en-US" smtClean="0"/>
              <a:t>‹#›</a:t>
            </a:fld>
            <a:endParaRPr lang="en-US"/>
          </a:p>
        </p:txBody>
      </p:sp>
    </p:spTree>
    <p:extLst>
      <p:ext uri="{BB962C8B-B14F-4D97-AF65-F5344CB8AC3E}">
        <p14:creationId xmlns:p14="http://schemas.microsoft.com/office/powerpoint/2010/main" val="36496638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B84B99-7254-5F41-95FE-49D1F0822E72}" type="slidenum">
              <a:rPr lang="en-US" smtClean="0"/>
              <a:t>1</a:t>
            </a:fld>
            <a:endParaRPr lang="en-US"/>
          </a:p>
        </p:txBody>
      </p:sp>
    </p:spTree>
    <p:extLst>
      <p:ext uri="{BB962C8B-B14F-4D97-AF65-F5344CB8AC3E}">
        <p14:creationId xmlns:p14="http://schemas.microsoft.com/office/powerpoint/2010/main" val="30206904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Work Sans" pitchFamily="2" charset="77"/>
              </a:rPr>
              <a:t>EVOTEK partners with our clients to free up engineering cycles and quickly, painlessly, and confidently select the best fit tooling. We help clients find balance between vendor consolidation, best-of-breed, and vendor diversity, to support your business objectives. We then work with your sourcing team to optimize contract terms and spend.</a:t>
            </a:r>
          </a:p>
        </p:txBody>
      </p:sp>
      <p:sp>
        <p:nvSpPr>
          <p:cNvPr id="4" name="Slide Number Placeholder 3"/>
          <p:cNvSpPr>
            <a:spLocks noGrp="1"/>
          </p:cNvSpPr>
          <p:nvPr>
            <p:ph type="sldNum" sz="quarter" idx="5"/>
          </p:nvPr>
        </p:nvSpPr>
        <p:spPr/>
        <p:txBody>
          <a:bodyPr/>
          <a:lstStyle/>
          <a:p>
            <a:fld id="{BDB84B99-7254-5F41-95FE-49D1F0822E72}" type="slidenum">
              <a:rPr lang="en-US" smtClean="0"/>
              <a:t>10</a:t>
            </a:fld>
            <a:endParaRPr lang="en-US"/>
          </a:p>
        </p:txBody>
      </p:sp>
    </p:spTree>
    <p:extLst>
      <p:ext uri="{BB962C8B-B14F-4D97-AF65-F5344CB8AC3E}">
        <p14:creationId xmlns:p14="http://schemas.microsoft.com/office/powerpoint/2010/main" val="34775237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Work Sans" pitchFamily="2" charset="77"/>
              </a:rPr>
              <a:t>In addition to their daily responsibilities, engineering teams don’t have adequate cycles to </a:t>
            </a:r>
          </a:p>
          <a:p>
            <a:r>
              <a:rPr lang="en-US" b="1" dirty="0">
                <a:effectLst/>
                <a:latin typeface="Helvetica" pitchFamily="2" charset="0"/>
              </a:rPr>
              <a:t>Codify tool requirements</a:t>
            </a:r>
            <a:endParaRPr lang="en-US" dirty="0">
              <a:effectLst/>
              <a:latin typeface="Helvetica" pitchFamily="2" charset="0"/>
            </a:endParaRPr>
          </a:p>
          <a:p>
            <a:r>
              <a:rPr lang="en-US" b="1" dirty="0">
                <a:effectLst/>
                <a:latin typeface="Helvetica" pitchFamily="2" charset="0"/>
              </a:rPr>
              <a:t>Understand the applicable tool space</a:t>
            </a:r>
            <a:endParaRPr lang="en-US" dirty="0">
              <a:effectLst/>
              <a:latin typeface="Helvetica" pitchFamily="2" charset="0"/>
            </a:endParaRPr>
          </a:p>
          <a:p>
            <a:r>
              <a:rPr lang="en-US" b="1" dirty="0">
                <a:effectLst/>
                <a:latin typeface="Helvetica" pitchFamily="2" charset="0"/>
              </a:rPr>
              <a:t>Evaluate and confidently select the best fit</a:t>
            </a:r>
            <a:endParaRPr lang="en-US" dirty="0">
              <a:effectLst/>
              <a:latin typeface="Helvetica" pitchFamily="2" charset="0"/>
            </a:endParaRPr>
          </a:p>
          <a:p>
            <a:r>
              <a:rPr lang="en-US" b="1" dirty="0">
                <a:effectLst/>
                <a:latin typeface="Helvetica" pitchFamily="2" charset="0"/>
              </a:rPr>
              <a:t>Juggle vendor communications</a:t>
            </a:r>
            <a:endParaRPr lang="en-US" dirty="0">
              <a:effectLst/>
              <a:latin typeface="Helvetica" pitchFamily="2" charset="0"/>
            </a:endParaRPr>
          </a:p>
          <a:p>
            <a:r>
              <a:rPr lang="en-US" b="1" dirty="0">
                <a:effectLst/>
                <a:latin typeface="Helvetica" pitchFamily="2" charset="0"/>
              </a:rPr>
              <a:t>Track renewals</a:t>
            </a:r>
            <a:endParaRPr lang="en-US" dirty="0">
              <a:effectLst/>
              <a:latin typeface="Helvetica" pitchFamily="2" charset="0"/>
            </a:endParaRPr>
          </a:p>
          <a:p>
            <a:r>
              <a:rPr lang="en-US" dirty="0">
                <a:effectLst/>
                <a:latin typeface="Work Sans" pitchFamily="2" charset="77"/>
              </a:rPr>
              <a:t>In most cases, sourcing teams struggle to work effectively </a:t>
            </a:r>
            <a:br>
              <a:rPr lang="en-US" dirty="0">
                <a:effectLst/>
                <a:latin typeface="Work Sans" pitchFamily="2" charset="77"/>
              </a:rPr>
            </a:br>
            <a:r>
              <a:rPr lang="en-US" dirty="0">
                <a:effectLst/>
                <a:latin typeface="Work Sans" pitchFamily="2" charset="77"/>
              </a:rPr>
              <a:t>with their engineering teams to achieve business and financial </a:t>
            </a:r>
            <a:br>
              <a:rPr lang="en-US" dirty="0">
                <a:effectLst/>
                <a:latin typeface="Work Sans" pitchFamily="2" charset="77"/>
              </a:rPr>
            </a:br>
            <a:r>
              <a:rPr lang="en-US" dirty="0">
                <a:effectLst/>
                <a:latin typeface="Work Sans" pitchFamily="2" charset="77"/>
              </a:rPr>
              <a:t>goals within the procurement process.</a:t>
            </a:r>
          </a:p>
          <a:p>
            <a:endParaRPr lang="en-US" dirty="0">
              <a:effectLst/>
              <a:latin typeface="Work Sans" pitchFamily="2" charset="77"/>
            </a:endParaRPr>
          </a:p>
        </p:txBody>
      </p:sp>
      <p:sp>
        <p:nvSpPr>
          <p:cNvPr id="4" name="Slide Number Placeholder 3"/>
          <p:cNvSpPr>
            <a:spLocks noGrp="1"/>
          </p:cNvSpPr>
          <p:nvPr>
            <p:ph type="sldNum" sz="quarter" idx="5"/>
          </p:nvPr>
        </p:nvSpPr>
        <p:spPr/>
        <p:txBody>
          <a:bodyPr/>
          <a:lstStyle/>
          <a:p>
            <a:fld id="{BDB84B99-7254-5F41-95FE-49D1F0822E72}" type="slidenum">
              <a:rPr lang="en-US" smtClean="0"/>
              <a:t>11</a:t>
            </a:fld>
            <a:endParaRPr lang="en-US"/>
          </a:p>
        </p:txBody>
      </p:sp>
    </p:spTree>
    <p:extLst>
      <p:ext uri="{BB962C8B-B14F-4D97-AF65-F5344CB8AC3E}">
        <p14:creationId xmlns:p14="http://schemas.microsoft.com/office/powerpoint/2010/main" val="6927178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Work Sans" pitchFamily="2" charset="77"/>
              </a:rPr>
              <a:t>Our proven and customizable Strategic Sourcing starts with understanding your environment and helping codify requirements with all stakeholders.</a:t>
            </a:r>
          </a:p>
          <a:p>
            <a:r>
              <a:rPr lang="en-US" b="1" dirty="0">
                <a:effectLst/>
                <a:latin typeface="Helvetica" pitchFamily="2" charset="0"/>
              </a:rPr>
              <a:t>We present the applicable trends and tools that could fit.</a:t>
            </a:r>
            <a:endParaRPr lang="en-US" dirty="0">
              <a:effectLst/>
              <a:latin typeface="Helvetica" pitchFamily="2" charset="0"/>
            </a:endParaRPr>
          </a:p>
          <a:p>
            <a:r>
              <a:rPr lang="en-US" b="1" dirty="0">
                <a:effectLst/>
                <a:latin typeface="Helvetica" pitchFamily="2" charset="0"/>
              </a:rPr>
              <a:t>We then manage a quick and simple RFI process that populates a scorecard of your requirements.</a:t>
            </a:r>
            <a:endParaRPr lang="en-US" dirty="0">
              <a:effectLst/>
              <a:latin typeface="Helvetica" pitchFamily="2" charset="0"/>
            </a:endParaRPr>
          </a:p>
          <a:p>
            <a:r>
              <a:rPr lang="en-US" b="1" dirty="0">
                <a:effectLst/>
                <a:latin typeface="Helvetica" pitchFamily="2" charset="0"/>
              </a:rPr>
              <a:t>We coordinate vendor demos with each remaining vendor. </a:t>
            </a:r>
            <a:endParaRPr lang="en-US" dirty="0">
              <a:effectLst/>
              <a:latin typeface="Helvetica" pitchFamily="2" charset="0"/>
            </a:endParaRPr>
          </a:p>
          <a:p>
            <a:r>
              <a:rPr lang="en-US" b="1" dirty="0">
                <a:effectLst/>
                <a:latin typeface="Helvetica" pitchFamily="2" charset="0"/>
              </a:rPr>
              <a:t>You decide whether to cut a vendor before we coordinate POCs. </a:t>
            </a:r>
            <a:endParaRPr lang="en-US" dirty="0">
              <a:effectLst/>
              <a:latin typeface="Helvetica" pitchFamily="2" charset="0"/>
            </a:endParaRPr>
          </a:p>
          <a:p>
            <a:r>
              <a:rPr lang="en-US" b="1" dirty="0">
                <a:effectLst/>
                <a:latin typeface="Helvetica" pitchFamily="2" charset="0"/>
              </a:rPr>
              <a:t>After POC scores are recorded, we deliver preliminary terms and pricing for each finalist to your sourcing team and help negotiate terms.</a:t>
            </a:r>
            <a:endParaRPr lang="en-US" dirty="0">
              <a:effectLst/>
              <a:latin typeface="Helvetica" pitchFamily="2" charset="0"/>
            </a:endParaRPr>
          </a:p>
        </p:txBody>
      </p:sp>
      <p:sp>
        <p:nvSpPr>
          <p:cNvPr id="4" name="Slide Number Placeholder 3"/>
          <p:cNvSpPr>
            <a:spLocks noGrp="1"/>
          </p:cNvSpPr>
          <p:nvPr>
            <p:ph type="sldNum" sz="quarter" idx="5"/>
          </p:nvPr>
        </p:nvSpPr>
        <p:spPr/>
        <p:txBody>
          <a:bodyPr/>
          <a:lstStyle/>
          <a:p>
            <a:fld id="{BDB84B99-7254-5F41-95FE-49D1F0822E72}" type="slidenum">
              <a:rPr lang="en-US" smtClean="0"/>
              <a:t>12</a:t>
            </a:fld>
            <a:endParaRPr lang="en-US"/>
          </a:p>
        </p:txBody>
      </p:sp>
    </p:spTree>
    <p:extLst>
      <p:ext uri="{BB962C8B-B14F-4D97-AF65-F5344CB8AC3E}">
        <p14:creationId xmlns:p14="http://schemas.microsoft.com/office/powerpoint/2010/main" val="33658592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Work Sans" pitchFamily="2" charset="77"/>
              </a:rPr>
              <a:t>EVOTEK engaged with a talent provider who needed to source a GRC (Governance, Risk, and Compliance) tool.</a:t>
            </a:r>
          </a:p>
          <a:p>
            <a:r>
              <a:rPr lang="en-US" dirty="0">
                <a:effectLst/>
                <a:latin typeface="Work Sans" pitchFamily="2" charset="77"/>
              </a:rPr>
              <a:t>We helped them codify requirements, RFI, evaluate, demo, POC, and scorecard five GRC solutions. We delivered the scorecard and initial pricing and terms to their sourcing team for negotiation, managing all vendor communications throughout the process.</a:t>
            </a:r>
          </a:p>
          <a:p>
            <a:r>
              <a:rPr lang="en-US" dirty="0">
                <a:effectLst/>
                <a:latin typeface="Work Sans" pitchFamily="2" charset="77"/>
              </a:rPr>
              <a:t>The client’s engineering and sourcing teams saved countless hours with EVOTEK streamlining and managing the entire process, including the RFI, POC, all vendor communications and procurement process, plus preparation of initial terms and pricing/cost analysis, and both financial and technical justification.</a:t>
            </a:r>
          </a:p>
          <a:p>
            <a:r>
              <a:rPr lang="en-US" dirty="0">
                <a:effectLst/>
                <a:latin typeface="Work Sans" pitchFamily="2" charset="77"/>
              </a:rPr>
              <a:t>Their operations team selected and procured the new GRC solution within 7 weeks, immediately deploying within a tight 6-week deadline. Both the engineering and sourcing teams were grateful for EVOTEK’s partnership.</a:t>
            </a:r>
          </a:p>
        </p:txBody>
      </p:sp>
      <p:sp>
        <p:nvSpPr>
          <p:cNvPr id="4" name="Slide Number Placeholder 3"/>
          <p:cNvSpPr>
            <a:spLocks noGrp="1"/>
          </p:cNvSpPr>
          <p:nvPr>
            <p:ph type="sldNum" sz="quarter" idx="5"/>
          </p:nvPr>
        </p:nvSpPr>
        <p:spPr/>
        <p:txBody>
          <a:bodyPr/>
          <a:lstStyle/>
          <a:p>
            <a:fld id="{BDB84B99-7254-5F41-95FE-49D1F0822E72}" type="slidenum">
              <a:rPr lang="en-US" smtClean="0"/>
              <a:t>13</a:t>
            </a:fld>
            <a:endParaRPr lang="en-US"/>
          </a:p>
        </p:txBody>
      </p:sp>
    </p:spTree>
    <p:extLst>
      <p:ext uri="{BB962C8B-B14F-4D97-AF65-F5344CB8AC3E}">
        <p14:creationId xmlns:p14="http://schemas.microsoft.com/office/powerpoint/2010/main" val="13315143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B84B99-7254-5F41-95FE-49D1F0822E72}" type="slidenum">
              <a:rPr lang="en-US" smtClean="0"/>
              <a:t>14</a:t>
            </a:fld>
            <a:endParaRPr lang="en-US"/>
          </a:p>
        </p:txBody>
      </p:sp>
    </p:spTree>
    <p:extLst>
      <p:ext uri="{BB962C8B-B14F-4D97-AF65-F5344CB8AC3E}">
        <p14:creationId xmlns:p14="http://schemas.microsoft.com/office/powerpoint/2010/main" val="847430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B84B99-7254-5F41-95FE-49D1F0822E72}" type="slidenum">
              <a:rPr lang="en-US" smtClean="0"/>
              <a:t>2</a:t>
            </a:fld>
            <a:endParaRPr lang="en-US"/>
          </a:p>
        </p:txBody>
      </p:sp>
    </p:spTree>
    <p:extLst>
      <p:ext uri="{BB962C8B-B14F-4D97-AF65-F5344CB8AC3E}">
        <p14:creationId xmlns:p14="http://schemas.microsoft.com/office/powerpoint/2010/main" val="3092754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Work Sans" pitchFamily="2" charset="77"/>
              </a:rPr>
              <a:t>EVOTEK partners with our clients to free up engineering cycles and quickly, painlessly, and confidently select the best fit tooling. We help clients find balance between vendor consolidation, best-of-breed, and vendor diversity, to support your business objectives. We then work with your sourcing team to optimize contract terms and spend.</a:t>
            </a:r>
          </a:p>
        </p:txBody>
      </p:sp>
      <p:sp>
        <p:nvSpPr>
          <p:cNvPr id="4" name="Slide Number Placeholder 3"/>
          <p:cNvSpPr>
            <a:spLocks noGrp="1"/>
          </p:cNvSpPr>
          <p:nvPr>
            <p:ph type="sldNum" sz="quarter" idx="5"/>
          </p:nvPr>
        </p:nvSpPr>
        <p:spPr/>
        <p:txBody>
          <a:bodyPr/>
          <a:lstStyle/>
          <a:p>
            <a:fld id="{BDB84B99-7254-5F41-95FE-49D1F0822E72}" type="slidenum">
              <a:rPr lang="en-US" smtClean="0"/>
              <a:t>3</a:t>
            </a:fld>
            <a:endParaRPr lang="en-US"/>
          </a:p>
        </p:txBody>
      </p:sp>
    </p:spTree>
    <p:extLst>
      <p:ext uri="{BB962C8B-B14F-4D97-AF65-F5344CB8AC3E}">
        <p14:creationId xmlns:p14="http://schemas.microsoft.com/office/powerpoint/2010/main" val="32338045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Work Sans" pitchFamily="2" charset="77"/>
              </a:rPr>
              <a:t>In addition to their daily responsibilities, engineering teams don’t have adequate cycles to </a:t>
            </a:r>
          </a:p>
          <a:p>
            <a:r>
              <a:rPr lang="en-US" b="1" dirty="0">
                <a:effectLst/>
                <a:latin typeface="Helvetica" pitchFamily="2" charset="0"/>
              </a:rPr>
              <a:t>Codify tool requirements</a:t>
            </a:r>
            <a:endParaRPr lang="en-US" dirty="0">
              <a:effectLst/>
              <a:latin typeface="Helvetica" pitchFamily="2" charset="0"/>
            </a:endParaRPr>
          </a:p>
          <a:p>
            <a:r>
              <a:rPr lang="en-US" b="1" dirty="0">
                <a:effectLst/>
                <a:latin typeface="Helvetica" pitchFamily="2" charset="0"/>
              </a:rPr>
              <a:t>Understand the applicable tool space</a:t>
            </a:r>
            <a:endParaRPr lang="en-US" dirty="0">
              <a:effectLst/>
              <a:latin typeface="Helvetica" pitchFamily="2" charset="0"/>
            </a:endParaRPr>
          </a:p>
          <a:p>
            <a:r>
              <a:rPr lang="en-US" b="1" dirty="0">
                <a:effectLst/>
                <a:latin typeface="Helvetica" pitchFamily="2" charset="0"/>
              </a:rPr>
              <a:t>Evaluate and confidently select the best fit</a:t>
            </a:r>
            <a:endParaRPr lang="en-US" dirty="0">
              <a:effectLst/>
              <a:latin typeface="Helvetica" pitchFamily="2" charset="0"/>
            </a:endParaRPr>
          </a:p>
          <a:p>
            <a:r>
              <a:rPr lang="en-US" b="1" dirty="0">
                <a:effectLst/>
                <a:latin typeface="Helvetica" pitchFamily="2" charset="0"/>
              </a:rPr>
              <a:t>Juggle vendor communications</a:t>
            </a:r>
            <a:endParaRPr lang="en-US" dirty="0">
              <a:effectLst/>
              <a:latin typeface="Helvetica" pitchFamily="2" charset="0"/>
            </a:endParaRPr>
          </a:p>
          <a:p>
            <a:r>
              <a:rPr lang="en-US" b="1" dirty="0">
                <a:effectLst/>
                <a:latin typeface="Helvetica" pitchFamily="2" charset="0"/>
              </a:rPr>
              <a:t>Track renewals</a:t>
            </a:r>
            <a:endParaRPr lang="en-US" dirty="0">
              <a:effectLst/>
              <a:latin typeface="Helvetica" pitchFamily="2" charset="0"/>
            </a:endParaRPr>
          </a:p>
          <a:p>
            <a:r>
              <a:rPr lang="en-US" dirty="0">
                <a:effectLst/>
                <a:latin typeface="Work Sans" pitchFamily="2" charset="77"/>
              </a:rPr>
              <a:t>In most cases, sourcing teams struggle to work effectively </a:t>
            </a:r>
            <a:br>
              <a:rPr lang="en-US" dirty="0">
                <a:effectLst/>
                <a:latin typeface="Work Sans" pitchFamily="2" charset="77"/>
              </a:rPr>
            </a:br>
            <a:r>
              <a:rPr lang="en-US" dirty="0">
                <a:effectLst/>
                <a:latin typeface="Work Sans" pitchFamily="2" charset="77"/>
              </a:rPr>
              <a:t>with their engineering teams to achieve business and financial </a:t>
            </a:r>
            <a:br>
              <a:rPr lang="en-US" dirty="0">
                <a:effectLst/>
                <a:latin typeface="Work Sans" pitchFamily="2" charset="77"/>
              </a:rPr>
            </a:br>
            <a:r>
              <a:rPr lang="en-US" dirty="0">
                <a:effectLst/>
                <a:latin typeface="Work Sans" pitchFamily="2" charset="77"/>
              </a:rPr>
              <a:t>goals within the procurement process.</a:t>
            </a:r>
          </a:p>
          <a:p>
            <a:endParaRPr lang="en-US" dirty="0">
              <a:effectLst/>
              <a:latin typeface="Work Sans" pitchFamily="2" charset="77"/>
            </a:endParaRPr>
          </a:p>
        </p:txBody>
      </p:sp>
      <p:sp>
        <p:nvSpPr>
          <p:cNvPr id="4" name="Slide Number Placeholder 3"/>
          <p:cNvSpPr>
            <a:spLocks noGrp="1"/>
          </p:cNvSpPr>
          <p:nvPr>
            <p:ph type="sldNum" sz="quarter" idx="5"/>
          </p:nvPr>
        </p:nvSpPr>
        <p:spPr/>
        <p:txBody>
          <a:bodyPr/>
          <a:lstStyle/>
          <a:p>
            <a:fld id="{BDB84B99-7254-5F41-95FE-49D1F0822E72}" type="slidenum">
              <a:rPr lang="en-US" smtClean="0"/>
              <a:t>4</a:t>
            </a:fld>
            <a:endParaRPr lang="en-US"/>
          </a:p>
        </p:txBody>
      </p:sp>
    </p:spTree>
    <p:extLst>
      <p:ext uri="{BB962C8B-B14F-4D97-AF65-F5344CB8AC3E}">
        <p14:creationId xmlns:p14="http://schemas.microsoft.com/office/powerpoint/2010/main" val="4151019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Work Sans" pitchFamily="2" charset="77"/>
              </a:rPr>
              <a:t>Our proven and customizable Strategic Sourcing starts with understanding your environment and helping codify requirements with all stakeholders.</a:t>
            </a:r>
          </a:p>
          <a:p>
            <a:r>
              <a:rPr lang="en-US" b="1" dirty="0">
                <a:effectLst/>
                <a:latin typeface="Helvetica" pitchFamily="2" charset="0"/>
              </a:rPr>
              <a:t>We present the applicable trends and tools that could fit.</a:t>
            </a:r>
            <a:endParaRPr lang="en-US" dirty="0">
              <a:effectLst/>
              <a:latin typeface="Helvetica" pitchFamily="2" charset="0"/>
            </a:endParaRPr>
          </a:p>
          <a:p>
            <a:r>
              <a:rPr lang="en-US" b="1" dirty="0">
                <a:effectLst/>
                <a:latin typeface="Helvetica" pitchFamily="2" charset="0"/>
              </a:rPr>
              <a:t>We then manage a quick and simple RFI process that populates a scorecard of your requirements.</a:t>
            </a:r>
            <a:endParaRPr lang="en-US" dirty="0">
              <a:effectLst/>
              <a:latin typeface="Helvetica" pitchFamily="2" charset="0"/>
            </a:endParaRPr>
          </a:p>
          <a:p>
            <a:r>
              <a:rPr lang="en-US" b="1" dirty="0">
                <a:effectLst/>
                <a:latin typeface="Helvetica" pitchFamily="2" charset="0"/>
              </a:rPr>
              <a:t>We coordinate vendor demos with each remaining vendor. </a:t>
            </a:r>
            <a:endParaRPr lang="en-US" dirty="0">
              <a:effectLst/>
              <a:latin typeface="Helvetica" pitchFamily="2" charset="0"/>
            </a:endParaRPr>
          </a:p>
          <a:p>
            <a:r>
              <a:rPr lang="en-US" b="1" dirty="0">
                <a:effectLst/>
                <a:latin typeface="Helvetica" pitchFamily="2" charset="0"/>
              </a:rPr>
              <a:t>You decide whether to cut a vendor before we coordinate POCs. </a:t>
            </a:r>
            <a:endParaRPr lang="en-US" dirty="0">
              <a:effectLst/>
              <a:latin typeface="Helvetica" pitchFamily="2" charset="0"/>
            </a:endParaRPr>
          </a:p>
          <a:p>
            <a:r>
              <a:rPr lang="en-US" b="1" dirty="0">
                <a:effectLst/>
                <a:latin typeface="Helvetica" pitchFamily="2" charset="0"/>
              </a:rPr>
              <a:t>After POC scores are recorded, we deliver preliminary terms and pricing for each finalist to your sourcing team and help negotiate terms.</a:t>
            </a:r>
            <a:endParaRPr lang="en-US" dirty="0">
              <a:effectLst/>
              <a:latin typeface="Helvetica" pitchFamily="2" charset="0"/>
            </a:endParaRPr>
          </a:p>
        </p:txBody>
      </p:sp>
      <p:sp>
        <p:nvSpPr>
          <p:cNvPr id="4" name="Slide Number Placeholder 3"/>
          <p:cNvSpPr>
            <a:spLocks noGrp="1"/>
          </p:cNvSpPr>
          <p:nvPr>
            <p:ph type="sldNum" sz="quarter" idx="5"/>
          </p:nvPr>
        </p:nvSpPr>
        <p:spPr/>
        <p:txBody>
          <a:bodyPr/>
          <a:lstStyle/>
          <a:p>
            <a:fld id="{BDB84B99-7254-5F41-95FE-49D1F0822E72}" type="slidenum">
              <a:rPr lang="en-US" smtClean="0"/>
              <a:t>5</a:t>
            </a:fld>
            <a:endParaRPr lang="en-US"/>
          </a:p>
        </p:txBody>
      </p:sp>
    </p:spTree>
    <p:extLst>
      <p:ext uri="{BB962C8B-B14F-4D97-AF65-F5344CB8AC3E}">
        <p14:creationId xmlns:p14="http://schemas.microsoft.com/office/powerpoint/2010/main" val="19515183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Work Sans" pitchFamily="2" charset="77"/>
              </a:rPr>
              <a:t>EVOTEK engaged with a talent provider who needed to source a GRC (Governance, Risk, and Compliance) tool.</a:t>
            </a:r>
          </a:p>
          <a:p>
            <a:r>
              <a:rPr lang="en-US" dirty="0">
                <a:effectLst/>
                <a:latin typeface="Work Sans" pitchFamily="2" charset="77"/>
              </a:rPr>
              <a:t>We helped them codify requirements, RFI, evaluate, demo, POC, and scorecard five GRC solutions. We delivered the scorecard and initial pricing and terms to their sourcing team for negotiation, managing all vendor communications throughout the process.</a:t>
            </a:r>
          </a:p>
          <a:p>
            <a:r>
              <a:rPr lang="en-US" dirty="0">
                <a:effectLst/>
                <a:latin typeface="Work Sans" pitchFamily="2" charset="77"/>
              </a:rPr>
              <a:t>The client’s engineering and sourcing teams saved countless hours with EVOTEK streamlining and managing the entire process, including the RFI, POC, all vendor communications and procurement process, plus preparation of initial terms and pricing/cost analysis, and both financial and technical justification.</a:t>
            </a:r>
          </a:p>
          <a:p>
            <a:r>
              <a:rPr lang="en-US" dirty="0">
                <a:effectLst/>
                <a:latin typeface="Work Sans" pitchFamily="2" charset="77"/>
              </a:rPr>
              <a:t>Their operations team selected and procured the new GRC solution within 7 weeks, immediately deploying within a tight 6-week deadline. Both the engineering and sourcing teams were grateful for EVOTEK’s partnership.</a:t>
            </a:r>
          </a:p>
        </p:txBody>
      </p:sp>
      <p:sp>
        <p:nvSpPr>
          <p:cNvPr id="4" name="Slide Number Placeholder 3"/>
          <p:cNvSpPr>
            <a:spLocks noGrp="1"/>
          </p:cNvSpPr>
          <p:nvPr>
            <p:ph type="sldNum" sz="quarter" idx="5"/>
          </p:nvPr>
        </p:nvSpPr>
        <p:spPr/>
        <p:txBody>
          <a:bodyPr/>
          <a:lstStyle/>
          <a:p>
            <a:fld id="{BDB84B99-7254-5F41-95FE-49D1F0822E72}" type="slidenum">
              <a:rPr lang="en-US" smtClean="0"/>
              <a:t>6</a:t>
            </a:fld>
            <a:endParaRPr lang="en-US"/>
          </a:p>
        </p:txBody>
      </p:sp>
    </p:spTree>
    <p:extLst>
      <p:ext uri="{BB962C8B-B14F-4D97-AF65-F5344CB8AC3E}">
        <p14:creationId xmlns:p14="http://schemas.microsoft.com/office/powerpoint/2010/main" val="914067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B84B99-7254-5F41-95FE-49D1F0822E72}" type="slidenum">
              <a:rPr lang="en-US" smtClean="0"/>
              <a:t>7</a:t>
            </a:fld>
            <a:endParaRPr lang="en-US"/>
          </a:p>
        </p:txBody>
      </p:sp>
    </p:spTree>
    <p:extLst>
      <p:ext uri="{BB962C8B-B14F-4D97-AF65-F5344CB8AC3E}">
        <p14:creationId xmlns:p14="http://schemas.microsoft.com/office/powerpoint/2010/main" val="9876342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B84B99-7254-5F41-95FE-49D1F0822E72}" type="slidenum">
              <a:rPr lang="en-US" smtClean="0"/>
              <a:t>8</a:t>
            </a:fld>
            <a:endParaRPr lang="en-US"/>
          </a:p>
        </p:txBody>
      </p:sp>
    </p:spTree>
    <p:extLst>
      <p:ext uri="{BB962C8B-B14F-4D97-AF65-F5344CB8AC3E}">
        <p14:creationId xmlns:p14="http://schemas.microsoft.com/office/powerpoint/2010/main" val="8343320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B84B99-7254-5F41-95FE-49D1F0822E72}" type="slidenum">
              <a:rPr lang="en-US" smtClean="0"/>
              <a:t>9</a:t>
            </a:fld>
            <a:endParaRPr lang="en-US"/>
          </a:p>
        </p:txBody>
      </p:sp>
    </p:spTree>
    <p:extLst>
      <p:ext uri="{BB962C8B-B14F-4D97-AF65-F5344CB8AC3E}">
        <p14:creationId xmlns:p14="http://schemas.microsoft.com/office/powerpoint/2010/main" val="22299704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mpact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702335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Impact Tit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266869-518C-A107-2A46-B980DA7AB8F5}"/>
              </a:ext>
            </a:extLst>
          </p:cNvPr>
          <p:cNvPicPr>
            <a:picLocks noChangeAspect="1"/>
          </p:cNvPicPr>
          <p:nvPr userDrawn="1"/>
        </p:nvPicPr>
        <p:blipFill>
          <a:blip r:embed="rId2"/>
          <a:stretch>
            <a:fillRect/>
          </a:stretch>
        </p:blipFill>
        <p:spPr>
          <a:xfrm>
            <a:off x="10320521" y="6165676"/>
            <a:ext cx="1555793" cy="387095"/>
          </a:xfrm>
          <a:prstGeom prst="rect">
            <a:avLst/>
          </a:prstGeom>
        </p:spPr>
      </p:pic>
      <p:sp>
        <p:nvSpPr>
          <p:cNvPr id="3" name="Title Placeholder 7">
            <a:extLst>
              <a:ext uri="{FF2B5EF4-FFF2-40B4-BE49-F238E27FC236}">
                <a16:creationId xmlns:a16="http://schemas.microsoft.com/office/drawing/2014/main" id="{9C6FAAC8-A3F3-C74A-8506-E692F7A7CD7D}"/>
              </a:ext>
            </a:extLst>
          </p:cNvPr>
          <p:cNvSpPr>
            <a:spLocks noGrp="1"/>
          </p:cNvSpPr>
          <p:nvPr>
            <p:ph type="title"/>
          </p:nvPr>
        </p:nvSpPr>
        <p:spPr>
          <a:xfrm>
            <a:off x="315685" y="3138487"/>
            <a:ext cx="11560629" cy="581025"/>
          </a:xfrm>
          <a:prstGeom prst="rect">
            <a:avLst/>
          </a:prstGeom>
        </p:spPr>
        <p:txBody>
          <a:bodyPr vert="horz" lIns="91440" tIns="45720" rIns="91440" bIns="45720" rtlCol="0" anchor="ctr">
            <a:noAutofit/>
          </a:bodyPr>
          <a:lstStyle>
            <a:lvl1pPr algn="ctr">
              <a:defRPr b="0" i="0">
                <a:solidFill>
                  <a:schemeClr val="bg1"/>
                </a:solidFill>
                <a:latin typeface="Work Sans ExtraLight" pitchFamily="2" charset="77"/>
              </a:defRPr>
            </a:lvl1pPr>
          </a:lstStyle>
          <a:p>
            <a:r>
              <a:rPr lang="en-US"/>
              <a:t>Click to edit Master title style</a:t>
            </a:r>
          </a:p>
        </p:txBody>
      </p:sp>
    </p:spTree>
    <p:extLst>
      <p:ext uri="{BB962C8B-B14F-4D97-AF65-F5344CB8AC3E}">
        <p14:creationId xmlns:p14="http://schemas.microsoft.com/office/powerpoint/2010/main" val="12867050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mpact Text">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A83FF16C-9F50-BE4D-82B7-A349E3D06104}"/>
              </a:ext>
            </a:extLst>
          </p:cNvPr>
          <p:cNvSpPr>
            <a:spLocks noGrp="1"/>
          </p:cNvSpPr>
          <p:nvPr>
            <p:ph type="body" sz="quarter" idx="10"/>
          </p:nvPr>
        </p:nvSpPr>
        <p:spPr>
          <a:xfrm>
            <a:off x="315685" y="829491"/>
            <a:ext cx="11560630" cy="5199017"/>
          </a:xfrm>
          <a:prstGeom prst="rect">
            <a:avLst/>
          </a:prstGeom>
        </p:spPr>
        <p:txBody>
          <a:bodyPr anchor="ctr"/>
          <a:lstStyle>
            <a:lvl1pPr marL="457200" indent="-457200" algn="ctr">
              <a:buFont typeface="Arial" panose="020B0604020202020204" pitchFamily="34" charset="0"/>
              <a:buChar char="•"/>
              <a:defRPr b="0" i="0">
                <a:solidFill>
                  <a:schemeClr val="bg1"/>
                </a:solidFill>
                <a:latin typeface="Work Sans Light" pitchFamily="2" charset="77"/>
              </a:defRPr>
            </a:lvl1pPr>
            <a:lvl2pPr marL="800100" indent="-342900" algn="ctr">
              <a:buFont typeface="Arial" panose="020B0604020202020204" pitchFamily="34" charset="0"/>
              <a:buChar char="•"/>
              <a:defRPr b="0" i="0">
                <a:solidFill>
                  <a:schemeClr val="bg1"/>
                </a:solidFill>
                <a:latin typeface="Work Sans Light" pitchFamily="2" charset="77"/>
              </a:defRPr>
            </a:lvl2pPr>
            <a:lvl3pPr marL="1257300" indent="-342900" algn="ctr">
              <a:buFont typeface="Arial" panose="020B0604020202020204" pitchFamily="34" charset="0"/>
              <a:buChar char="•"/>
              <a:defRPr b="0" i="0">
                <a:solidFill>
                  <a:schemeClr val="bg1"/>
                </a:solidFill>
                <a:latin typeface="Work Sans Light" pitchFamily="2" charset="77"/>
              </a:defRPr>
            </a:lvl3pPr>
            <a:lvl4pPr marL="1657350" indent="-285750" algn="ctr">
              <a:buFont typeface="Arial" panose="020B0604020202020204" pitchFamily="34" charset="0"/>
              <a:buChar char="•"/>
              <a:defRPr b="0" i="0">
                <a:solidFill>
                  <a:schemeClr val="bg1"/>
                </a:solidFill>
                <a:latin typeface="Work Sans Light" pitchFamily="2" charset="77"/>
              </a:defRPr>
            </a:lvl4pPr>
            <a:lvl5pPr marL="2114550" indent="-285750" algn="ctr">
              <a:buFont typeface="Arial" panose="020B0604020202020204" pitchFamily="34" charset="0"/>
              <a:buChar char="•"/>
              <a:defRPr b="0" i="0">
                <a:solidFill>
                  <a:schemeClr val="bg1"/>
                </a:solidFill>
                <a:latin typeface="Work Sa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Graphic 2">
            <a:extLst>
              <a:ext uri="{FF2B5EF4-FFF2-40B4-BE49-F238E27FC236}">
                <a16:creationId xmlns:a16="http://schemas.microsoft.com/office/drawing/2014/main" id="{D9D691DB-54E9-1D45-97E6-765D49DCF5E7}"/>
              </a:ext>
            </a:extLst>
          </p:cNvPr>
          <p:cNvPicPr>
            <a:picLocks/>
          </p:cNvPicPr>
          <p:nvPr userDrawn="1"/>
        </p:nvPicPr>
        <p:blipFill>
          <a:blip r:embed="rId2">
            <a:extLst>
              <a:ext uri="{96DAC541-7B7A-43D3-8B79-37D633B846F1}">
                <asvg:svgBlip xmlns:asvg="http://schemas.microsoft.com/office/drawing/2016/SVG/main" r:embed="rId3"/>
              </a:ext>
            </a:extLst>
          </a:blip>
          <a:stretch>
            <a:fillRect/>
          </a:stretch>
        </p:blipFill>
        <p:spPr>
          <a:xfrm>
            <a:off x="10320521" y="6157999"/>
            <a:ext cx="1555793" cy="385347"/>
          </a:xfrm>
          <a:prstGeom prst="rect">
            <a:avLst/>
          </a:prstGeom>
        </p:spPr>
      </p:pic>
    </p:spTree>
    <p:extLst>
      <p:ext uri="{BB962C8B-B14F-4D97-AF65-F5344CB8AC3E}">
        <p14:creationId xmlns:p14="http://schemas.microsoft.com/office/powerpoint/2010/main" val="22979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mpact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65105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pact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579848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Impact Title">
    <p:spTree>
      <p:nvGrpSpPr>
        <p:cNvPr id="1" name=""/>
        <p:cNvGrpSpPr/>
        <p:nvPr/>
      </p:nvGrpSpPr>
      <p:grpSpPr>
        <a:xfrm>
          <a:off x="0" y="0"/>
          <a:ext cx="0" cy="0"/>
          <a:chOff x="0" y="0"/>
          <a:chExt cx="0" cy="0"/>
        </a:xfrm>
      </p:grpSpPr>
      <p:sp>
        <p:nvSpPr>
          <p:cNvPr id="3" name="Title Placeholder 7">
            <a:extLst>
              <a:ext uri="{FF2B5EF4-FFF2-40B4-BE49-F238E27FC236}">
                <a16:creationId xmlns:a16="http://schemas.microsoft.com/office/drawing/2014/main" id="{9C6FAAC8-A3F3-C74A-8506-E692F7A7CD7D}"/>
              </a:ext>
            </a:extLst>
          </p:cNvPr>
          <p:cNvSpPr>
            <a:spLocks noGrp="1"/>
          </p:cNvSpPr>
          <p:nvPr>
            <p:ph type="title"/>
          </p:nvPr>
        </p:nvSpPr>
        <p:spPr>
          <a:xfrm>
            <a:off x="315685" y="3138487"/>
            <a:ext cx="11560629" cy="581025"/>
          </a:xfrm>
          <a:prstGeom prst="rect">
            <a:avLst/>
          </a:prstGeom>
        </p:spPr>
        <p:txBody>
          <a:bodyPr vert="horz" lIns="91440" tIns="45720" rIns="91440" bIns="45720" rtlCol="0" anchor="ctr">
            <a:noAutofit/>
          </a:bodyPr>
          <a:lstStyle>
            <a:lvl1pPr algn="ctr">
              <a:defRPr b="0" i="0">
                <a:solidFill>
                  <a:schemeClr val="bg1"/>
                </a:solidFill>
                <a:latin typeface="Work Sans ExtraLight" pitchFamily="2" charset="77"/>
              </a:defRPr>
            </a:lvl1pPr>
          </a:lstStyle>
          <a:p>
            <a:r>
              <a:rPr lang="en-US"/>
              <a:t>Click to edit Master title style</a:t>
            </a:r>
          </a:p>
        </p:txBody>
      </p:sp>
      <p:pic>
        <p:nvPicPr>
          <p:cNvPr id="5" name="Picture 4">
            <a:extLst>
              <a:ext uri="{FF2B5EF4-FFF2-40B4-BE49-F238E27FC236}">
                <a16:creationId xmlns:a16="http://schemas.microsoft.com/office/drawing/2014/main" id="{00C3A56D-9BB6-DC25-7A14-642BF95248B3}"/>
              </a:ext>
            </a:extLst>
          </p:cNvPr>
          <p:cNvPicPr>
            <a:picLocks noChangeAspect="1"/>
          </p:cNvPicPr>
          <p:nvPr userDrawn="1"/>
        </p:nvPicPr>
        <p:blipFill>
          <a:blip r:embed="rId2">
            <a:biLevel thresh="25000"/>
          </a:blip>
          <a:stretch>
            <a:fillRect/>
          </a:stretch>
        </p:blipFill>
        <p:spPr>
          <a:xfrm>
            <a:off x="10320521" y="6157999"/>
            <a:ext cx="1555793" cy="387095"/>
          </a:xfrm>
          <a:prstGeom prst="rect">
            <a:avLst/>
          </a:prstGeom>
        </p:spPr>
      </p:pic>
    </p:spTree>
    <p:extLst>
      <p:ext uri="{BB962C8B-B14F-4D97-AF65-F5344CB8AC3E}">
        <p14:creationId xmlns:p14="http://schemas.microsoft.com/office/powerpoint/2010/main" val="705914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pact Text">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A83FF16C-9F50-BE4D-82B7-A349E3D06104}"/>
              </a:ext>
            </a:extLst>
          </p:cNvPr>
          <p:cNvSpPr>
            <a:spLocks noGrp="1"/>
          </p:cNvSpPr>
          <p:nvPr>
            <p:ph type="body" sz="quarter" idx="10"/>
          </p:nvPr>
        </p:nvSpPr>
        <p:spPr>
          <a:xfrm>
            <a:off x="315685" y="829491"/>
            <a:ext cx="11560630" cy="5199017"/>
          </a:xfrm>
          <a:prstGeom prst="rect">
            <a:avLst/>
          </a:prstGeom>
        </p:spPr>
        <p:txBody>
          <a:bodyPr anchor="ctr"/>
          <a:lstStyle>
            <a:lvl1pPr marL="457200" indent="-457200" algn="ctr">
              <a:buFont typeface="Arial" panose="020B0604020202020204" pitchFamily="34" charset="0"/>
              <a:buChar char="•"/>
              <a:defRPr b="0" i="0">
                <a:solidFill>
                  <a:schemeClr val="bg1"/>
                </a:solidFill>
                <a:latin typeface="Work Sans Light" pitchFamily="2" charset="77"/>
              </a:defRPr>
            </a:lvl1pPr>
            <a:lvl2pPr marL="800100" indent="-342900" algn="ctr">
              <a:buFont typeface="Arial" panose="020B0604020202020204" pitchFamily="34" charset="0"/>
              <a:buChar char="•"/>
              <a:defRPr b="0" i="0">
                <a:solidFill>
                  <a:schemeClr val="bg1"/>
                </a:solidFill>
                <a:latin typeface="Work Sans Light" pitchFamily="2" charset="77"/>
              </a:defRPr>
            </a:lvl2pPr>
            <a:lvl3pPr marL="1257300" indent="-342900" algn="ctr">
              <a:buFont typeface="Arial" panose="020B0604020202020204" pitchFamily="34" charset="0"/>
              <a:buChar char="•"/>
              <a:defRPr b="0" i="0">
                <a:solidFill>
                  <a:schemeClr val="bg1"/>
                </a:solidFill>
                <a:latin typeface="Work Sans Light" pitchFamily="2" charset="77"/>
              </a:defRPr>
            </a:lvl3pPr>
            <a:lvl4pPr marL="1657350" indent="-285750" algn="ctr">
              <a:buFont typeface="Arial" panose="020B0604020202020204" pitchFamily="34" charset="0"/>
              <a:buChar char="•"/>
              <a:defRPr b="0" i="0">
                <a:solidFill>
                  <a:schemeClr val="bg1"/>
                </a:solidFill>
                <a:latin typeface="Work Sans Light" pitchFamily="2" charset="77"/>
              </a:defRPr>
            </a:lvl4pPr>
            <a:lvl5pPr marL="2114550" indent="-285750" algn="ctr">
              <a:buFont typeface="Arial" panose="020B0604020202020204" pitchFamily="34" charset="0"/>
              <a:buChar char="•"/>
              <a:defRPr b="0" i="0">
                <a:solidFill>
                  <a:schemeClr val="bg1"/>
                </a:solidFill>
                <a:latin typeface="Work Sa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2C441ED8-EEB6-2D2E-E682-F5563A1358C3}"/>
              </a:ext>
            </a:extLst>
          </p:cNvPr>
          <p:cNvPicPr>
            <a:picLocks noChangeAspect="1"/>
          </p:cNvPicPr>
          <p:nvPr userDrawn="1"/>
        </p:nvPicPr>
        <p:blipFill>
          <a:blip r:embed="rId2">
            <a:biLevel thresh="25000"/>
          </a:blip>
          <a:stretch>
            <a:fillRect/>
          </a:stretch>
        </p:blipFill>
        <p:spPr>
          <a:xfrm>
            <a:off x="10320521" y="6157999"/>
            <a:ext cx="1555793" cy="387095"/>
          </a:xfrm>
          <a:prstGeom prst="rect">
            <a:avLst/>
          </a:prstGeom>
        </p:spPr>
      </p:pic>
    </p:spTree>
    <p:extLst>
      <p:ext uri="{BB962C8B-B14F-4D97-AF65-F5344CB8AC3E}">
        <p14:creationId xmlns:p14="http://schemas.microsoft.com/office/powerpoint/2010/main" val="25338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pact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547500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8931393"/>
      </p:ext>
    </p:extLst>
  </p:cSld>
  <p:clrMap bg1="lt1" tx1="dk1" bg2="lt2" tx2="dk2" accent1="accent1" accent2="accent2" accent3="accent3" accent4="accent4" accent5="accent5" accent6="accent6" hlink="hlink" folHlink="folHlink"/>
  <p:sldLayoutIdLst>
    <p:sldLayoutId id="2147483689" r:id="rId1"/>
    <p:sldLayoutId id="2147483691" r:id="rId2"/>
    <p:sldLayoutId id="2147483690" r:id="rId3"/>
    <p:sldLayoutId id="214748369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50117B-3C5A-CE12-8D68-2C5C5EE1D01E}"/>
              </a:ext>
            </a:extLst>
          </p:cNvPr>
          <p:cNvSpPr/>
          <p:nvPr userDrawn="1"/>
        </p:nvSpPr>
        <p:spPr>
          <a:xfrm>
            <a:off x="0" y="0"/>
            <a:ext cx="12192000" cy="6858000"/>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66506185"/>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8.svg"/></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548D16-C050-6343-A4DD-090BEC174CC5}"/>
              </a:ext>
            </a:extLst>
          </p:cNvPr>
          <p:cNvSpPr txBox="1"/>
          <p:nvPr/>
        </p:nvSpPr>
        <p:spPr>
          <a:xfrm>
            <a:off x="3566301" y="3950208"/>
            <a:ext cx="5059398" cy="400110"/>
          </a:xfrm>
          <a:prstGeom prst="rect">
            <a:avLst/>
          </a:prstGeom>
          <a:noFill/>
        </p:spPr>
        <p:txBody>
          <a:bodyPr wrap="none" rtlCol="0">
            <a:spAutoFit/>
          </a:bodyPr>
          <a:lstStyle/>
          <a:p>
            <a:pPr algn="ctr"/>
            <a:r>
              <a:rPr lang="en-US" sz="2000" dirty="0">
                <a:solidFill>
                  <a:schemeClr val="tx1">
                    <a:lumMod val="75000"/>
                    <a:lumOff val="25000"/>
                  </a:schemeClr>
                </a:solidFill>
                <a:latin typeface="Work Sans Light" pitchFamily="2" charset="77"/>
              </a:rPr>
              <a:t>The Premiere Enabler of Digital Business</a:t>
            </a:r>
          </a:p>
        </p:txBody>
      </p:sp>
      <p:pic>
        <p:nvPicPr>
          <p:cNvPr id="3" name="Picture 2">
            <a:extLst>
              <a:ext uri="{FF2B5EF4-FFF2-40B4-BE49-F238E27FC236}">
                <a16:creationId xmlns:a16="http://schemas.microsoft.com/office/drawing/2014/main" id="{562CAB69-6BBF-FC47-ABFD-5F89E9F745EE}"/>
              </a:ext>
            </a:extLst>
          </p:cNvPr>
          <p:cNvPicPr>
            <a:picLocks noChangeAspect="1"/>
          </p:cNvPicPr>
          <p:nvPr/>
        </p:nvPicPr>
        <p:blipFill>
          <a:blip r:embed="rId3"/>
          <a:stretch>
            <a:fillRect/>
          </a:stretch>
        </p:blipFill>
        <p:spPr>
          <a:xfrm>
            <a:off x="3663696" y="2420112"/>
            <a:ext cx="4864608" cy="1210358"/>
          </a:xfrm>
          <a:prstGeom prst="rect">
            <a:avLst/>
          </a:prstGeom>
        </p:spPr>
      </p:pic>
      <p:sp>
        <p:nvSpPr>
          <p:cNvPr id="138" name="Freeform: Shape 52">
            <a:extLst>
              <a:ext uri="{FF2B5EF4-FFF2-40B4-BE49-F238E27FC236}">
                <a16:creationId xmlns:a16="http://schemas.microsoft.com/office/drawing/2014/main" id="{A4285DAC-983F-CC41-B680-89CC7D45ACCD}"/>
              </a:ext>
            </a:extLst>
          </p:cNvPr>
          <p:cNvSpPr/>
          <p:nvPr/>
        </p:nvSpPr>
        <p:spPr>
          <a:xfrm flipH="1">
            <a:off x="0" y="-15498"/>
            <a:ext cx="2941320" cy="1612567"/>
          </a:xfrm>
          <a:custGeom>
            <a:avLst/>
            <a:gdLst>
              <a:gd name="connsiteX0" fmla="*/ 0 w 5041344"/>
              <a:gd name="connsiteY0" fmla="*/ 0 h 2929049"/>
              <a:gd name="connsiteX1" fmla="*/ 5041344 w 5041344"/>
              <a:gd name="connsiteY1" fmla="*/ 0 h 2929049"/>
              <a:gd name="connsiteX2" fmla="*/ 5041344 w 5041344"/>
              <a:gd name="connsiteY2" fmla="*/ 2348754 h 2929049"/>
              <a:gd name="connsiteX3" fmla="*/ 4999855 w 5041344"/>
              <a:gd name="connsiteY3" fmla="*/ 2379779 h 2929049"/>
              <a:gd name="connsiteX4" fmla="*/ 3201666 w 5041344"/>
              <a:gd name="connsiteY4" fmla="*/ 2929049 h 2929049"/>
              <a:gd name="connsiteX5" fmla="*/ 2106 w 5041344"/>
              <a:gd name="connsiteY5" fmla="*/ 41719 h 2929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1344" h="2929049">
                <a:moveTo>
                  <a:pt x="0" y="0"/>
                </a:moveTo>
                <a:lnTo>
                  <a:pt x="5041344" y="0"/>
                </a:lnTo>
                <a:lnTo>
                  <a:pt x="5041344" y="2348754"/>
                </a:lnTo>
                <a:lnTo>
                  <a:pt x="4999855" y="2379779"/>
                </a:lnTo>
                <a:cubicBezTo>
                  <a:pt x="4486551" y="2726560"/>
                  <a:pt x="3867756" y="2929049"/>
                  <a:pt x="3201666" y="2929049"/>
                </a:cubicBezTo>
                <a:cubicBezTo>
                  <a:pt x="1536442" y="2929049"/>
                  <a:pt x="166806" y="1663489"/>
                  <a:pt x="2106" y="41719"/>
                </a:cubicBezTo>
                <a:close/>
              </a:path>
            </a:pathLst>
          </a:custGeom>
          <a:gradFill>
            <a:gsLst>
              <a:gs pos="100000">
                <a:schemeClr val="accent1">
                  <a:lumMod val="60000"/>
                  <a:lumOff val="40000"/>
                </a:schemeClr>
              </a:gs>
              <a:gs pos="63000">
                <a:schemeClr val="accent1"/>
              </a:gs>
              <a:gs pos="0">
                <a:schemeClr val="accent4">
                  <a:alpha val="7384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00"/>
            <a:endParaRPr lang="en-ID">
              <a:solidFill>
                <a:schemeClr val="accent2"/>
              </a:solidFill>
            </a:endParaRPr>
          </a:p>
        </p:txBody>
      </p:sp>
      <p:sp>
        <p:nvSpPr>
          <p:cNvPr id="140" name="Oval 139">
            <a:extLst>
              <a:ext uri="{FF2B5EF4-FFF2-40B4-BE49-F238E27FC236}">
                <a16:creationId xmlns:a16="http://schemas.microsoft.com/office/drawing/2014/main" id="{EC3BBA1E-0017-C14B-9671-17C7FEB8EE0B}"/>
              </a:ext>
            </a:extLst>
          </p:cNvPr>
          <p:cNvSpPr/>
          <p:nvPr/>
        </p:nvSpPr>
        <p:spPr>
          <a:xfrm flipH="1">
            <a:off x="11097423" y="5047142"/>
            <a:ext cx="939473" cy="939473"/>
          </a:xfrm>
          <a:prstGeom prst="ellipse">
            <a:avLst/>
          </a:prstGeom>
          <a:gradFill>
            <a:gsLst>
              <a:gs pos="99000">
                <a:schemeClr val="bg1">
                  <a:lumMod val="95000"/>
                </a:schemeClr>
              </a:gs>
              <a:gs pos="58000">
                <a:schemeClr val="bg1">
                  <a:lumMod val="85000"/>
                </a:schemeClr>
              </a:gs>
              <a:gs pos="0">
                <a:schemeClr val="bg1">
                  <a:lumMod val="65000"/>
                </a:schemeClr>
              </a:gs>
            </a:gsLst>
            <a:lin ang="27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D">
              <a:solidFill>
                <a:schemeClr val="accent2"/>
              </a:solidFill>
            </a:endParaRPr>
          </a:p>
        </p:txBody>
      </p:sp>
      <p:sp>
        <p:nvSpPr>
          <p:cNvPr id="143" name="Freeform: Shape 52">
            <a:extLst>
              <a:ext uri="{FF2B5EF4-FFF2-40B4-BE49-F238E27FC236}">
                <a16:creationId xmlns:a16="http://schemas.microsoft.com/office/drawing/2014/main" id="{AEBD1E29-FB4A-FF4E-943F-5A41EF73DE4B}"/>
              </a:ext>
            </a:extLst>
          </p:cNvPr>
          <p:cNvSpPr/>
          <p:nvPr/>
        </p:nvSpPr>
        <p:spPr>
          <a:xfrm rot="10800000" flipH="1">
            <a:off x="9720448" y="5516879"/>
            <a:ext cx="2471551" cy="1341120"/>
          </a:xfrm>
          <a:custGeom>
            <a:avLst/>
            <a:gdLst>
              <a:gd name="connsiteX0" fmla="*/ 0 w 5041344"/>
              <a:gd name="connsiteY0" fmla="*/ 0 h 2929049"/>
              <a:gd name="connsiteX1" fmla="*/ 5041344 w 5041344"/>
              <a:gd name="connsiteY1" fmla="*/ 0 h 2929049"/>
              <a:gd name="connsiteX2" fmla="*/ 5041344 w 5041344"/>
              <a:gd name="connsiteY2" fmla="*/ 2348754 h 2929049"/>
              <a:gd name="connsiteX3" fmla="*/ 4999855 w 5041344"/>
              <a:gd name="connsiteY3" fmla="*/ 2379779 h 2929049"/>
              <a:gd name="connsiteX4" fmla="*/ 3201666 w 5041344"/>
              <a:gd name="connsiteY4" fmla="*/ 2929049 h 2929049"/>
              <a:gd name="connsiteX5" fmla="*/ 2106 w 5041344"/>
              <a:gd name="connsiteY5" fmla="*/ 41719 h 2929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1344" h="2929049">
                <a:moveTo>
                  <a:pt x="0" y="0"/>
                </a:moveTo>
                <a:lnTo>
                  <a:pt x="5041344" y="0"/>
                </a:lnTo>
                <a:lnTo>
                  <a:pt x="5041344" y="2348754"/>
                </a:lnTo>
                <a:lnTo>
                  <a:pt x="4999855" y="2379779"/>
                </a:lnTo>
                <a:cubicBezTo>
                  <a:pt x="4486551" y="2726560"/>
                  <a:pt x="3867756" y="2929049"/>
                  <a:pt x="3201666" y="2929049"/>
                </a:cubicBezTo>
                <a:cubicBezTo>
                  <a:pt x="1536442" y="2929049"/>
                  <a:pt x="166806" y="1663489"/>
                  <a:pt x="2106" y="41719"/>
                </a:cubicBezTo>
                <a:close/>
              </a:path>
            </a:pathLst>
          </a:custGeom>
          <a:gradFill>
            <a:gsLst>
              <a:gs pos="100000">
                <a:schemeClr val="accent2">
                  <a:lumMod val="60000"/>
                  <a:lumOff val="40000"/>
                  <a:alpha val="82353"/>
                </a:schemeClr>
              </a:gs>
              <a:gs pos="59000">
                <a:schemeClr val="accent2"/>
              </a:gs>
              <a:gs pos="0">
                <a:schemeClr val="accent2">
                  <a:lumMod val="75000"/>
                  <a:alpha val="59532"/>
                </a:schemeClr>
              </a:gs>
            </a:gsLst>
            <a:lin ang="27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D">
              <a:solidFill>
                <a:schemeClr val="accent2"/>
              </a:solidFill>
            </a:endParaRPr>
          </a:p>
        </p:txBody>
      </p:sp>
      <p:sp>
        <p:nvSpPr>
          <p:cNvPr id="4" name="TextBox 3">
            <a:extLst>
              <a:ext uri="{FF2B5EF4-FFF2-40B4-BE49-F238E27FC236}">
                <a16:creationId xmlns:a16="http://schemas.microsoft.com/office/drawing/2014/main" id="{CF6FDE13-FF92-C7AF-A776-5756C7E6D680}"/>
              </a:ext>
            </a:extLst>
          </p:cNvPr>
          <p:cNvSpPr txBox="1"/>
          <p:nvPr/>
        </p:nvSpPr>
        <p:spPr>
          <a:xfrm>
            <a:off x="10555941" y="427616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258644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100000" fill="hold" grpId="0" nodeType="withEffect">
                                  <p:stCondLst>
                                    <p:cond delay="0"/>
                                  </p:stCondLst>
                                  <p:childTnLst>
                                    <p:set>
                                      <p:cBhvr>
                                        <p:cTn id="6" dur="1" fill="hold">
                                          <p:stCondLst>
                                            <p:cond delay="0"/>
                                          </p:stCondLst>
                                        </p:cTn>
                                        <p:tgtEl>
                                          <p:spTgt spid="138"/>
                                        </p:tgtEl>
                                        <p:attrNameLst>
                                          <p:attrName>style.visibility</p:attrName>
                                        </p:attrNameLst>
                                      </p:cBhvr>
                                      <p:to>
                                        <p:strVal val="visible"/>
                                      </p:to>
                                    </p:set>
                                    <p:anim calcmode="lin" valueType="num">
                                      <p:cBhvr additive="base">
                                        <p:cTn id="7" dur="1000" fill="hold"/>
                                        <p:tgtEl>
                                          <p:spTgt spid="138"/>
                                        </p:tgtEl>
                                        <p:attrNameLst>
                                          <p:attrName>ppt_x</p:attrName>
                                        </p:attrNameLst>
                                      </p:cBhvr>
                                      <p:tavLst>
                                        <p:tav tm="0">
                                          <p:val>
                                            <p:strVal val="0-#ppt_w/2"/>
                                          </p:val>
                                        </p:tav>
                                        <p:tav tm="100000">
                                          <p:val>
                                            <p:strVal val="#ppt_x"/>
                                          </p:val>
                                        </p:tav>
                                      </p:tavLst>
                                    </p:anim>
                                    <p:anim calcmode="lin" valueType="num">
                                      <p:cBhvr additive="base">
                                        <p:cTn id="8" dur="1000" fill="hold"/>
                                        <p:tgtEl>
                                          <p:spTgt spid="138"/>
                                        </p:tgtEl>
                                        <p:attrNameLst>
                                          <p:attrName>ppt_y</p:attrName>
                                        </p:attrNameLst>
                                      </p:cBhvr>
                                      <p:tavLst>
                                        <p:tav tm="0">
                                          <p:val>
                                            <p:strVal val="0-#ppt_h/2"/>
                                          </p:val>
                                        </p:tav>
                                        <p:tav tm="100000">
                                          <p:val>
                                            <p:strVal val="#ppt_y"/>
                                          </p:val>
                                        </p:tav>
                                      </p:tavLst>
                                    </p:anim>
                                  </p:childTnLst>
                                </p:cTn>
                              </p:par>
                              <p:par>
                                <p:cTn id="9" presetID="2" presetClass="entr" presetSubtype="6" decel="100000" fill="hold" grpId="0" nodeType="withEffect">
                                  <p:stCondLst>
                                    <p:cond delay="0"/>
                                  </p:stCondLst>
                                  <p:childTnLst>
                                    <p:set>
                                      <p:cBhvr>
                                        <p:cTn id="10" dur="1" fill="hold">
                                          <p:stCondLst>
                                            <p:cond delay="0"/>
                                          </p:stCondLst>
                                        </p:cTn>
                                        <p:tgtEl>
                                          <p:spTgt spid="143"/>
                                        </p:tgtEl>
                                        <p:attrNameLst>
                                          <p:attrName>style.visibility</p:attrName>
                                        </p:attrNameLst>
                                      </p:cBhvr>
                                      <p:to>
                                        <p:strVal val="visible"/>
                                      </p:to>
                                    </p:set>
                                    <p:anim calcmode="lin" valueType="num">
                                      <p:cBhvr additive="base">
                                        <p:cTn id="11" dur="1000" fill="hold"/>
                                        <p:tgtEl>
                                          <p:spTgt spid="143"/>
                                        </p:tgtEl>
                                        <p:attrNameLst>
                                          <p:attrName>ppt_x</p:attrName>
                                        </p:attrNameLst>
                                      </p:cBhvr>
                                      <p:tavLst>
                                        <p:tav tm="0">
                                          <p:val>
                                            <p:strVal val="1+#ppt_w/2"/>
                                          </p:val>
                                        </p:tav>
                                        <p:tav tm="100000">
                                          <p:val>
                                            <p:strVal val="#ppt_x"/>
                                          </p:val>
                                        </p:tav>
                                      </p:tavLst>
                                    </p:anim>
                                    <p:anim calcmode="lin" valueType="num">
                                      <p:cBhvr additive="base">
                                        <p:cTn id="12" dur="1000" fill="hold"/>
                                        <p:tgtEl>
                                          <p:spTgt spid="143"/>
                                        </p:tgtEl>
                                        <p:attrNameLst>
                                          <p:attrName>ppt_y</p:attrName>
                                        </p:attrNameLst>
                                      </p:cBhvr>
                                      <p:tavLst>
                                        <p:tav tm="0">
                                          <p:val>
                                            <p:strVal val="1+#ppt_h/2"/>
                                          </p:val>
                                        </p:tav>
                                        <p:tav tm="100000">
                                          <p:val>
                                            <p:strVal val="#ppt_y"/>
                                          </p:val>
                                        </p:tav>
                                      </p:tavLst>
                                    </p:anim>
                                  </p:childTnLst>
                                </p:cTn>
                              </p:par>
                              <p:par>
                                <p:cTn id="13" presetID="2" presetClass="entr" presetSubtype="4" decel="50000" fill="hold" grpId="0" nodeType="withEffect">
                                  <p:stCondLst>
                                    <p:cond delay="0"/>
                                  </p:stCondLst>
                                  <p:childTnLst>
                                    <p:set>
                                      <p:cBhvr>
                                        <p:cTn id="14" dur="1" fill="hold">
                                          <p:stCondLst>
                                            <p:cond delay="0"/>
                                          </p:stCondLst>
                                        </p:cTn>
                                        <p:tgtEl>
                                          <p:spTgt spid="140"/>
                                        </p:tgtEl>
                                        <p:attrNameLst>
                                          <p:attrName>style.visibility</p:attrName>
                                        </p:attrNameLst>
                                      </p:cBhvr>
                                      <p:to>
                                        <p:strVal val="visible"/>
                                      </p:to>
                                    </p:set>
                                    <p:anim calcmode="lin" valueType="num">
                                      <p:cBhvr additive="base">
                                        <p:cTn id="15" dur="500" fill="hold"/>
                                        <p:tgtEl>
                                          <p:spTgt spid="140"/>
                                        </p:tgtEl>
                                        <p:attrNameLst>
                                          <p:attrName>ppt_x</p:attrName>
                                        </p:attrNameLst>
                                      </p:cBhvr>
                                      <p:tavLst>
                                        <p:tav tm="0">
                                          <p:val>
                                            <p:strVal val="#ppt_x"/>
                                          </p:val>
                                        </p:tav>
                                        <p:tav tm="100000">
                                          <p:val>
                                            <p:strVal val="#ppt_x"/>
                                          </p:val>
                                        </p:tav>
                                      </p:tavLst>
                                    </p:anim>
                                    <p:anim calcmode="lin" valueType="num">
                                      <p:cBhvr additive="base">
                                        <p:cTn id="16" dur="500" fill="hold"/>
                                        <p:tgtEl>
                                          <p:spTgt spid="1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0" animBg="1"/>
      <p:bldP spid="140" grpId="0" animBg="1"/>
      <p:bldP spid="14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B40DBFC-B802-780F-8776-3B2041B44EFE}"/>
              </a:ext>
            </a:extLst>
          </p:cNvPr>
          <p:cNvGrpSpPr/>
          <p:nvPr/>
        </p:nvGrpSpPr>
        <p:grpSpPr>
          <a:xfrm>
            <a:off x="7447772" y="1371600"/>
            <a:ext cx="4148501" cy="3749202"/>
            <a:chOff x="7159067" y="1498202"/>
            <a:chExt cx="4563351" cy="4124122"/>
          </a:xfrm>
        </p:grpSpPr>
        <p:sp>
          <p:nvSpPr>
            <p:cNvPr id="7" name="Oval 6">
              <a:extLst>
                <a:ext uri="{FF2B5EF4-FFF2-40B4-BE49-F238E27FC236}">
                  <a16:creationId xmlns:a16="http://schemas.microsoft.com/office/drawing/2014/main" id="{9277C5FF-AA0C-D9C8-B3F6-5379D28E43C3}"/>
                </a:ext>
              </a:extLst>
            </p:cNvPr>
            <p:cNvSpPr/>
            <p:nvPr/>
          </p:nvSpPr>
          <p:spPr>
            <a:xfrm>
              <a:off x="10429435" y="4009605"/>
              <a:ext cx="1292983" cy="1292983"/>
            </a:xfrm>
            <a:prstGeom prst="ellipse">
              <a:avLst/>
            </a:prstGeom>
            <a:gradFill>
              <a:gsLst>
                <a:gs pos="100000">
                  <a:schemeClr val="accent1">
                    <a:lumMod val="60000"/>
                    <a:lumOff val="40000"/>
                  </a:schemeClr>
                </a:gs>
                <a:gs pos="63000">
                  <a:schemeClr val="accent1"/>
                </a:gs>
                <a:gs pos="0">
                  <a:schemeClr val="accent4">
                    <a:alpha val="7384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00"/>
              <a:endParaRPr lang="en-US">
                <a:solidFill>
                  <a:schemeClr val="bg1"/>
                </a:solidFill>
              </a:endParaRPr>
            </a:p>
          </p:txBody>
        </p:sp>
        <p:pic>
          <p:nvPicPr>
            <p:cNvPr id="8" name="Picture 7">
              <a:extLst>
                <a:ext uri="{FF2B5EF4-FFF2-40B4-BE49-F238E27FC236}">
                  <a16:creationId xmlns:a16="http://schemas.microsoft.com/office/drawing/2014/main" id="{39A24713-F9C6-FA85-4945-EE1EE9A0B969}"/>
                </a:ext>
              </a:extLst>
            </p:cNvPr>
            <p:cNvPicPr>
              <a:picLocks/>
            </p:cNvPicPr>
            <p:nvPr/>
          </p:nvPicPr>
          <p:blipFill>
            <a:blip r:embed="rId3"/>
            <a:srcRect l="16263" r="16263"/>
            <a:stretch/>
          </p:blipFill>
          <p:spPr>
            <a:xfrm>
              <a:off x="7381459" y="1498203"/>
              <a:ext cx="3850425" cy="3804386"/>
            </a:xfrm>
            <a:prstGeom prst="ellipse">
              <a:avLst/>
            </a:prstGeom>
          </p:spPr>
        </p:pic>
        <p:sp>
          <p:nvSpPr>
            <p:cNvPr id="9" name="Oval 8">
              <a:extLst>
                <a:ext uri="{FF2B5EF4-FFF2-40B4-BE49-F238E27FC236}">
                  <a16:creationId xmlns:a16="http://schemas.microsoft.com/office/drawing/2014/main" id="{44F14F5A-B692-4EE5-EA23-DAE909CB7F77}"/>
                </a:ext>
              </a:extLst>
            </p:cNvPr>
            <p:cNvSpPr/>
            <p:nvPr/>
          </p:nvSpPr>
          <p:spPr>
            <a:xfrm>
              <a:off x="7159067" y="4329341"/>
              <a:ext cx="1292983" cy="1292983"/>
            </a:xfrm>
            <a:prstGeom prst="ellipse">
              <a:avLst/>
            </a:prstGeom>
            <a:gradFill>
              <a:gsLst>
                <a:gs pos="99000">
                  <a:schemeClr val="bg1">
                    <a:lumMod val="95000"/>
                  </a:schemeClr>
                </a:gs>
                <a:gs pos="58000">
                  <a:schemeClr val="bg1">
                    <a:lumMod val="85000"/>
                  </a:schemeClr>
                </a:gs>
                <a:gs pos="0">
                  <a:schemeClr val="bg1">
                    <a:lumMod val="65000"/>
                  </a:schemeClr>
                </a:gs>
              </a:gsLst>
              <a:lin ang="27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chemeClr val="bg1"/>
                </a:solidFill>
              </a:endParaRPr>
            </a:p>
          </p:txBody>
        </p:sp>
        <p:sp>
          <p:nvSpPr>
            <p:cNvPr id="10" name="Oval 9">
              <a:extLst>
                <a:ext uri="{FF2B5EF4-FFF2-40B4-BE49-F238E27FC236}">
                  <a16:creationId xmlns:a16="http://schemas.microsoft.com/office/drawing/2014/main" id="{9C41E33D-1040-EABB-90F0-8AA7D4FE0836}"/>
                </a:ext>
              </a:extLst>
            </p:cNvPr>
            <p:cNvSpPr/>
            <p:nvPr/>
          </p:nvSpPr>
          <p:spPr>
            <a:xfrm>
              <a:off x="7766544" y="1498202"/>
              <a:ext cx="641175" cy="641175"/>
            </a:xfrm>
            <a:prstGeom prst="ellipse">
              <a:avLst/>
            </a:prstGeom>
            <a:gradFill>
              <a:gsLst>
                <a:gs pos="100000">
                  <a:schemeClr val="accent2">
                    <a:lumMod val="60000"/>
                    <a:lumOff val="40000"/>
                    <a:alpha val="82353"/>
                  </a:schemeClr>
                </a:gs>
                <a:gs pos="59000">
                  <a:schemeClr val="accent2"/>
                </a:gs>
                <a:gs pos="0">
                  <a:schemeClr val="accent2">
                    <a:lumMod val="75000"/>
                    <a:alpha val="59532"/>
                  </a:schemeClr>
                </a:gs>
              </a:gsLst>
              <a:lin ang="27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chemeClr val="bg1"/>
                </a:solidFill>
              </a:endParaRPr>
            </a:p>
          </p:txBody>
        </p:sp>
      </p:grpSp>
      <p:sp>
        <p:nvSpPr>
          <p:cNvPr id="11" name="Text Placeholder 2">
            <a:extLst>
              <a:ext uri="{FF2B5EF4-FFF2-40B4-BE49-F238E27FC236}">
                <a16:creationId xmlns:a16="http://schemas.microsoft.com/office/drawing/2014/main" id="{721FA092-CEE8-B8AE-A071-C49C08D89747}"/>
              </a:ext>
            </a:extLst>
          </p:cNvPr>
          <p:cNvSpPr txBox="1">
            <a:spLocks/>
          </p:cNvSpPr>
          <p:nvPr/>
        </p:nvSpPr>
        <p:spPr>
          <a:xfrm>
            <a:off x="1075509" y="2413416"/>
            <a:ext cx="5926324" cy="263462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defRPr/>
            </a:pPr>
            <a:r>
              <a:rPr lang="en-US" sz="1600" dirty="0">
                <a:solidFill>
                  <a:schemeClr val="bg1"/>
                </a:solidFill>
                <a:effectLst/>
                <a:latin typeface="Work Sans" pitchFamily="2" charset="77"/>
              </a:rPr>
              <a:t>EVOTEK partners with our clients to free up engineering cycles and quickly, painlessly, and confidently select the best fit tooling. We help clients find balance between vendor consolidation, best-of-breed, and vendor diversity, to support your business objectives. We then work with your sourcing team to optimize contract terms and spend.</a:t>
            </a:r>
          </a:p>
          <a:p>
            <a:pPr marL="0" indent="0">
              <a:lnSpc>
                <a:spcPct val="100000"/>
              </a:lnSpc>
              <a:spcBef>
                <a:spcPts val="0"/>
              </a:spcBef>
              <a:buNone/>
              <a:defRPr/>
            </a:pPr>
            <a:endParaRPr lang="en-US" sz="1600" dirty="0">
              <a:solidFill>
                <a:schemeClr val="bg1"/>
              </a:solidFill>
              <a:effectLst/>
              <a:latin typeface="Work Sans" pitchFamily="2" charset="77"/>
            </a:endParaRPr>
          </a:p>
        </p:txBody>
      </p:sp>
      <p:sp>
        <p:nvSpPr>
          <p:cNvPr id="12" name="TextBox 11">
            <a:extLst>
              <a:ext uri="{FF2B5EF4-FFF2-40B4-BE49-F238E27FC236}">
                <a16:creationId xmlns:a16="http://schemas.microsoft.com/office/drawing/2014/main" id="{B68F8AED-9D8F-BB68-D30B-6930E2309AC6}"/>
              </a:ext>
            </a:extLst>
          </p:cNvPr>
          <p:cNvSpPr txBox="1"/>
          <p:nvPr/>
        </p:nvSpPr>
        <p:spPr>
          <a:xfrm>
            <a:off x="1075508" y="1554480"/>
            <a:ext cx="5500950" cy="662554"/>
          </a:xfrm>
          <a:prstGeom prst="rect">
            <a:avLst/>
          </a:prstGeom>
          <a:noFill/>
        </p:spPr>
        <p:txBody>
          <a:bodyPr wrap="square" lIns="91440" tIns="45720" rIns="91440" bIns="45720" rtlCol="0" anchor="t">
            <a:spAutoFit/>
          </a:bodyPr>
          <a:lstStyle/>
          <a:p>
            <a:pPr>
              <a:lnSpc>
                <a:spcPts val="2200"/>
              </a:lnSpc>
            </a:pPr>
            <a:r>
              <a:rPr lang="en-US" sz="2400" b="1" dirty="0">
                <a:solidFill>
                  <a:schemeClr val="bg1"/>
                </a:solidFill>
                <a:latin typeface="Work Sans" pitchFamily="2" charset="77"/>
              </a:rPr>
              <a:t>How our Strategic Sourcing model works for your organization</a:t>
            </a:r>
          </a:p>
        </p:txBody>
      </p:sp>
    </p:spTree>
    <p:extLst>
      <p:ext uri="{BB962C8B-B14F-4D97-AF65-F5344CB8AC3E}">
        <p14:creationId xmlns:p14="http://schemas.microsoft.com/office/powerpoint/2010/main" val="387201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704A6F-3AD5-99BE-3925-78C2C1D34120}"/>
              </a:ext>
            </a:extLst>
          </p:cNvPr>
          <p:cNvPicPr>
            <a:picLocks noChangeAspect="1"/>
          </p:cNvPicPr>
          <p:nvPr/>
        </p:nvPicPr>
        <p:blipFill rotWithShape="1">
          <a:blip r:embed="rId3"/>
          <a:srcRect l="9492" t="663" r="29354" b="7895"/>
          <a:stretch/>
        </p:blipFill>
        <p:spPr>
          <a:xfrm>
            <a:off x="732687" y="1828800"/>
            <a:ext cx="2875294" cy="2867950"/>
          </a:xfrm>
          <a:prstGeom prst="ellipse">
            <a:avLst/>
          </a:prstGeom>
          <a:ln w="254000">
            <a:gradFill>
              <a:gsLst>
                <a:gs pos="0">
                  <a:schemeClr val="accent1">
                    <a:alpha val="40000"/>
                    <a:lumMod val="100000"/>
                  </a:schemeClr>
                </a:gs>
                <a:gs pos="100000">
                  <a:schemeClr val="accent2">
                    <a:alpha val="30000"/>
                  </a:schemeClr>
                </a:gs>
              </a:gsLst>
              <a:lin ang="3000000" scaled="0"/>
            </a:gradFill>
          </a:ln>
        </p:spPr>
      </p:pic>
      <p:sp>
        <p:nvSpPr>
          <p:cNvPr id="6" name="TextBox 5">
            <a:extLst>
              <a:ext uri="{FF2B5EF4-FFF2-40B4-BE49-F238E27FC236}">
                <a16:creationId xmlns:a16="http://schemas.microsoft.com/office/drawing/2014/main" id="{C37A96CD-EF85-4B0F-189E-79D37AD31DBD}"/>
              </a:ext>
            </a:extLst>
          </p:cNvPr>
          <p:cNvSpPr txBox="1"/>
          <p:nvPr/>
        </p:nvSpPr>
        <p:spPr>
          <a:xfrm>
            <a:off x="4305928" y="1554480"/>
            <a:ext cx="2342308" cy="461665"/>
          </a:xfrm>
          <a:prstGeom prst="rect">
            <a:avLst/>
          </a:prstGeom>
          <a:noFill/>
        </p:spPr>
        <p:txBody>
          <a:bodyPr wrap="none" rtlCol="0">
            <a:spAutoFit/>
          </a:bodyPr>
          <a:lstStyle/>
          <a:p>
            <a:r>
              <a:rPr lang="en-US" sz="2400" b="1" dirty="0">
                <a:solidFill>
                  <a:schemeClr val="bg1"/>
                </a:solidFill>
                <a:latin typeface="Work Sans" pitchFamily="2" charset="77"/>
              </a:rPr>
              <a:t>The Challenge</a:t>
            </a:r>
          </a:p>
        </p:txBody>
      </p:sp>
      <p:sp>
        <p:nvSpPr>
          <p:cNvPr id="7" name="Text Placeholder 2">
            <a:extLst>
              <a:ext uri="{FF2B5EF4-FFF2-40B4-BE49-F238E27FC236}">
                <a16:creationId xmlns:a16="http://schemas.microsoft.com/office/drawing/2014/main" id="{4882AAB8-62D5-26BC-8087-A285C4A09DA4}"/>
              </a:ext>
            </a:extLst>
          </p:cNvPr>
          <p:cNvSpPr txBox="1">
            <a:spLocks/>
          </p:cNvSpPr>
          <p:nvPr/>
        </p:nvSpPr>
        <p:spPr>
          <a:xfrm>
            <a:off x="4305928" y="2196649"/>
            <a:ext cx="6838322" cy="390434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solidFill>
                  <a:schemeClr val="bg1"/>
                </a:solidFill>
                <a:latin typeface="Work Sans"/>
                <a:ea typeface="+mn-lt"/>
                <a:cs typeface="+mn-lt"/>
              </a:rPr>
              <a:t>In addition to their daily responsibilities, engineering teams don’t have adequate cycles to...</a:t>
            </a:r>
            <a:endParaRPr lang="en-US" dirty="0">
              <a:solidFill>
                <a:schemeClr val="bg1"/>
              </a:solidFill>
              <a:latin typeface="Calibri" panose="020F0502020204030204"/>
              <a:cs typeface="Calibri" panose="020F0502020204030204"/>
            </a:endParaRPr>
          </a:p>
          <a:p>
            <a:pPr marL="127000" indent="-127000"/>
            <a:r>
              <a:rPr lang="en-US" sz="1600" dirty="0">
                <a:solidFill>
                  <a:schemeClr val="bg1"/>
                </a:solidFill>
                <a:latin typeface="Work Sans"/>
              </a:rPr>
              <a:t>Codify</a:t>
            </a:r>
            <a:r>
              <a:rPr lang="en-US" sz="1600" dirty="0">
                <a:solidFill>
                  <a:schemeClr val="bg1"/>
                </a:solidFill>
                <a:effectLst/>
                <a:latin typeface="Work Sans"/>
              </a:rPr>
              <a:t> tool requirements</a:t>
            </a:r>
            <a:endParaRPr lang="en-US" dirty="0">
              <a:solidFill>
                <a:schemeClr val="bg1"/>
              </a:solidFill>
              <a:latin typeface="Work Sans"/>
            </a:endParaRPr>
          </a:p>
          <a:p>
            <a:pPr marL="127000" indent="-127000"/>
            <a:r>
              <a:rPr lang="en-US" sz="1600" dirty="0">
                <a:solidFill>
                  <a:schemeClr val="bg1"/>
                </a:solidFill>
                <a:latin typeface="Work Sans"/>
              </a:rPr>
              <a:t>Understand</a:t>
            </a:r>
            <a:r>
              <a:rPr lang="en-US" sz="1600" dirty="0">
                <a:solidFill>
                  <a:schemeClr val="bg1"/>
                </a:solidFill>
                <a:effectLst/>
                <a:latin typeface="Work Sans"/>
              </a:rPr>
              <a:t> the applicable tool space</a:t>
            </a:r>
          </a:p>
          <a:p>
            <a:pPr marL="127000" indent="-127000"/>
            <a:r>
              <a:rPr lang="en-US" sz="1600" dirty="0">
                <a:solidFill>
                  <a:schemeClr val="bg1"/>
                </a:solidFill>
                <a:latin typeface="Work Sans"/>
              </a:rPr>
              <a:t>Evaluate</a:t>
            </a:r>
            <a:r>
              <a:rPr lang="en-US" sz="1600" dirty="0">
                <a:solidFill>
                  <a:schemeClr val="bg1"/>
                </a:solidFill>
                <a:effectLst/>
                <a:latin typeface="Work Sans"/>
              </a:rPr>
              <a:t> and confidently selecting the best fit</a:t>
            </a:r>
          </a:p>
          <a:p>
            <a:pPr marL="127000" indent="-127000"/>
            <a:r>
              <a:rPr lang="en-US" sz="1600" dirty="0">
                <a:solidFill>
                  <a:schemeClr val="bg1"/>
                </a:solidFill>
                <a:latin typeface="Work Sans"/>
              </a:rPr>
              <a:t>Juggle</a:t>
            </a:r>
            <a:r>
              <a:rPr lang="en-US" sz="1600" dirty="0">
                <a:solidFill>
                  <a:schemeClr val="bg1"/>
                </a:solidFill>
                <a:effectLst/>
                <a:latin typeface="Work Sans"/>
              </a:rPr>
              <a:t> vendor communications</a:t>
            </a:r>
          </a:p>
          <a:p>
            <a:pPr marL="127000" indent="-127000"/>
            <a:r>
              <a:rPr lang="en-US" sz="1600" dirty="0">
                <a:solidFill>
                  <a:schemeClr val="bg1"/>
                </a:solidFill>
                <a:latin typeface="Work Sans"/>
              </a:rPr>
              <a:t>Track</a:t>
            </a:r>
            <a:r>
              <a:rPr lang="en-US" sz="1600" dirty="0">
                <a:solidFill>
                  <a:schemeClr val="bg1"/>
                </a:solidFill>
                <a:effectLst/>
                <a:latin typeface="Work Sans"/>
              </a:rPr>
              <a:t> renewals</a:t>
            </a:r>
          </a:p>
          <a:p>
            <a:pPr marL="0" indent="0">
              <a:buNone/>
            </a:pPr>
            <a:r>
              <a:rPr lang="en-US" sz="1600" dirty="0">
                <a:solidFill>
                  <a:schemeClr val="bg1"/>
                </a:solidFill>
                <a:latin typeface="Work Sans"/>
              </a:rPr>
              <a:t>Sourcing teams working effectively with engineering </a:t>
            </a:r>
            <a:r>
              <a:rPr lang="en-US" sz="1600" dirty="0">
                <a:solidFill>
                  <a:schemeClr val="bg1"/>
                </a:solidFill>
                <a:latin typeface="Work Sans"/>
                <a:ea typeface="+mn-lt"/>
                <a:cs typeface="+mn-lt"/>
              </a:rPr>
              <a:t>teams to achieve business and financial goals within the procurement process </a:t>
            </a:r>
            <a:endParaRPr lang="en-US" sz="1600" dirty="0">
              <a:solidFill>
                <a:schemeClr val="bg1"/>
              </a:solidFill>
              <a:latin typeface="Work Sans" pitchFamily="2" charset="77"/>
            </a:endParaRPr>
          </a:p>
          <a:p>
            <a:pPr marL="118745" indent="-118745">
              <a:lnSpc>
                <a:spcPct val="100000"/>
              </a:lnSpc>
            </a:pPr>
            <a:endParaRPr lang="en-US" sz="1600" dirty="0">
              <a:solidFill>
                <a:schemeClr val="bg1"/>
              </a:solidFill>
              <a:effectLst/>
              <a:latin typeface="Work Sans" pitchFamily="2" charset="77"/>
            </a:endParaRPr>
          </a:p>
        </p:txBody>
      </p:sp>
    </p:spTree>
    <p:extLst>
      <p:ext uri="{BB962C8B-B14F-4D97-AF65-F5344CB8AC3E}">
        <p14:creationId xmlns:p14="http://schemas.microsoft.com/office/powerpoint/2010/main" val="3088273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7E4A520-8B56-A38F-5AAF-3314975EEDBC}"/>
              </a:ext>
            </a:extLst>
          </p:cNvPr>
          <p:cNvSpPr txBox="1">
            <a:spLocks/>
          </p:cNvSpPr>
          <p:nvPr/>
        </p:nvSpPr>
        <p:spPr>
          <a:xfrm>
            <a:off x="4305928" y="2097846"/>
            <a:ext cx="6824035" cy="399560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8125" indent="-238125">
              <a:buAutoNum type="arabicPeriod"/>
            </a:pPr>
            <a:r>
              <a:rPr lang="en-US" sz="1600" dirty="0">
                <a:solidFill>
                  <a:schemeClr val="bg1"/>
                </a:solidFill>
                <a:latin typeface="Work Sans"/>
              </a:rPr>
              <a:t>Understanding</a:t>
            </a:r>
            <a:r>
              <a:rPr lang="en-US" sz="1600" dirty="0">
                <a:solidFill>
                  <a:schemeClr val="bg1"/>
                </a:solidFill>
                <a:effectLst/>
                <a:latin typeface="Work Sans"/>
              </a:rPr>
              <a:t> your </a:t>
            </a:r>
            <a:r>
              <a:rPr lang="en-US" sz="1600" dirty="0">
                <a:solidFill>
                  <a:schemeClr val="bg1"/>
                </a:solidFill>
                <a:latin typeface="Work Sans"/>
              </a:rPr>
              <a:t>environment</a:t>
            </a:r>
            <a:endParaRPr lang="en-US" dirty="0">
              <a:solidFill>
                <a:schemeClr val="bg1"/>
              </a:solidFill>
              <a:cs typeface="Calibri" panose="020F0502020204030204"/>
            </a:endParaRPr>
          </a:p>
          <a:p>
            <a:pPr marL="238125" indent="-238125">
              <a:buAutoNum type="arabicPeriod"/>
            </a:pPr>
            <a:r>
              <a:rPr lang="en-US" sz="1600" dirty="0">
                <a:solidFill>
                  <a:schemeClr val="bg1"/>
                </a:solidFill>
                <a:latin typeface="Work Sans"/>
              </a:rPr>
              <a:t>Codify the requirements</a:t>
            </a:r>
            <a:r>
              <a:rPr lang="en-US" sz="1600" dirty="0">
                <a:solidFill>
                  <a:schemeClr val="bg1"/>
                </a:solidFill>
                <a:effectLst/>
                <a:latin typeface="Work Sans"/>
              </a:rPr>
              <a:t> with all stakeholders</a:t>
            </a:r>
            <a:endParaRPr lang="en-US" dirty="0">
              <a:solidFill>
                <a:schemeClr val="bg1"/>
              </a:solidFill>
              <a:cs typeface="Calibri" panose="020F0502020204030204"/>
            </a:endParaRPr>
          </a:p>
          <a:p>
            <a:pPr marL="238125" indent="-238125">
              <a:buAutoNum type="arabicPeriod"/>
            </a:pPr>
            <a:r>
              <a:rPr lang="en-US" sz="1600" dirty="0">
                <a:solidFill>
                  <a:schemeClr val="bg1"/>
                </a:solidFill>
                <a:latin typeface="Work Sans"/>
              </a:rPr>
              <a:t>Present</a:t>
            </a:r>
            <a:r>
              <a:rPr lang="en-US" sz="1600" dirty="0">
                <a:solidFill>
                  <a:schemeClr val="bg1"/>
                </a:solidFill>
                <a:effectLst/>
                <a:latin typeface="Work Sans"/>
              </a:rPr>
              <a:t> the applicable trends and tools that could fit</a:t>
            </a:r>
          </a:p>
          <a:p>
            <a:pPr marL="238125" indent="-238125">
              <a:buAutoNum type="arabicPeriod"/>
            </a:pPr>
            <a:r>
              <a:rPr lang="en-US" sz="1600" dirty="0">
                <a:solidFill>
                  <a:schemeClr val="bg1"/>
                </a:solidFill>
                <a:latin typeface="Work Sans"/>
              </a:rPr>
              <a:t>Manage an RFI</a:t>
            </a:r>
            <a:r>
              <a:rPr lang="en-US" sz="1600" dirty="0">
                <a:solidFill>
                  <a:schemeClr val="bg1"/>
                </a:solidFill>
                <a:effectLst/>
                <a:latin typeface="Work Sans"/>
              </a:rPr>
              <a:t> process populates a scorecard of your requirements</a:t>
            </a:r>
          </a:p>
          <a:p>
            <a:pPr marL="238125" indent="-238125">
              <a:buAutoNum type="arabicPeriod"/>
            </a:pPr>
            <a:r>
              <a:rPr lang="en-US" sz="1600" dirty="0">
                <a:solidFill>
                  <a:schemeClr val="bg1"/>
                </a:solidFill>
                <a:latin typeface="Work Sans"/>
              </a:rPr>
              <a:t>After eliminating some options, we coordinate a demo with</a:t>
            </a:r>
            <a:r>
              <a:rPr lang="en-US" sz="1600" dirty="0">
                <a:solidFill>
                  <a:schemeClr val="bg1"/>
                </a:solidFill>
                <a:effectLst/>
                <a:latin typeface="Work Sans"/>
              </a:rPr>
              <a:t> each remaining vendor </a:t>
            </a:r>
          </a:p>
          <a:p>
            <a:pPr marL="238125" indent="-238125">
              <a:buAutoNum type="arabicPeriod"/>
            </a:pPr>
            <a:r>
              <a:rPr lang="en-US" sz="1600" dirty="0">
                <a:solidFill>
                  <a:schemeClr val="bg1"/>
                </a:solidFill>
                <a:latin typeface="Work Sans"/>
              </a:rPr>
              <a:t>After potentially eliminating another option, we coordinate</a:t>
            </a:r>
            <a:r>
              <a:rPr lang="en-US" sz="1600" dirty="0">
                <a:solidFill>
                  <a:schemeClr val="bg1"/>
                </a:solidFill>
                <a:effectLst/>
                <a:latin typeface="Work Sans"/>
              </a:rPr>
              <a:t> POCs</a:t>
            </a:r>
            <a:r>
              <a:rPr lang="en-US" sz="1600" dirty="0">
                <a:solidFill>
                  <a:schemeClr val="bg1"/>
                </a:solidFill>
                <a:latin typeface="Work Sans"/>
              </a:rPr>
              <a:t> with the</a:t>
            </a:r>
            <a:r>
              <a:rPr lang="en-US" sz="1600" dirty="0">
                <a:solidFill>
                  <a:schemeClr val="bg1"/>
                </a:solidFill>
                <a:effectLst/>
                <a:latin typeface="Work Sans"/>
              </a:rPr>
              <a:t> remaining vendors</a:t>
            </a:r>
          </a:p>
          <a:p>
            <a:pPr marL="238125" indent="-238125">
              <a:buAutoNum type="arabicPeriod"/>
            </a:pPr>
            <a:r>
              <a:rPr lang="en-US" sz="1600" dirty="0">
                <a:solidFill>
                  <a:schemeClr val="bg1"/>
                </a:solidFill>
                <a:latin typeface="Work Sans"/>
              </a:rPr>
              <a:t>P</a:t>
            </a:r>
            <a:r>
              <a:rPr lang="en-US" sz="1600" dirty="0">
                <a:solidFill>
                  <a:schemeClr val="bg1"/>
                </a:solidFill>
                <a:effectLst/>
                <a:latin typeface="Work Sans"/>
              </a:rPr>
              <a:t>reliminary terms and pricing for each finalist are delivered to the sourcing team</a:t>
            </a:r>
            <a:r>
              <a:rPr lang="en-US" sz="1600" dirty="0">
                <a:solidFill>
                  <a:schemeClr val="bg1"/>
                </a:solidFill>
                <a:latin typeface="Work Sans"/>
              </a:rPr>
              <a:t> and we</a:t>
            </a:r>
            <a:r>
              <a:rPr lang="en-US" sz="1600" dirty="0">
                <a:solidFill>
                  <a:schemeClr val="bg1"/>
                </a:solidFill>
                <a:effectLst/>
                <a:latin typeface="Work Sans"/>
              </a:rPr>
              <a:t> help negotiate terms</a:t>
            </a:r>
            <a:endParaRPr lang="en-US" sz="1600" dirty="0">
              <a:solidFill>
                <a:schemeClr val="bg1"/>
              </a:solidFill>
              <a:latin typeface="Work Sans"/>
            </a:endParaRPr>
          </a:p>
        </p:txBody>
      </p:sp>
      <p:sp>
        <p:nvSpPr>
          <p:cNvPr id="6" name="TextBox 5">
            <a:extLst>
              <a:ext uri="{FF2B5EF4-FFF2-40B4-BE49-F238E27FC236}">
                <a16:creationId xmlns:a16="http://schemas.microsoft.com/office/drawing/2014/main" id="{6F64D8B0-B7F1-8FF7-0948-0FE7EE1C38C0}"/>
              </a:ext>
            </a:extLst>
          </p:cNvPr>
          <p:cNvSpPr txBox="1"/>
          <p:nvPr/>
        </p:nvSpPr>
        <p:spPr>
          <a:xfrm>
            <a:off x="4305928" y="1554480"/>
            <a:ext cx="6825868" cy="461665"/>
          </a:xfrm>
          <a:prstGeom prst="rect">
            <a:avLst/>
          </a:prstGeom>
          <a:noFill/>
        </p:spPr>
        <p:txBody>
          <a:bodyPr wrap="square" lIns="91440" tIns="45720" rIns="91440" bIns="45720" rtlCol="0" anchor="t">
            <a:spAutoFit/>
          </a:bodyPr>
          <a:lstStyle/>
          <a:p>
            <a:r>
              <a:rPr lang="en-US" sz="2400" b="1">
                <a:solidFill>
                  <a:schemeClr val="bg1"/>
                </a:solidFill>
                <a:latin typeface="Work Sans"/>
              </a:rPr>
              <a:t>The Solution – A Customizable Process</a:t>
            </a:r>
            <a:endParaRPr lang="en-US" sz="2400" b="1" dirty="0">
              <a:solidFill>
                <a:schemeClr val="bg1"/>
              </a:solidFill>
              <a:latin typeface="Work Sans" pitchFamily="2" charset="77"/>
            </a:endParaRPr>
          </a:p>
        </p:txBody>
      </p:sp>
      <p:pic>
        <p:nvPicPr>
          <p:cNvPr id="7" name="Picture 6">
            <a:extLst>
              <a:ext uri="{FF2B5EF4-FFF2-40B4-BE49-F238E27FC236}">
                <a16:creationId xmlns:a16="http://schemas.microsoft.com/office/drawing/2014/main" id="{F5FE490E-A692-13F9-955B-46E008EBAE19}"/>
              </a:ext>
            </a:extLst>
          </p:cNvPr>
          <p:cNvPicPr>
            <a:picLocks noChangeAspect="1"/>
          </p:cNvPicPr>
          <p:nvPr/>
        </p:nvPicPr>
        <p:blipFill rotWithShape="1">
          <a:blip r:embed="rId3"/>
          <a:srcRect l="22125" r="22125"/>
          <a:stretch/>
        </p:blipFill>
        <p:spPr>
          <a:xfrm>
            <a:off x="643226" y="1828800"/>
            <a:ext cx="3160135" cy="3158338"/>
          </a:xfrm>
          <a:prstGeom prst="ellipse">
            <a:avLst/>
          </a:prstGeom>
          <a:ln w="6350">
            <a:noFill/>
          </a:ln>
          <a:effectLst/>
        </p:spPr>
      </p:pic>
    </p:spTree>
    <p:extLst>
      <p:ext uri="{BB962C8B-B14F-4D97-AF65-F5344CB8AC3E}">
        <p14:creationId xmlns:p14="http://schemas.microsoft.com/office/powerpoint/2010/main" val="3198589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867DAD66-327F-1341-CE8A-1A7675360A35}"/>
              </a:ext>
            </a:extLst>
          </p:cNvPr>
          <p:cNvSpPr txBox="1">
            <a:spLocks/>
          </p:cNvSpPr>
          <p:nvPr/>
        </p:nvSpPr>
        <p:spPr>
          <a:xfrm>
            <a:off x="4305928" y="2177666"/>
            <a:ext cx="7115488" cy="393499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solidFill>
                  <a:schemeClr val="bg1"/>
                </a:solidFill>
                <a:latin typeface="Work Sans" pitchFamily="2" charset="77"/>
              </a:rPr>
              <a:t>Talent P</a:t>
            </a:r>
            <a:r>
              <a:rPr lang="en-US" sz="1600" dirty="0">
                <a:solidFill>
                  <a:schemeClr val="bg1"/>
                </a:solidFill>
                <a:effectLst/>
                <a:latin typeface="Work Sans" pitchFamily="2" charset="77"/>
              </a:rPr>
              <a:t>rovider needed to source a GRC (Governance, Risk, and Compliance) tool</a:t>
            </a:r>
            <a:endParaRPr lang="en-US" dirty="0">
              <a:solidFill>
                <a:schemeClr val="bg1"/>
              </a:solidFill>
            </a:endParaRPr>
          </a:p>
          <a:p>
            <a:pPr marL="0" indent="0">
              <a:buNone/>
            </a:pPr>
            <a:r>
              <a:rPr lang="en-US" sz="1600" dirty="0">
                <a:solidFill>
                  <a:schemeClr val="bg1"/>
                </a:solidFill>
                <a:latin typeface="Work Sans"/>
              </a:rPr>
              <a:t>We helped the client codify </a:t>
            </a:r>
            <a:r>
              <a:rPr lang="en-US" sz="1600" dirty="0">
                <a:solidFill>
                  <a:schemeClr val="bg1"/>
                </a:solidFill>
                <a:effectLst/>
                <a:latin typeface="Work Sans"/>
              </a:rPr>
              <a:t>requirements, RFI, evaluate, demo, POC, </a:t>
            </a:r>
            <a:r>
              <a:rPr lang="en-US" sz="1600" dirty="0">
                <a:solidFill>
                  <a:schemeClr val="bg1"/>
                </a:solidFill>
                <a:latin typeface="Work Sans"/>
              </a:rPr>
              <a:t>and scorecard</a:t>
            </a:r>
            <a:r>
              <a:rPr lang="en-US" sz="1600" dirty="0">
                <a:solidFill>
                  <a:schemeClr val="bg1"/>
                </a:solidFill>
                <a:effectLst/>
                <a:latin typeface="Work Sans"/>
              </a:rPr>
              <a:t> five GRC solutions.</a:t>
            </a:r>
            <a:r>
              <a:rPr lang="en-US" sz="1600" dirty="0">
                <a:solidFill>
                  <a:schemeClr val="bg1"/>
                </a:solidFill>
                <a:latin typeface="Work Sans"/>
              </a:rPr>
              <a:t> We delivered</a:t>
            </a:r>
            <a:r>
              <a:rPr lang="en-US" sz="1600" dirty="0">
                <a:solidFill>
                  <a:schemeClr val="bg1"/>
                </a:solidFill>
                <a:effectLst/>
                <a:latin typeface="Work Sans"/>
              </a:rPr>
              <a:t> </a:t>
            </a:r>
            <a:r>
              <a:rPr lang="en-US" sz="1600" dirty="0">
                <a:solidFill>
                  <a:schemeClr val="bg1"/>
                </a:solidFill>
                <a:latin typeface="Work Sans"/>
              </a:rPr>
              <a:t>this scorecard</a:t>
            </a:r>
            <a:r>
              <a:rPr lang="en-US" sz="1600" dirty="0">
                <a:solidFill>
                  <a:schemeClr val="bg1"/>
                </a:solidFill>
                <a:effectLst/>
                <a:latin typeface="Work Sans"/>
              </a:rPr>
              <a:t> and initial pricing</a:t>
            </a:r>
            <a:r>
              <a:rPr lang="en-US" sz="1600" dirty="0">
                <a:solidFill>
                  <a:schemeClr val="bg1"/>
                </a:solidFill>
                <a:latin typeface="Work Sans"/>
              </a:rPr>
              <a:t>/cost analysis</a:t>
            </a:r>
            <a:r>
              <a:rPr lang="en-US" sz="1600" dirty="0">
                <a:solidFill>
                  <a:schemeClr val="bg1"/>
                </a:solidFill>
                <a:effectLst/>
                <a:latin typeface="Work Sans"/>
              </a:rPr>
              <a:t> and </a:t>
            </a:r>
            <a:r>
              <a:rPr lang="en-US" sz="1600" dirty="0">
                <a:solidFill>
                  <a:schemeClr val="bg1"/>
                </a:solidFill>
                <a:latin typeface="Work Sans"/>
              </a:rPr>
              <a:t>contract terms</a:t>
            </a:r>
            <a:r>
              <a:rPr lang="en-US" sz="1600" dirty="0">
                <a:solidFill>
                  <a:schemeClr val="bg1"/>
                </a:solidFill>
                <a:effectLst/>
                <a:latin typeface="Work Sans"/>
              </a:rPr>
              <a:t> to </a:t>
            </a:r>
            <a:r>
              <a:rPr lang="en-US" sz="1600" dirty="0">
                <a:solidFill>
                  <a:schemeClr val="bg1"/>
                </a:solidFill>
                <a:latin typeface="Work Sans"/>
              </a:rPr>
              <a:t>their sourcing</a:t>
            </a:r>
            <a:r>
              <a:rPr lang="en-US" sz="1600" dirty="0">
                <a:solidFill>
                  <a:schemeClr val="bg1"/>
                </a:solidFill>
                <a:effectLst/>
                <a:latin typeface="Work Sans"/>
              </a:rPr>
              <a:t> team for negotiation</a:t>
            </a:r>
            <a:r>
              <a:rPr lang="en-US" sz="1600" dirty="0">
                <a:solidFill>
                  <a:schemeClr val="bg1"/>
                </a:solidFill>
                <a:latin typeface="Work Sans"/>
              </a:rPr>
              <a:t>.</a:t>
            </a:r>
            <a:endParaRPr lang="en-US" sz="1600" dirty="0">
              <a:solidFill>
                <a:schemeClr val="bg1"/>
              </a:solidFill>
              <a:effectLst/>
              <a:latin typeface="Work Sans"/>
            </a:endParaRPr>
          </a:p>
          <a:p>
            <a:pPr marL="127000" indent="-127000"/>
            <a:r>
              <a:rPr lang="en-US" sz="1600" dirty="0">
                <a:solidFill>
                  <a:schemeClr val="bg1"/>
                </a:solidFill>
                <a:latin typeface="Work Sans"/>
              </a:rPr>
              <a:t>EVOTEK Managed</a:t>
            </a:r>
            <a:r>
              <a:rPr lang="en-US" sz="1600" dirty="0">
                <a:solidFill>
                  <a:schemeClr val="bg1"/>
                </a:solidFill>
                <a:effectLst/>
                <a:latin typeface="Work Sans"/>
              </a:rPr>
              <a:t> all vendor communications throughout the process</a:t>
            </a:r>
          </a:p>
          <a:p>
            <a:pPr marL="127000" indent="-127000"/>
            <a:r>
              <a:rPr lang="en-US" sz="1600" dirty="0">
                <a:solidFill>
                  <a:schemeClr val="bg1"/>
                </a:solidFill>
                <a:latin typeface="Work Sans"/>
              </a:rPr>
              <a:t>C</a:t>
            </a:r>
            <a:r>
              <a:rPr lang="en-US" sz="1600" dirty="0">
                <a:solidFill>
                  <a:schemeClr val="bg1"/>
                </a:solidFill>
                <a:effectLst/>
                <a:latin typeface="Work Sans"/>
              </a:rPr>
              <a:t>lient’s engineering and sourcing teams saved countless hours with EVOTEK streamlining and managing the entire process</a:t>
            </a:r>
            <a:endParaRPr lang="en-US" sz="1600" dirty="0">
              <a:solidFill>
                <a:schemeClr val="bg1"/>
              </a:solidFill>
              <a:latin typeface="Work Sans"/>
            </a:endParaRPr>
          </a:p>
          <a:p>
            <a:pPr marL="127000" indent="-127000"/>
            <a:r>
              <a:rPr lang="en-US" sz="1600" dirty="0">
                <a:solidFill>
                  <a:schemeClr val="bg1"/>
                </a:solidFill>
                <a:latin typeface="Work Sans"/>
              </a:rPr>
              <a:t>Client procured</a:t>
            </a:r>
            <a:r>
              <a:rPr lang="en-US" sz="1600" dirty="0">
                <a:solidFill>
                  <a:schemeClr val="bg1"/>
                </a:solidFill>
                <a:effectLst/>
                <a:latin typeface="Work Sans"/>
              </a:rPr>
              <a:t> the new GRC solution within 7 weeks, immediately deploying within a tight 6-week deadline</a:t>
            </a:r>
          </a:p>
        </p:txBody>
      </p:sp>
      <p:sp>
        <p:nvSpPr>
          <p:cNvPr id="6" name="TextBox 5">
            <a:extLst>
              <a:ext uri="{FF2B5EF4-FFF2-40B4-BE49-F238E27FC236}">
                <a16:creationId xmlns:a16="http://schemas.microsoft.com/office/drawing/2014/main" id="{918A9273-BB8F-D9A9-EF90-3E2336F112DE}"/>
              </a:ext>
            </a:extLst>
          </p:cNvPr>
          <p:cNvSpPr txBox="1"/>
          <p:nvPr/>
        </p:nvSpPr>
        <p:spPr>
          <a:xfrm>
            <a:off x="4305928" y="1554480"/>
            <a:ext cx="5438147" cy="400110"/>
          </a:xfrm>
          <a:prstGeom prst="rect">
            <a:avLst/>
          </a:prstGeom>
          <a:noFill/>
        </p:spPr>
        <p:txBody>
          <a:bodyPr wrap="square" lIns="91440" tIns="45720" rIns="91440" bIns="45720" rtlCol="0" anchor="t">
            <a:spAutoFit/>
          </a:bodyPr>
          <a:lstStyle/>
          <a:p>
            <a:r>
              <a:rPr lang="en-US" sz="2000" b="1" dirty="0">
                <a:solidFill>
                  <a:schemeClr val="bg1"/>
                </a:solidFill>
                <a:latin typeface="Work Sans"/>
              </a:rPr>
              <a:t>Solving Challenges – A Case Study </a:t>
            </a:r>
            <a:endParaRPr lang="en-US" sz="2000" b="1" dirty="0">
              <a:solidFill>
                <a:schemeClr val="bg1"/>
              </a:solidFill>
              <a:latin typeface="Work Sans" pitchFamily="2" charset="77"/>
            </a:endParaRPr>
          </a:p>
        </p:txBody>
      </p:sp>
      <p:grpSp>
        <p:nvGrpSpPr>
          <p:cNvPr id="7" name="Group 6">
            <a:extLst>
              <a:ext uri="{FF2B5EF4-FFF2-40B4-BE49-F238E27FC236}">
                <a16:creationId xmlns:a16="http://schemas.microsoft.com/office/drawing/2014/main" id="{ACA64714-50E1-A7C8-85B2-19B29DB22122}"/>
              </a:ext>
            </a:extLst>
          </p:cNvPr>
          <p:cNvGrpSpPr/>
          <p:nvPr/>
        </p:nvGrpSpPr>
        <p:grpSpPr>
          <a:xfrm>
            <a:off x="770584" y="1828800"/>
            <a:ext cx="3235819" cy="3698949"/>
            <a:chOff x="770584" y="1614823"/>
            <a:chExt cx="3235819" cy="3698949"/>
          </a:xfrm>
        </p:grpSpPr>
        <p:sp>
          <p:nvSpPr>
            <p:cNvPr id="8" name="Oval 7">
              <a:extLst>
                <a:ext uri="{FF2B5EF4-FFF2-40B4-BE49-F238E27FC236}">
                  <a16:creationId xmlns:a16="http://schemas.microsoft.com/office/drawing/2014/main" id="{F4409B63-EDB3-0A11-D204-340E0EB82E5D}"/>
                </a:ext>
              </a:extLst>
            </p:cNvPr>
            <p:cNvSpPr/>
            <p:nvPr/>
          </p:nvSpPr>
          <p:spPr>
            <a:xfrm>
              <a:off x="3481604" y="3991995"/>
              <a:ext cx="524799" cy="524799"/>
            </a:xfrm>
            <a:prstGeom prst="ellipse">
              <a:avLst/>
            </a:prstGeom>
            <a:gradFill>
              <a:gsLst>
                <a:gs pos="100000">
                  <a:schemeClr val="accent2">
                    <a:lumMod val="60000"/>
                    <a:lumOff val="40000"/>
                    <a:alpha val="82353"/>
                  </a:schemeClr>
                </a:gs>
                <a:gs pos="59000">
                  <a:schemeClr val="accent2"/>
                </a:gs>
                <a:gs pos="0">
                  <a:schemeClr val="accent2">
                    <a:lumMod val="75000"/>
                    <a:alpha val="59532"/>
                  </a:schemeClr>
                </a:gs>
              </a:gsLst>
              <a:lin ang="27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chemeClr val="bg1"/>
                </a:solidFill>
              </a:endParaRPr>
            </a:p>
          </p:txBody>
        </p:sp>
        <p:sp>
          <p:nvSpPr>
            <p:cNvPr id="10" name="Oval 9">
              <a:extLst>
                <a:ext uri="{FF2B5EF4-FFF2-40B4-BE49-F238E27FC236}">
                  <a16:creationId xmlns:a16="http://schemas.microsoft.com/office/drawing/2014/main" id="{C1C14F91-6DEE-322A-846D-2E69B59D08D1}"/>
                </a:ext>
              </a:extLst>
            </p:cNvPr>
            <p:cNvSpPr/>
            <p:nvPr/>
          </p:nvSpPr>
          <p:spPr>
            <a:xfrm>
              <a:off x="770584" y="1864061"/>
              <a:ext cx="3129879" cy="3129879"/>
            </a:xfrm>
            <a:prstGeom prst="ellipse">
              <a:avLst/>
            </a:prstGeom>
            <a:gradFill>
              <a:gsLst>
                <a:gs pos="99000">
                  <a:schemeClr val="tx1">
                    <a:lumMod val="50000"/>
                    <a:lumOff val="50000"/>
                    <a:alpha val="60230"/>
                  </a:schemeClr>
                </a:gs>
                <a:gs pos="59000">
                  <a:schemeClr val="tx1"/>
                </a:gs>
                <a:gs pos="0">
                  <a:schemeClr val="tx1">
                    <a:lumMod val="75000"/>
                    <a:lumOff val="25000"/>
                    <a:alpha val="77496"/>
                  </a:schemeClr>
                </a:gs>
              </a:gsLst>
              <a:lin ang="27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chemeClr val="bg1"/>
                </a:solidFill>
              </a:endParaRPr>
            </a:p>
          </p:txBody>
        </p:sp>
        <p:sp>
          <p:nvSpPr>
            <p:cNvPr id="11" name="Oval 10">
              <a:extLst>
                <a:ext uri="{FF2B5EF4-FFF2-40B4-BE49-F238E27FC236}">
                  <a16:creationId xmlns:a16="http://schemas.microsoft.com/office/drawing/2014/main" id="{88C4518C-BCC1-A282-E604-EBC71A14B676}"/>
                </a:ext>
              </a:extLst>
            </p:cNvPr>
            <p:cNvSpPr/>
            <p:nvPr/>
          </p:nvSpPr>
          <p:spPr>
            <a:xfrm>
              <a:off x="983865" y="1614823"/>
              <a:ext cx="811082" cy="811082"/>
            </a:xfrm>
            <a:prstGeom prst="ellipse">
              <a:avLst/>
            </a:prstGeom>
            <a:gradFill>
              <a:gsLst>
                <a:gs pos="100000">
                  <a:schemeClr val="accent1">
                    <a:lumMod val="60000"/>
                    <a:lumOff val="40000"/>
                  </a:schemeClr>
                </a:gs>
                <a:gs pos="63000">
                  <a:schemeClr val="accent1"/>
                </a:gs>
                <a:gs pos="0">
                  <a:schemeClr val="accent4">
                    <a:alpha val="7384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00"/>
              <a:endParaRPr lang="en-US">
                <a:solidFill>
                  <a:schemeClr val="bg1"/>
                </a:solidFill>
              </a:endParaRPr>
            </a:p>
          </p:txBody>
        </p:sp>
        <p:sp>
          <p:nvSpPr>
            <p:cNvPr id="12" name="Oval 11">
              <a:extLst>
                <a:ext uri="{FF2B5EF4-FFF2-40B4-BE49-F238E27FC236}">
                  <a16:creationId xmlns:a16="http://schemas.microsoft.com/office/drawing/2014/main" id="{967D1F44-3ACD-45D1-2CE2-6903107659AA}"/>
                </a:ext>
              </a:extLst>
            </p:cNvPr>
            <p:cNvSpPr/>
            <p:nvPr/>
          </p:nvSpPr>
          <p:spPr>
            <a:xfrm>
              <a:off x="801940" y="4255471"/>
              <a:ext cx="1058301" cy="1058301"/>
            </a:xfrm>
            <a:prstGeom prst="ellipse">
              <a:avLst/>
            </a:prstGeom>
            <a:gradFill>
              <a:gsLst>
                <a:gs pos="99000">
                  <a:schemeClr val="bg1">
                    <a:lumMod val="95000"/>
                  </a:schemeClr>
                </a:gs>
                <a:gs pos="58000">
                  <a:schemeClr val="bg1">
                    <a:lumMod val="85000"/>
                  </a:schemeClr>
                </a:gs>
                <a:gs pos="0">
                  <a:schemeClr val="bg1">
                    <a:lumMod val="65000"/>
                  </a:schemeClr>
                </a:gs>
              </a:gsLst>
              <a:lin ang="27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chemeClr val="bg1"/>
                </a:solidFill>
              </a:endParaRPr>
            </a:p>
          </p:txBody>
        </p:sp>
        <p:pic>
          <p:nvPicPr>
            <p:cNvPr id="13" name="Graphic 12">
              <a:extLst>
                <a:ext uri="{FF2B5EF4-FFF2-40B4-BE49-F238E27FC236}">
                  <a16:creationId xmlns:a16="http://schemas.microsoft.com/office/drawing/2014/main" id="{124A3503-BDAA-312D-A30F-334518C868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69538" y="2177666"/>
              <a:ext cx="2375876" cy="2375876"/>
            </a:xfrm>
            <a:prstGeom prst="rect">
              <a:avLst/>
            </a:prstGeom>
          </p:spPr>
        </p:pic>
      </p:grpSp>
    </p:spTree>
    <p:extLst>
      <p:ext uri="{BB962C8B-B14F-4D97-AF65-F5344CB8AC3E}">
        <p14:creationId xmlns:p14="http://schemas.microsoft.com/office/powerpoint/2010/main" val="2027224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B16C58A-9E82-E088-BDCA-9B750B15D15D}"/>
              </a:ext>
            </a:extLst>
          </p:cNvPr>
          <p:cNvSpPr txBox="1"/>
          <p:nvPr/>
        </p:nvSpPr>
        <p:spPr>
          <a:xfrm>
            <a:off x="1075508" y="1554480"/>
            <a:ext cx="3129879" cy="400110"/>
          </a:xfrm>
          <a:prstGeom prst="rect">
            <a:avLst/>
          </a:prstGeom>
          <a:noFill/>
        </p:spPr>
        <p:txBody>
          <a:bodyPr wrap="square" lIns="91440" tIns="45720" rIns="91440" bIns="45720" rtlCol="0" anchor="t">
            <a:spAutoFit/>
          </a:bodyPr>
          <a:lstStyle/>
          <a:p>
            <a:r>
              <a:rPr lang="en-US" sz="2000" b="1" dirty="0">
                <a:solidFill>
                  <a:schemeClr val="bg1"/>
                </a:solidFill>
                <a:latin typeface="Work Sans" pitchFamily="2" charset="77"/>
              </a:rPr>
              <a:t>Getting Started</a:t>
            </a:r>
          </a:p>
        </p:txBody>
      </p:sp>
      <p:sp>
        <p:nvSpPr>
          <p:cNvPr id="5" name="Text Placeholder 2">
            <a:extLst>
              <a:ext uri="{FF2B5EF4-FFF2-40B4-BE49-F238E27FC236}">
                <a16:creationId xmlns:a16="http://schemas.microsoft.com/office/drawing/2014/main" id="{71176FF2-D69F-3D3E-2666-D42EC0D8FA76}"/>
              </a:ext>
            </a:extLst>
          </p:cNvPr>
          <p:cNvSpPr txBox="1">
            <a:spLocks/>
          </p:cNvSpPr>
          <p:nvPr/>
        </p:nvSpPr>
        <p:spPr>
          <a:xfrm>
            <a:off x="1075508" y="2140892"/>
            <a:ext cx="6805164" cy="3998259"/>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800" dirty="0">
                <a:solidFill>
                  <a:schemeClr val="bg1"/>
                </a:solidFill>
                <a:latin typeface="Work Sans"/>
              </a:rPr>
              <a:t>Reach out to your EVOTEK team and ask them how EVOTEK's Strategic Sourcing practice can save your engineering and sourcing teams' time.</a:t>
            </a:r>
          </a:p>
        </p:txBody>
      </p:sp>
      <p:grpSp>
        <p:nvGrpSpPr>
          <p:cNvPr id="6" name="Group 5">
            <a:extLst>
              <a:ext uri="{FF2B5EF4-FFF2-40B4-BE49-F238E27FC236}">
                <a16:creationId xmlns:a16="http://schemas.microsoft.com/office/drawing/2014/main" id="{BEEE2D26-8416-B14F-F80F-AE60D0E5B109}"/>
              </a:ext>
            </a:extLst>
          </p:cNvPr>
          <p:cNvGrpSpPr/>
          <p:nvPr/>
        </p:nvGrpSpPr>
        <p:grpSpPr>
          <a:xfrm>
            <a:off x="7447772" y="1371600"/>
            <a:ext cx="4148501" cy="3749202"/>
            <a:chOff x="7159067" y="1498202"/>
            <a:chExt cx="4563351" cy="4124122"/>
          </a:xfrm>
        </p:grpSpPr>
        <p:sp>
          <p:nvSpPr>
            <p:cNvPr id="7" name="Oval 6">
              <a:extLst>
                <a:ext uri="{FF2B5EF4-FFF2-40B4-BE49-F238E27FC236}">
                  <a16:creationId xmlns:a16="http://schemas.microsoft.com/office/drawing/2014/main" id="{772F8731-CAC1-496B-9FAD-9B5B1DC86E46}"/>
                </a:ext>
              </a:extLst>
            </p:cNvPr>
            <p:cNvSpPr/>
            <p:nvPr/>
          </p:nvSpPr>
          <p:spPr>
            <a:xfrm>
              <a:off x="10429435" y="4009605"/>
              <a:ext cx="1292983" cy="1292983"/>
            </a:xfrm>
            <a:prstGeom prst="ellipse">
              <a:avLst/>
            </a:prstGeom>
            <a:gradFill>
              <a:gsLst>
                <a:gs pos="100000">
                  <a:schemeClr val="accent1">
                    <a:lumMod val="60000"/>
                    <a:lumOff val="40000"/>
                  </a:schemeClr>
                </a:gs>
                <a:gs pos="63000">
                  <a:schemeClr val="accent1"/>
                </a:gs>
                <a:gs pos="0">
                  <a:schemeClr val="accent4">
                    <a:alpha val="7384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00"/>
              <a:endParaRPr lang="en-US">
                <a:solidFill>
                  <a:schemeClr val="bg1"/>
                </a:solidFill>
              </a:endParaRPr>
            </a:p>
          </p:txBody>
        </p:sp>
        <p:pic>
          <p:nvPicPr>
            <p:cNvPr id="8" name="Picture 7">
              <a:extLst>
                <a:ext uri="{FF2B5EF4-FFF2-40B4-BE49-F238E27FC236}">
                  <a16:creationId xmlns:a16="http://schemas.microsoft.com/office/drawing/2014/main" id="{F421005D-F48A-4000-651A-14EC88DFDE1F}"/>
                </a:ext>
              </a:extLst>
            </p:cNvPr>
            <p:cNvPicPr>
              <a:picLocks/>
            </p:cNvPicPr>
            <p:nvPr/>
          </p:nvPicPr>
          <p:blipFill rotWithShape="1">
            <a:blip r:embed="rId3"/>
            <a:srcRect l="16734" t="9853" r="25135" b="-408"/>
            <a:stretch/>
          </p:blipFill>
          <p:spPr>
            <a:xfrm>
              <a:off x="7381459" y="1498203"/>
              <a:ext cx="3850425" cy="3804386"/>
            </a:xfrm>
            <a:prstGeom prst="ellipse">
              <a:avLst/>
            </a:prstGeom>
          </p:spPr>
        </p:pic>
        <p:sp>
          <p:nvSpPr>
            <p:cNvPr id="9" name="Oval 8">
              <a:extLst>
                <a:ext uri="{FF2B5EF4-FFF2-40B4-BE49-F238E27FC236}">
                  <a16:creationId xmlns:a16="http://schemas.microsoft.com/office/drawing/2014/main" id="{98FD487A-7239-8103-4850-3FE1BA5EF1D7}"/>
                </a:ext>
              </a:extLst>
            </p:cNvPr>
            <p:cNvSpPr/>
            <p:nvPr/>
          </p:nvSpPr>
          <p:spPr>
            <a:xfrm>
              <a:off x="7159067" y="4329341"/>
              <a:ext cx="1292983" cy="1292983"/>
            </a:xfrm>
            <a:prstGeom prst="ellipse">
              <a:avLst/>
            </a:prstGeom>
            <a:gradFill>
              <a:gsLst>
                <a:gs pos="99000">
                  <a:schemeClr val="bg1">
                    <a:lumMod val="95000"/>
                  </a:schemeClr>
                </a:gs>
                <a:gs pos="58000">
                  <a:schemeClr val="bg1">
                    <a:lumMod val="85000"/>
                  </a:schemeClr>
                </a:gs>
                <a:gs pos="0">
                  <a:schemeClr val="bg1">
                    <a:lumMod val="65000"/>
                  </a:schemeClr>
                </a:gs>
              </a:gsLst>
              <a:lin ang="27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chemeClr val="bg1"/>
                </a:solidFill>
              </a:endParaRPr>
            </a:p>
          </p:txBody>
        </p:sp>
        <p:sp>
          <p:nvSpPr>
            <p:cNvPr id="10" name="Oval 9">
              <a:extLst>
                <a:ext uri="{FF2B5EF4-FFF2-40B4-BE49-F238E27FC236}">
                  <a16:creationId xmlns:a16="http://schemas.microsoft.com/office/drawing/2014/main" id="{1C126932-E300-85C2-C0ED-533D5039E90A}"/>
                </a:ext>
              </a:extLst>
            </p:cNvPr>
            <p:cNvSpPr/>
            <p:nvPr/>
          </p:nvSpPr>
          <p:spPr>
            <a:xfrm>
              <a:off x="7766544" y="1498202"/>
              <a:ext cx="641175" cy="641175"/>
            </a:xfrm>
            <a:prstGeom prst="ellipse">
              <a:avLst/>
            </a:prstGeom>
            <a:gradFill>
              <a:gsLst>
                <a:gs pos="100000">
                  <a:schemeClr val="accent2">
                    <a:lumMod val="60000"/>
                    <a:lumOff val="40000"/>
                    <a:alpha val="82353"/>
                  </a:schemeClr>
                </a:gs>
                <a:gs pos="59000">
                  <a:schemeClr val="accent2"/>
                </a:gs>
                <a:gs pos="0">
                  <a:schemeClr val="accent2">
                    <a:lumMod val="75000"/>
                    <a:alpha val="59532"/>
                  </a:schemeClr>
                </a:gs>
              </a:gsLst>
              <a:lin ang="27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chemeClr val="bg1"/>
                </a:solidFill>
              </a:endParaRPr>
            </a:p>
          </p:txBody>
        </p:sp>
      </p:grpSp>
    </p:spTree>
    <p:extLst>
      <p:ext uri="{BB962C8B-B14F-4D97-AF65-F5344CB8AC3E}">
        <p14:creationId xmlns:p14="http://schemas.microsoft.com/office/powerpoint/2010/main" val="348845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Oval 139">
            <a:extLst>
              <a:ext uri="{FF2B5EF4-FFF2-40B4-BE49-F238E27FC236}">
                <a16:creationId xmlns:a16="http://schemas.microsoft.com/office/drawing/2014/main" id="{EC3BBA1E-0017-C14B-9671-17C7FEB8EE0B}"/>
              </a:ext>
            </a:extLst>
          </p:cNvPr>
          <p:cNvSpPr/>
          <p:nvPr/>
        </p:nvSpPr>
        <p:spPr>
          <a:xfrm flipH="1">
            <a:off x="11097423" y="5047142"/>
            <a:ext cx="939473" cy="939473"/>
          </a:xfrm>
          <a:prstGeom prst="ellipse">
            <a:avLst/>
          </a:prstGeom>
          <a:gradFill>
            <a:gsLst>
              <a:gs pos="99000">
                <a:schemeClr val="bg1">
                  <a:lumMod val="95000"/>
                </a:schemeClr>
              </a:gs>
              <a:gs pos="58000">
                <a:schemeClr val="bg1">
                  <a:lumMod val="85000"/>
                </a:schemeClr>
              </a:gs>
              <a:gs pos="0">
                <a:schemeClr val="bg1">
                  <a:lumMod val="65000"/>
                </a:schemeClr>
              </a:gs>
            </a:gsLst>
            <a:lin ang="27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D">
              <a:solidFill>
                <a:schemeClr val="tx1"/>
              </a:solidFill>
            </a:endParaRPr>
          </a:p>
        </p:txBody>
      </p:sp>
      <p:sp>
        <p:nvSpPr>
          <p:cNvPr id="143" name="Freeform: Shape 52">
            <a:extLst>
              <a:ext uri="{FF2B5EF4-FFF2-40B4-BE49-F238E27FC236}">
                <a16:creationId xmlns:a16="http://schemas.microsoft.com/office/drawing/2014/main" id="{AEBD1E29-FB4A-FF4E-943F-5A41EF73DE4B}"/>
              </a:ext>
            </a:extLst>
          </p:cNvPr>
          <p:cNvSpPr/>
          <p:nvPr/>
        </p:nvSpPr>
        <p:spPr>
          <a:xfrm rot="10800000" flipH="1">
            <a:off x="9720448" y="5516879"/>
            <a:ext cx="2471551" cy="1341120"/>
          </a:xfrm>
          <a:custGeom>
            <a:avLst/>
            <a:gdLst>
              <a:gd name="connsiteX0" fmla="*/ 0 w 5041344"/>
              <a:gd name="connsiteY0" fmla="*/ 0 h 2929049"/>
              <a:gd name="connsiteX1" fmla="*/ 5041344 w 5041344"/>
              <a:gd name="connsiteY1" fmla="*/ 0 h 2929049"/>
              <a:gd name="connsiteX2" fmla="*/ 5041344 w 5041344"/>
              <a:gd name="connsiteY2" fmla="*/ 2348754 h 2929049"/>
              <a:gd name="connsiteX3" fmla="*/ 4999855 w 5041344"/>
              <a:gd name="connsiteY3" fmla="*/ 2379779 h 2929049"/>
              <a:gd name="connsiteX4" fmla="*/ 3201666 w 5041344"/>
              <a:gd name="connsiteY4" fmla="*/ 2929049 h 2929049"/>
              <a:gd name="connsiteX5" fmla="*/ 2106 w 5041344"/>
              <a:gd name="connsiteY5" fmla="*/ 41719 h 2929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1344" h="2929049">
                <a:moveTo>
                  <a:pt x="0" y="0"/>
                </a:moveTo>
                <a:lnTo>
                  <a:pt x="5041344" y="0"/>
                </a:lnTo>
                <a:lnTo>
                  <a:pt x="5041344" y="2348754"/>
                </a:lnTo>
                <a:lnTo>
                  <a:pt x="4999855" y="2379779"/>
                </a:lnTo>
                <a:cubicBezTo>
                  <a:pt x="4486551" y="2726560"/>
                  <a:pt x="3867756" y="2929049"/>
                  <a:pt x="3201666" y="2929049"/>
                </a:cubicBezTo>
                <a:cubicBezTo>
                  <a:pt x="1536442" y="2929049"/>
                  <a:pt x="166806" y="1663489"/>
                  <a:pt x="2106" y="41719"/>
                </a:cubicBezTo>
                <a:close/>
              </a:path>
            </a:pathLst>
          </a:custGeom>
          <a:gradFill>
            <a:gsLst>
              <a:gs pos="100000">
                <a:schemeClr val="accent2">
                  <a:lumMod val="60000"/>
                  <a:lumOff val="40000"/>
                  <a:alpha val="82353"/>
                </a:schemeClr>
              </a:gs>
              <a:gs pos="59000">
                <a:schemeClr val="accent2"/>
              </a:gs>
              <a:gs pos="0">
                <a:schemeClr val="accent2">
                  <a:lumMod val="75000"/>
                  <a:alpha val="59532"/>
                </a:schemeClr>
              </a:gs>
            </a:gsLst>
            <a:lin ang="27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D">
              <a:solidFill>
                <a:schemeClr val="tx1"/>
              </a:solidFill>
            </a:endParaRPr>
          </a:p>
        </p:txBody>
      </p:sp>
      <p:sp>
        <p:nvSpPr>
          <p:cNvPr id="2" name="TextBox 1">
            <a:extLst>
              <a:ext uri="{FF2B5EF4-FFF2-40B4-BE49-F238E27FC236}">
                <a16:creationId xmlns:a16="http://schemas.microsoft.com/office/drawing/2014/main" id="{AA548D16-C050-6343-A4DD-090BEC174CC5}"/>
              </a:ext>
            </a:extLst>
          </p:cNvPr>
          <p:cNvSpPr txBox="1"/>
          <p:nvPr/>
        </p:nvSpPr>
        <p:spPr>
          <a:xfrm>
            <a:off x="2276383" y="2951946"/>
            <a:ext cx="7639234" cy="707886"/>
          </a:xfrm>
          <a:prstGeom prst="rect">
            <a:avLst/>
          </a:prstGeom>
          <a:noFill/>
        </p:spPr>
        <p:txBody>
          <a:bodyPr wrap="square" lIns="91440" tIns="45720" rIns="91440" bIns="45720" rtlCol="0" anchor="t">
            <a:spAutoFit/>
          </a:bodyPr>
          <a:lstStyle/>
          <a:p>
            <a:pPr algn="ctr"/>
            <a:r>
              <a:rPr lang="en-US" sz="2400" b="1" dirty="0">
                <a:solidFill>
                  <a:schemeClr val="accent2"/>
                </a:solidFill>
                <a:latin typeface="Work Sans" pitchFamily="2" charset="77"/>
              </a:rPr>
              <a:t>Strategic Sourcing</a:t>
            </a:r>
          </a:p>
          <a:p>
            <a:pPr algn="ctr"/>
            <a:r>
              <a:rPr lang="en-US" sz="1600" dirty="0">
                <a:effectLst/>
                <a:latin typeface="Work Sans Light" pitchFamily="2" charset="77"/>
              </a:rPr>
              <a:t>Optimize and streamline every part of your technical procurement</a:t>
            </a:r>
          </a:p>
        </p:txBody>
      </p:sp>
      <p:sp>
        <p:nvSpPr>
          <p:cNvPr id="138" name="Freeform: Shape 52">
            <a:extLst>
              <a:ext uri="{FF2B5EF4-FFF2-40B4-BE49-F238E27FC236}">
                <a16:creationId xmlns:a16="http://schemas.microsoft.com/office/drawing/2014/main" id="{A4285DAC-983F-CC41-B680-89CC7D45ACCD}"/>
              </a:ext>
            </a:extLst>
          </p:cNvPr>
          <p:cNvSpPr/>
          <p:nvPr/>
        </p:nvSpPr>
        <p:spPr>
          <a:xfrm flipH="1">
            <a:off x="0" y="-15498"/>
            <a:ext cx="2941320" cy="1612567"/>
          </a:xfrm>
          <a:custGeom>
            <a:avLst/>
            <a:gdLst>
              <a:gd name="connsiteX0" fmla="*/ 0 w 5041344"/>
              <a:gd name="connsiteY0" fmla="*/ 0 h 2929049"/>
              <a:gd name="connsiteX1" fmla="*/ 5041344 w 5041344"/>
              <a:gd name="connsiteY1" fmla="*/ 0 h 2929049"/>
              <a:gd name="connsiteX2" fmla="*/ 5041344 w 5041344"/>
              <a:gd name="connsiteY2" fmla="*/ 2348754 h 2929049"/>
              <a:gd name="connsiteX3" fmla="*/ 4999855 w 5041344"/>
              <a:gd name="connsiteY3" fmla="*/ 2379779 h 2929049"/>
              <a:gd name="connsiteX4" fmla="*/ 3201666 w 5041344"/>
              <a:gd name="connsiteY4" fmla="*/ 2929049 h 2929049"/>
              <a:gd name="connsiteX5" fmla="*/ 2106 w 5041344"/>
              <a:gd name="connsiteY5" fmla="*/ 41719 h 2929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1344" h="2929049">
                <a:moveTo>
                  <a:pt x="0" y="0"/>
                </a:moveTo>
                <a:lnTo>
                  <a:pt x="5041344" y="0"/>
                </a:lnTo>
                <a:lnTo>
                  <a:pt x="5041344" y="2348754"/>
                </a:lnTo>
                <a:lnTo>
                  <a:pt x="4999855" y="2379779"/>
                </a:lnTo>
                <a:cubicBezTo>
                  <a:pt x="4486551" y="2726560"/>
                  <a:pt x="3867756" y="2929049"/>
                  <a:pt x="3201666" y="2929049"/>
                </a:cubicBezTo>
                <a:cubicBezTo>
                  <a:pt x="1536442" y="2929049"/>
                  <a:pt x="166806" y="1663489"/>
                  <a:pt x="2106" y="41719"/>
                </a:cubicBezTo>
                <a:close/>
              </a:path>
            </a:pathLst>
          </a:custGeom>
          <a:gradFill>
            <a:gsLst>
              <a:gs pos="100000">
                <a:schemeClr val="accent1">
                  <a:lumMod val="60000"/>
                  <a:lumOff val="40000"/>
                </a:schemeClr>
              </a:gs>
              <a:gs pos="63000">
                <a:schemeClr val="accent1"/>
              </a:gs>
              <a:gs pos="0">
                <a:schemeClr val="accent4">
                  <a:alpha val="7384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00"/>
            <a:endParaRPr lang="en-ID">
              <a:solidFill>
                <a:schemeClr val="tx1"/>
              </a:solidFill>
            </a:endParaRPr>
          </a:p>
        </p:txBody>
      </p:sp>
      <p:pic>
        <p:nvPicPr>
          <p:cNvPr id="3" name="Picture 2">
            <a:extLst>
              <a:ext uri="{FF2B5EF4-FFF2-40B4-BE49-F238E27FC236}">
                <a16:creationId xmlns:a16="http://schemas.microsoft.com/office/drawing/2014/main" id="{6BD0BBDF-5063-FFA6-A5B1-D0E2D7F8EE31}"/>
              </a:ext>
            </a:extLst>
          </p:cNvPr>
          <p:cNvPicPr>
            <a:picLocks noChangeAspect="1"/>
          </p:cNvPicPr>
          <p:nvPr/>
        </p:nvPicPr>
        <p:blipFill>
          <a:blip r:embed="rId3">
            <a:biLevel thresh="25000"/>
          </a:blip>
          <a:stretch>
            <a:fillRect/>
          </a:stretch>
        </p:blipFill>
        <p:spPr>
          <a:xfrm>
            <a:off x="10320521" y="6157999"/>
            <a:ext cx="1555793" cy="387095"/>
          </a:xfrm>
          <a:prstGeom prst="rect">
            <a:avLst/>
          </a:prstGeom>
        </p:spPr>
      </p:pic>
    </p:spTree>
    <p:extLst>
      <p:ext uri="{BB962C8B-B14F-4D97-AF65-F5344CB8AC3E}">
        <p14:creationId xmlns:p14="http://schemas.microsoft.com/office/powerpoint/2010/main" val="3331912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8715801-5019-7DB8-C69A-7BECB7EC8DB3}"/>
              </a:ext>
            </a:extLst>
          </p:cNvPr>
          <p:cNvGrpSpPr/>
          <p:nvPr/>
        </p:nvGrpSpPr>
        <p:grpSpPr>
          <a:xfrm>
            <a:off x="7447772" y="1371600"/>
            <a:ext cx="4148501" cy="3749202"/>
            <a:chOff x="7159067" y="1498202"/>
            <a:chExt cx="4563351" cy="4124122"/>
          </a:xfrm>
        </p:grpSpPr>
        <p:sp>
          <p:nvSpPr>
            <p:cNvPr id="24" name="Oval 23">
              <a:extLst>
                <a:ext uri="{FF2B5EF4-FFF2-40B4-BE49-F238E27FC236}">
                  <a16:creationId xmlns:a16="http://schemas.microsoft.com/office/drawing/2014/main" id="{40D6125C-6B1F-6440-B504-4E805FB5FC2C}"/>
                </a:ext>
              </a:extLst>
            </p:cNvPr>
            <p:cNvSpPr/>
            <p:nvPr/>
          </p:nvSpPr>
          <p:spPr>
            <a:xfrm>
              <a:off x="10429435" y="4009605"/>
              <a:ext cx="1292983" cy="1292983"/>
            </a:xfrm>
            <a:prstGeom prst="ellipse">
              <a:avLst/>
            </a:prstGeom>
            <a:gradFill>
              <a:gsLst>
                <a:gs pos="100000">
                  <a:schemeClr val="accent1">
                    <a:lumMod val="60000"/>
                    <a:lumOff val="40000"/>
                  </a:schemeClr>
                </a:gs>
                <a:gs pos="63000">
                  <a:schemeClr val="accent1"/>
                </a:gs>
                <a:gs pos="0">
                  <a:schemeClr val="accent4">
                    <a:alpha val="7384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00"/>
              <a:endParaRPr lang="en-US">
                <a:solidFill>
                  <a:schemeClr val="accent2"/>
                </a:solidFill>
              </a:endParaRPr>
            </a:p>
          </p:txBody>
        </p:sp>
        <p:pic>
          <p:nvPicPr>
            <p:cNvPr id="29" name="Picture 28">
              <a:extLst>
                <a:ext uri="{FF2B5EF4-FFF2-40B4-BE49-F238E27FC236}">
                  <a16:creationId xmlns:a16="http://schemas.microsoft.com/office/drawing/2014/main" id="{67114043-AB85-E24E-A1CF-D80D78846806}"/>
                </a:ext>
              </a:extLst>
            </p:cNvPr>
            <p:cNvPicPr>
              <a:picLocks/>
            </p:cNvPicPr>
            <p:nvPr/>
          </p:nvPicPr>
          <p:blipFill>
            <a:blip r:embed="rId3"/>
            <a:srcRect l="16263" r="16263"/>
            <a:stretch/>
          </p:blipFill>
          <p:spPr>
            <a:xfrm>
              <a:off x="7381459" y="1498203"/>
              <a:ext cx="3850425" cy="3804386"/>
            </a:xfrm>
            <a:prstGeom prst="ellipse">
              <a:avLst/>
            </a:prstGeom>
          </p:spPr>
        </p:pic>
        <p:sp>
          <p:nvSpPr>
            <p:cNvPr id="30" name="Oval 29">
              <a:extLst>
                <a:ext uri="{FF2B5EF4-FFF2-40B4-BE49-F238E27FC236}">
                  <a16:creationId xmlns:a16="http://schemas.microsoft.com/office/drawing/2014/main" id="{2902566F-9353-D34D-96F3-476DB3B0D606}"/>
                </a:ext>
              </a:extLst>
            </p:cNvPr>
            <p:cNvSpPr/>
            <p:nvPr/>
          </p:nvSpPr>
          <p:spPr>
            <a:xfrm>
              <a:off x="7159067" y="4329341"/>
              <a:ext cx="1292983" cy="1292983"/>
            </a:xfrm>
            <a:prstGeom prst="ellipse">
              <a:avLst/>
            </a:prstGeom>
            <a:gradFill>
              <a:gsLst>
                <a:gs pos="99000">
                  <a:schemeClr val="bg1">
                    <a:lumMod val="95000"/>
                  </a:schemeClr>
                </a:gs>
                <a:gs pos="58000">
                  <a:schemeClr val="bg1">
                    <a:lumMod val="85000"/>
                  </a:schemeClr>
                </a:gs>
                <a:gs pos="0">
                  <a:schemeClr val="bg1">
                    <a:lumMod val="65000"/>
                  </a:schemeClr>
                </a:gs>
              </a:gsLst>
              <a:lin ang="27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chemeClr val="accent2"/>
                </a:solidFill>
              </a:endParaRPr>
            </a:p>
          </p:txBody>
        </p:sp>
        <p:sp>
          <p:nvSpPr>
            <p:cNvPr id="31" name="Oval 30">
              <a:extLst>
                <a:ext uri="{FF2B5EF4-FFF2-40B4-BE49-F238E27FC236}">
                  <a16:creationId xmlns:a16="http://schemas.microsoft.com/office/drawing/2014/main" id="{7673BC6C-B6E4-334E-9D89-D518EAA28DF2}"/>
                </a:ext>
              </a:extLst>
            </p:cNvPr>
            <p:cNvSpPr/>
            <p:nvPr/>
          </p:nvSpPr>
          <p:spPr>
            <a:xfrm>
              <a:off x="7766544" y="1498202"/>
              <a:ext cx="641175" cy="641175"/>
            </a:xfrm>
            <a:prstGeom prst="ellipse">
              <a:avLst/>
            </a:prstGeom>
            <a:gradFill>
              <a:gsLst>
                <a:gs pos="100000">
                  <a:schemeClr val="accent2">
                    <a:lumMod val="60000"/>
                    <a:lumOff val="40000"/>
                    <a:alpha val="82353"/>
                  </a:schemeClr>
                </a:gs>
                <a:gs pos="59000">
                  <a:schemeClr val="accent2"/>
                </a:gs>
                <a:gs pos="0">
                  <a:schemeClr val="accent2">
                    <a:lumMod val="75000"/>
                    <a:alpha val="59532"/>
                  </a:schemeClr>
                </a:gs>
              </a:gsLst>
              <a:lin ang="27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chemeClr val="accent2"/>
                </a:solidFill>
              </a:endParaRPr>
            </a:p>
          </p:txBody>
        </p:sp>
      </p:grpSp>
      <p:sp>
        <p:nvSpPr>
          <p:cNvPr id="4" name="Text Placeholder 2">
            <a:extLst>
              <a:ext uri="{FF2B5EF4-FFF2-40B4-BE49-F238E27FC236}">
                <a16:creationId xmlns:a16="http://schemas.microsoft.com/office/drawing/2014/main" id="{F5CC2BDE-EE9B-CA2F-E04F-8879594116DA}"/>
              </a:ext>
            </a:extLst>
          </p:cNvPr>
          <p:cNvSpPr txBox="1">
            <a:spLocks/>
          </p:cNvSpPr>
          <p:nvPr/>
        </p:nvSpPr>
        <p:spPr>
          <a:xfrm>
            <a:off x="1075509" y="2413416"/>
            <a:ext cx="5926324" cy="263462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defRPr/>
            </a:pPr>
            <a:r>
              <a:rPr lang="en-US" sz="1600" dirty="0">
                <a:solidFill>
                  <a:schemeClr val="tx1">
                    <a:lumMod val="75000"/>
                    <a:lumOff val="25000"/>
                  </a:schemeClr>
                </a:solidFill>
                <a:effectLst/>
                <a:latin typeface="Work Sans" pitchFamily="2" charset="77"/>
              </a:rPr>
              <a:t>EVOTEK partners with our clients to free up engineering cycles and quickly, painlessly, and confidently select the best fit tooling. We help clients find balance between vendor consolidation, best-of-breed, and vendor diversity, to support your business objectives. We then work with your sourcing team to optimize contract terms and spend.</a:t>
            </a:r>
          </a:p>
          <a:p>
            <a:pPr marL="0" indent="0">
              <a:lnSpc>
                <a:spcPct val="100000"/>
              </a:lnSpc>
              <a:spcBef>
                <a:spcPts val="0"/>
              </a:spcBef>
              <a:buNone/>
              <a:defRPr/>
            </a:pPr>
            <a:endParaRPr lang="en-US" sz="1600" dirty="0">
              <a:solidFill>
                <a:schemeClr val="tx1">
                  <a:lumMod val="75000"/>
                  <a:lumOff val="25000"/>
                </a:schemeClr>
              </a:solidFill>
              <a:effectLst/>
              <a:latin typeface="Work Sans" pitchFamily="2" charset="77"/>
            </a:endParaRPr>
          </a:p>
        </p:txBody>
      </p:sp>
      <p:sp>
        <p:nvSpPr>
          <p:cNvPr id="5" name="TextBox 4">
            <a:extLst>
              <a:ext uri="{FF2B5EF4-FFF2-40B4-BE49-F238E27FC236}">
                <a16:creationId xmlns:a16="http://schemas.microsoft.com/office/drawing/2014/main" id="{7623C402-EADC-8934-761E-1715B666BB3C}"/>
              </a:ext>
            </a:extLst>
          </p:cNvPr>
          <p:cNvSpPr txBox="1"/>
          <p:nvPr/>
        </p:nvSpPr>
        <p:spPr>
          <a:xfrm>
            <a:off x="1075508" y="1554480"/>
            <a:ext cx="5500950" cy="662554"/>
          </a:xfrm>
          <a:prstGeom prst="rect">
            <a:avLst/>
          </a:prstGeom>
          <a:noFill/>
        </p:spPr>
        <p:txBody>
          <a:bodyPr wrap="square" lIns="91440" tIns="45720" rIns="91440" bIns="45720" rtlCol="0" anchor="t">
            <a:spAutoFit/>
          </a:bodyPr>
          <a:lstStyle/>
          <a:p>
            <a:pPr>
              <a:lnSpc>
                <a:spcPts val="2200"/>
              </a:lnSpc>
            </a:pPr>
            <a:r>
              <a:rPr lang="en-US" sz="2400" b="1" dirty="0">
                <a:solidFill>
                  <a:schemeClr val="tx1">
                    <a:lumMod val="75000"/>
                    <a:lumOff val="25000"/>
                  </a:schemeClr>
                </a:solidFill>
                <a:latin typeface="Work Sans" pitchFamily="2" charset="77"/>
              </a:rPr>
              <a:t>How our Strategic Sourcing model works for your organization</a:t>
            </a:r>
          </a:p>
        </p:txBody>
      </p:sp>
    </p:spTree>
    <p:extLst>
      <p:ext uri="{BB962C8B-B14F-4D97-AF65-F5344CB8AC3E}">
        <p14:creationId xmlns:p14="http://schemas.microsoft.com/office/powerpoint/2010/main" val="2903356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CA491B-D2D0-0E1A-C801-A13623050F9B}"/>
              </a:ext>
            </a:extLst>
          </p:cNvPr>
          <p:cNvPicPr>
            <a:picLocks noChangeAspect="1"/>
          </p:cNvPicPr>
          <p:nvPr/>
        </p:nvPicPr>
        <p:blipFill rotWithShape="1">
          <a:blip r:embed="rId3"/>
          <a:srcRect l="9492" t="663" r="29354" b="7895"/>
          <a:stretch/>
        </p:blipFill>
        <p:spPr>
          <a:xfrm>
            <a:off x="732687" y="1828800"/>
            <a:ext cx="2875294" cy="2867950"/>
          </a:xfrm>
          <a:prstGeom prst="ellipse">
            <a:avLst/>
          </a:prstGeom>
          <a:ln w="254000">
            <a:gradFill>
              <a:gsLst>
                <a:gs pos="0">
                  <a:schemeClr val="accent1">
                    <a:alpha val="40000"/>
                    <a:lumMod val="100000"/>
                  </a:schemeClr>
                </a:gs>
                <a:gs pos="100000">
                  <a:schemeClr val="accent2">
                    <a:alpha val="30000"/>
                  </a:schemeClr>
                </a:gs>
              </a:gsLst>
              <a:lin ang="3000000" scaled="0"/>
            </a:gradFill>
          </a:ln>
        </p:spPr>
      </p:pic>
      <p:sp>
        <p:nvSpPr>
          <p:cNvPr id="11" name="TextBox 10">
            <a:extLst>
              <a:ext uri="{FF2B5EF4-FFF2-40B4-BE49-F238E27FC236}">
                <a16:creationId xmlns:a16="http://schemas.microsoft.com/office/drawing/2014/main" id="{4E0E8D84-2B61-4643-ADE0-884C73C08B8D}"/>
              </a:ext>
            </a:extLst>
          </p:cNvPr>
          <p:cNvSpPr txBox="1"/>
          <p:nvPr/>
        </p:nvSpPr>
        <p:spPr>
          <a:xfrm>
            <a:off x="4305928" y="1554480"/>
            <a:ext cx="2342308" cy="461665"/>
          </a:xfrm>
          <a:prstGeom prst="rect">
            <a:avLst/>
          </a:prstGeom>
          <a:noFill/>
        </p:spPr>
        <p:txBody>
          <a:bodyPr wrap="none" rtlCol="0">
            <a:spAutoFit/>
          </a:bodyPr>
          <a:lstStyle/>
          <a:p>
            <a:r>
              <a:rPr lang="en-US" sz="2400" b="1" dirty="0">
                <a:solidFill>
                  <a:schemeClr val="tx1">
                    <a:lumMod val="75000"/>
                    <a:lumOff val="25000"/>
                  </a:schemeClr>
                </a:solidFill>
                <a:latin typeface="Work Sans" pitchFamily="2" charset="77"/>
              </a:rPr>
              <a:t>The Challenge</a:t>
            </a:r>
          </a:p>
        </p:txBody>
      </p:sp>
      <p:sp>
        <p:nvSpPr>
          <p:cNvPr id="3" name="Text Placeholder 2">
            <a:extLst>
              <a:ext uri="{FF2B5EF4-FFF2-40B4-BE49-F238E27FC236}">
                <a16:creationId xmlns:a16="http://schemas.microsoft.com/office/drawing/2014/main" id="{5A857812-0AFA-76AE-F931-02A2CD0ED27A}"/>
              </a:ext>
            </a:extLst>
          </p:cNvPr>
          <p:cNvSpPr txBox="1">
            <a:spLocks/>
          </p:cNvSpPr>
          <p:nvPr/>
        </p:nvSpPr>
        <p:spPr>
          <a:xfrm>
            <a:off x="4305928" y="2196649"/>
            <a:ext cx="6838322" cy="390434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latin typeface="Work Sans"/>
                <a:ea typeface="+mn-lt"/>
                <a:cs typeface="+mn-lt"/>
              </a:rPr>
              <a:t>In addition to their daily responsibilities, engineering teams don’t have adequate cycles to...</a:t>
            </a:r>
            <a:endParaRPr lang="en-US" dirty="0">
              <a:latin typeface="Calibri" panose="020F0502020204030204"/>
              <a:cs typeface="Calibri" panose="020F0502020204030204"/>
            </a:endParaRPr>
          </a:p>
          <a:p>
            <a:pPr marL="127000" indent="-127000"/>
            <a:r>
              <a:rPr lang="en-US" sz="1600" dirty="0">
                <a:latin typeface="Work Sans"/>
              </a:rPr>
              <a:t>Codify</a:t>
            </a:r>
            <a:r>
              <a:rPr lang="en-US" sz="1600" dirty="0">
                <a:effectLst/>
                <a:latin typeface="Work Sans"/>
              </a:rPr>
              <a:t> tool requirements</a:t>
            </a:r>
            <a:endParaRPr lang="en-US" dirty="0">
              <a:latin typeface="Work Sans"/>
            </a:endParaRPr>
          </a:p>
          <a:p>
            <a:pPr marL="127000" indent="-127000"/>
            <a:r>
              <a:rPr lang="en-US" sz="1600" dirty="0">
                <a:latin typeface="Work Sans"/>
              </a:rPr>
              <a:t>Understand</a:t>
            </a:r>
            <a:r>
              <a:rPr lang="en-US" sz="1600" dirty="0">
                <a:effectLst/>
                <a:latin typeface="Work Sans"/>
              </a:rPr>
              <a:t> the applicable tool space</a:t>
            </a:r>
          </a:p>
          <a:p>
            <a:pPr marL="127000" indent="-127000"/>
            <a:r>
              <a:rPr lang="en-US" sz="1600" dirty="0">
                <a:latin typeface="Work Sans"/>
              </a:rPr>
              <a:t>Evaluate</a:t>
            </a:r>
            <a:r>
              <a:rPr lang="en-US" sz="1600" dirty="0">
                <a:effectLst/>
                <a:latin typeface="Work Sans"/>
              </a:rPr>
              <a:t> and confidently selecting the best fit</a:t>
            </a:r>
          </a:p>
          <a:p>
            <a:pPr marL="127000" indent="-127000"/>
            <a:r>
              <a:rPr lang="en-US" sz="1600" dirty="0">
                <a:latin typeface="Work Sans"/>
              </a:rPr>
              <a:t>Juggle</a:t>
            </a:r>
            <a:r>
              <a:rPr lang="en-US" sz="1600" dirty="0">
                <a:effectLst/>
                <a:latin typeface="Work Sans"/>
              </a:rPr>
              <a:t> vendor communications</a:t>
            </a:r>
          </a:p>
          <a:p>
            <a:pPr marL="127000" indent="-127000"/>
            <a:r>
              <a:rPr lang="en-US" sz="1600" dirty="0">
                <a:latin typeface="Work Sans"/>
              </a:rPr>
              <a:t>Track</a:t>
            </a:r>
            <a:r>
              <a:rPr lang="en-US" sz="1600" dirty="0">
                <a:effectLst/>
                <a:latin typeface="Work Sans"/>
              </a:rPr>
              <a:t> renewals</a:t>
            </a:r>
          </a:p>
          <a:p>
            <a:pPr marL="0" indent="0">
              <a:buNone/>
            </a:pPr>
            <a:r>
              <a:rPr lang="en-US" sz="1600" dirty="0">
                <a:latin typeface="Work Sans"/>
              </a:rPr>
              <a:t>Sourcing teams working effectively with engineering </a:t>
            </a:r>
            <a:r>
              <a:rPr lang="en-US" sz="1600" dirty="0">
                <a:latin typeface="Work Sans"/>
                <a:ea typeface="+mn-lt"/>
                <a:cs typeface="+mn-lt"/>
              </a:rPr>
              <a:t>teams to achieve business and financial goals within the procurement process </a:t>
            </a:r>
            <a:endParaRPr lang="en-US" sz="1600" dirty="0">
              <a:latin typeface="Work Sans" pitchFamily="2" charset="77"/>
            </a:endParaRPr>
          </a:p>
          <a:p>
            <a:pPr marL="118745" indent="-118745">
              <a:lnSpc>
                <a:spcPct val="100000"/>
              </a:lnSpc>
            </a:pPr>
            <a:endParaRPr lang="en-US" sz="1600" dirty="0">
              <a:solidFill>
                <a:srgbClr val="585858"/>
              </a:solidFill>
              <a:effectLst/>
              <a:latin typeface="Work Sans" pitchFamily="2" charset="77"/>
            </a:endParaRPr>
          </a:p>
        </p:txBody>
      </p:sp>
    </p:spTree>
    <p:extLst>
      <p:ext uri="{BB962C8B-B14F-4D97-AF65-F5344CB8AC3E}">
        <p14:creationId xmlns:p14="http://schemas.microsoft.com/office/powerpoint/2010/main" val="2934588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B8E0E713-4A70-5944-9317-B62459ECE2C4}"/>
              </a:ext>
            </a:extLst>
          </p:cNvPr>
          <p:cNvSpPr txBox="1">
            <a:spLocks/>
          </p:cNvSpPr>
          <p:nvPr/>
        </p:nvSpPr>
        <p:spPr>
          <a:xfrm>
            <a:off x="4305928" y="2097846"/>
            <a:ext cx="6824035" cy="399560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8125" indent="-238125">
              <a:buAutoNum type="arabicPeriod"/>
            </a:pPr>
            <a:r>
              <a:rPr lang="en-US" sz="1600" dirty="0">
                <a:latin typeface="Work Sans"/>
              </a:rPr>
              <a:t>Understanding</a:t>
            </a:r>
            <a:r>
              <a:rPr lang="en-US" sz="1600" dirty="0">
                <a:effectLst/>
                <a:latin typeface="Work Sans"/>
              </a:rPr>
              <a:t> your </a:t>
            </a:r>
            <a:r>
              <a:rPr lang="en-US" sz="1600" dirty="0">
                <a:latin typeface="Work Sans"/>
              </a:rPr>
              <a:t>environment</a:t>
            </a:r>
            <a:endParaRPr lang="en-US" dirty="0">
              <a:cs typeface="Calibri" panose="020F0502020204030204"/>
            </a:endParaRPr>
          </a:p>
          <a:p>
            <a:pPr marL="238125" indent="-238125">
              <a:buAutoNum type="arabicPeriod"/>
            </a:pPr>
            <a:r>
              <a:rPr lang="en-US" sz="1600" dirty="0">
                <a:latin typeface="Work Sans"/>
              </a:rPr>
              <a:t>Codify the requirements</a:t>
            </a:r>
            <a:r>
              <a:rPr lang="en-US" sz="1600" dirty="0">
                <a:effectLst/>
                <a:latin typeface="Work Sans"/>
              </a:rPr>
              <a:t> with all stakeholders</a:t>
            </a:r>
            <a:endParaRPr lang="en-US" dirty="0">
              <a:cs typeface="Calibri" panose="020F0502020204030204"/>
            </a:endParaRPr>
          </a:p>
          <a:p>
            <a:pPr marL="238125" indent="-238125">
              <a:buAutoNum type="arabicPeriod"/>
            </a:pPr>
            <a:r>
              <a:rPr lang="en-US" sz="1600" dirty="0">
                <a:latin typeface="Work Sans"/>
              </a:rPr>
              <a:t>Present</a:t>
            </a:r>
            <a:r>
              <a:rPr lang="en-US" sz="1600" dirty="0">
                <a:effectLst/>
                <a:latin typeface="Work Sans"/>
              </a:rPr>
              <a:t> the applicable trends and tools that could fit</a:t>
            </a:r>
          </a:p>
          <a:p>
            <a:pPr marL="238125" indent="-238125">
              <a:buAutoNum type="arabicPeriod"/>
            </a:pPr>
            <a:r>
              <a:rPr lang="en-US" sz="1600" dirty="0">
                <a:latin typeface="Work Sans"/>
              </a:rPr>
              <a:t>Manage an RFI</a:t>
            </a:r>
            <a:r>
              <a:rPr lang="en-US" sz="1600" dirty="0">
                <a:effectLst/>
                <a:latin typeface="Work Sans"/>
              </a:rPr>
              <a:t> process populates a scorecard of your requirements</a:t>
            </a:r>
          </a:p>
          <a:p>
            <a:pPr marL="238125" indent="-238125">
              <a:buAutoNum type="arabicPeriod"/>
            </a:pPr>
            <a:r>
              <a:rPr lang="en-US" sz="1600" dirty="0">
                <a:latin typeface="Work Sans"/>
              </a:rPr>
              <a:t>After eliminating some options, we coordinate a demo with</a:t>
            </a:r>
            <a:r>
              <a:rPr lang="en-US" sz="1600" dirty="0">
                <a:effectLst/>
                <a:latin typeface="Work Sans"/>
              </a:rPr>
              <a:t> each remaining vendor </a:t>
            </a:r>
          </a:p>
          <a:p>
            <a:pPr marL="238125" indent="-238125">
              <a:buAutoNum type="arabicPeriod"/>
            </a:pPr>
            <a:r>
              <a:rPr lang="en-US" sz="1600" dirty="0">
                <a:latin typeface="Work Sans"/>
              </a:rPr>
              <a:t>After potentially eliminating another option, we coordinate</a:t>
            </a:r>
            <a:r>
              <a:rPr lang="en-US" sz="1600" dirty="0">
                <a:effectLst/>
                <a:latin typeface="Work Sans"/>
              </a:rPr>
              <a:t> POCs</a:t>
            </a:r>
            <a:r>
              <a:rPr lang="en-US" sz="1600" dirty="0">
                <a:latin typeface="Work Sans"/>
              </a:rPr>
              <a:t> with the</a:t>
            </a:r>
            <a:r>
              <a:rPr lang="en-US" sz="1600" dirty="0">
                <a:effectLst/>
                <a:latin typeface="Work Sans"/>
              </a:rPr>
              <a:t> remaining vendors</a:t>
            </a:r>
          </a:p>
          <a:p>
            <a:pPr marL="238125" indent="-238125">
              <a:buAutoNum type="arabicPeriod"/>
            </a:pPr>
            <a:r>
              <a:rPr lang="en-US" sz="1600" dirty="0">
                <a:latin typeface="Work Sans"/>
              </a:rPr>
              <a:t>P</a:t>
            </a:r>
            <a:r>
              <a:rPr lang="en-US" sz="1600" dirty="0">
                <a:effectLst/>
                <a:latin typeface="Work Sans"/>
              </a:rPr>
              <a:t>reliminary terms and pricing for each finalist are delivered to the sourcing team</a:t>
            </a:r>
            <a:r>
              <a:rPr lang="en-US" sz="1600" dirty="0">
                <a:latin typeface="Work Sans"/>
              </a:rPr>
              <a:t> and we</a:t>
            </a:r>
            <a:r>
              <a:rPr lang="en-US" sz="1600" dirty="0">
                <a:effectLst/>
                <a:latin typeface="Work Sans"/>
              </a:rPr>
              <a:t> help negotiate terms</a:t>
            </a:r>
            <a:endParaRPr lang="en-US" sz="1600" dirty="0">
              <a:latin typeface="Work Sans"/>
            </a:endParaRPr>
          </a:p>
        </p:txBody>
      </p:sp>
      <p:sp>
        <p:nvSpPr>
          <p:cNvPr id="11" name="TextBox 10">
            <a:extLst>
              <a:ext uri="{FF2B5EF4-FFF2-40B4-BE49-F238E27FC236}">
                <a16:creationId xmlns:a16="http://schemas.microsoft.com/office/drawing/2014/main" id="{4E0E8D84-2B61-4643-ADE0-884C73C08B8D}"/>
              </a:ext>
            </a:extLst>
          </p:cNvPr>
          <p:cNvSpPr txBox="1"/>
          <p:nvPr/>
        </p:nvSpPr>
        <p:spPr>
          <a:xfrm>
            <a:off x="4305928" y="1554480"/>
            <a:ext cx="6825868" cy="461665"/>
          </a:xfrm>
          <a:prstGeom prst="rect">
            <a:avLst/>
          </a:prstGeom>
          <a:noFill/>
        </p:spPr>
        <p:txBody>
          <a:bodyPr wrap="square" lIns="91440" tIns="45720" rIns="91440" bIns="45720" rtlCol="0" anchor="t">
            <a:spAutoFit/>
          </a:bodyPr>
          <a:lstStyle/>
          <a:p>
            <a:r>
              <a:rPr lang="en-US" sz="2400" b="1" dirty="0">
                <a:solidFill>
                  <a:schemeClr val="tx1">
                    <a:lumMod val="75000"/>
                    <a:lumOff val="25000"/>
                  </a:schemeClr>
                </a:solidFill>
                <a:latin typeface="Work Sans"/>
              </a:rPr>
              <a:t>The Solution – A Customizable Process</a:t>
            </a:r>
            <a:endParaRPr lang="en-US" sz="2400" b="1" dirty="0">
              <a:solidFill>
                <a:schemeClr val="tx1">
                  <a:lumMod val="75000"/>
                  <a:lumOff val="25000"/>
                </a:schemeClr>
              </a:solidFill>
              <a:latin typeface="Work Sans" pitchFamily="2" charset="77"/>
            </a:endParaRPr>
          </a:p>
        </p:txBody>
      </p:sp>
      <p:pic>
        <p:nvPicPr>
          <p:cNvPr id="5" name="Picture 4">
            <a:extLst>
              <a:ext uri="{FF2B5EF4-FFF2-40B4-BE49-F238E27FC236}">
                <a16:creationId xmlns:a16="http://schemas.microsoft.com/office/drawing/2014/main" id="{5DE5C63D-B2F8-33AA-A932-2146516FF060}"/>
              </a:ext>
            </a:extLst>
          </p:cNvPr>
          <p:cNvPicPr>
            <a:picLocks noChangeAspect="1"/>
          </p:cNvPicPr>
          <p:nvPr/>
        </p:nvPicPr>
        <p:blipFill rotWithShape="1">
          <a:blip r:embed="rId3"/>
          <a:srcRect l="22125" r="22125"/>
          <a:stretch/>
        </p:blipFill>
        <p:spPr>
          <a:xfrm>
            <a:off x="643226" y="1828800"/>
            <a:ext cx="3160135" cy="3158338"/>
          </a:xfrm>
          <a:prstGeom prst="ellipse">
            <a:avLst/>
          </a:prstGeom>
          <a:ln w="6350">
            <a:noFill/>
          </a:ln>
          <a:effectLst/>
        </p:spPr>
      </p:pic>
    </p:spTree>
    <p:extLst>
      <p:ext uri="{BB962C8B-B14F-4D97-AF65-F5344CB8AC3E}">
        <p14:creationId xmlns:p14="http://schemas.microsoft.com/office/powerpoint/2010/main" val="1619017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B8E0E713-4A70-5944-9317-B62459ECE2C4}"/>
              </a:ext>
            </a:extLst>
          </p:cNvPr>
          <p:cNvSpPr txBox="1">
            <a:spLocks/>
          </p:cNvSpPr>
          <p:nvPr/>
        </p:nvSpPr>
        <p:spPr>
          <a:xfrm>
            <a:off x="4305928" y="2177666"/>
            <a:ext cx="7115488" cy="393499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latin typeface="Work Sans" pitchFamily="2" charset="77"/>
              </a:rPr>
              <a:t>Talent P</a:t>
            </a:r>
            <a:r>
              <a:rPr lang="en-US" sz="1600" dirty="0">
                <a:effectLst/>
                <a:latin typeface="Work Sans" pitchFamily="2" charset="77"/>
              </a:rPr>
              <a:t>rovider needed to source a GRC (Governance, Risk, and Compliance) tool</a:t>
            </a:r>
            <a:endParaRPr lang="en-US" dirty="0"/>
          </a:p>
          <a:p>
            <a:pPr marL="0" indent="0">
              <a:buNone/>
            </a:pPr>
            <a:r>
              <a:rPr lang="en-US" sz="1600" dirty="0">
                <a:latin typeface="Work Sans"/>
              </a:rPr>
              <a:t>We helped the client codify </a:t>
            </a:r>
            <a:r>
              <a:rPr lang="en-US" sz="1600" dirty="0">
                <a:effectLst/>
                <a:latin typeface="Work Sans"/>
              </a:rPr>
              <a:t>requirements, RFI, evaluate, demo, POC, </a:t>
            </a:r>
            <a:r>
              <a:rPr lang="en-US" sz="1600" dirty="0">
                <a:latin typeface="Work Sans"/>
              </a:rPr>
              <a:t>and scorecard</a:t>
            </a:r>
            <a:r>
              <a:rPr lang="en-US" sz="1600" dirty="0">
                <a:effectLst/>
                <a:latin typeface="Work Sans"/>
              </a:rPr>
              <a:t> five GRC solutions.</a:t>
            </a:r>
            <a:r>
              <a:rPr lang="en-US" sz="1600" dirty="0">
                <a:latin typeface="Work Sans"/>
              </a:rPr>
              <a:t> We delivered</a:t>
            </a:r>
            <a:r>
              <a:rPr lang="en-US" sz="1600" dirty="0">
                <a:effectLst/>
                <a:latin typeface="Work Sans"/>
              </a:rPr>
              <a:t> </a:t>
            </a:r>
            <a:r>
              <a:rPr lang="en-US" sz="1600" dirty="0">
                <a:latin typeface="Work Sans"/>
              </a:rPr>
              <a:t>this scorecard</a:t>
            </a:r>
            <a:r>
              <a:rPr lang="en-US" sz="1600" dirty="0">
                <a:effectLst/>
                <a:latin typeface="Work Sans"/>
              </a:rPr>
              <a:t> and initial pricing</a:t>
            </a:r>
            <a:r>
              <a:rPr lang="en-US" sz="1600" dirty="0">
                <a:latin typeface="Work Sans"/>
              </a:rPr>
              <a:t>/cost analysis</a:t>
            </a:r>
            <a:r>
              <a:rPr lang="en-US" sz="1600" dirty="0">
                <a:effectLst/>
                <a:latin typeface="Work Sans"/>
              </a:rPr>
              <a:t> and </a:t>
            </a:r>
            <a:r>
              <a:rPr lang="en-US" sz="1600" dirty="0">
                <a:latin typeface="Work Sans"/>
              </a:rPr>
              <a:t>contract terms</a:t>
            </a:r>
            <a:r>
              <a:rPr lang="en-US" sz="1600" dirty="0">
                <a:effectLst/>
                <a:latin typeface="Work Sans"/>
              </a:rPr>
              <a:t> to </a:t>
            </a:r>
            <a:r>
              <a:rPr lang="en-US" sz="1600" dirty="0">
                <a:latin typeface="Work Sans"/>
              </a:rPr>
              <a:t>their sourcing</a:t>
            </a:r>
            <a:r>
              <a:rPr lang="en-US" sz="1600" dirty="0">
                <a:effectLst/>
                <a:latin typeface="Work Sans"/>
              </a:rPr>
              <a:t> team for negotiation</a:t>
            </a:r>
            <a:r>
              <a:rPr lang="en-US" sz="1600" dirty="0">
                <a:latin typeface="Work Sans"/>
              </a:rPr>
              <a:t>.</a:t>
            </a:r>
            <a:endParaRPr lang="en-US" sz="1600" dirty="0">
              <a:effectLst/>
              <a:latin typeface="Work Sans"/>
            </a:endParaRPr>
          </a:p>
          <a:p>
            <a:pPr marL="127000" indent="-127000"/>
            <a:r>
              <a:rPr lang="en-US" sz="1600" dirty="0">
                <a:latin typeface="Work Sans"/>
              </a:rPr>
              <a:t>EVOTEK Managed</a:t>
            </a:r>
            <a:r>
              <a:rPr lang="en-US" sz="1600" dirty="0">
                <a:effectLst/>
                <a:latin typeface="Work Sans"/>
              </a:rPr>
              <a:t> all vendor communications throughout the process</a:t>
            </a:r>
          </a:p>
          <a:p>
            <a:pPr marL="127000" indent="-127000"/>
            <a:r>
              <a:rPr lang="en-US" sz="1600" dirty="0">
                <a:latin typeface="Work Sans"/>
              </a:rPr>
              <a:t>C</a:t>
            </a:r>
            <a:r>
              <a:rPr lang="en-US" sz="1600" dirty="0">
                <a:effectLst/>
                <a:latin typeface="Work Sans"/>
              </a:rPr>
              <a:t>lient’s engineering and sourcing teams saved countless hours with EVOTEK streamlining and managing the entire process</a:t>
            </a:r>
            <a:endParaRPr lang="en-US" sz="1600" dirty="0">
              <a:latin typeface="Work Sans"/>
            </a:endParaRPr>
          </a:p>
          <a:p>
            <a:pPr marL="127000" indent="-127000"/>
            <a:r>
              <a:rPr lang="en-US" sz="1600" dirty="0">
                <a:latin typeface="Work Sans"/>
              </a:rPr>
              <a:t>Client procured</a:t>
            </a:r>
            <a:r>
              <a:rPr lang="en-US" sz="1600" dirty="0">
                <a:effectLst/>
                <a:latin typeface="Work Sans"/>
              </a:rPr>
              <a:t> the new GRC solution within 7 weeks, immediately deploying within a tight 6-week deadline</a:t>
            </a:r>
          </a:p>
        </p:txBody>
      </p:sp>
      <p:sp>
        <p:nvSpPr>
          <p:cNvPr id="11" name="TextBox 10">
            <a:extLst>
              <a:ext uri="{FF2B5EF4-FFF2-40B4-BE49-F238E27FC236}">
                <a16:creationId xmlns:a16="http://schemas.microsoft.com/office/drawing/2014/main" id="{4E0E8D84-2B61-4643-ADE0-884C73C08B8D}"/>
              </a:ext>
            </a:extLst>
          </p:cNvPr>
          <p:cNvSpPr txBox="1"/>
          <p:nvPr/>
        </p:nvSpPr>
        <p:spPr>
          <a:xfrm>
            <a:off x="4305928" y="1554480"/>
            <a:ext cx="5438147" cy="400110"/>
          </a:xfrm>
          <a:prstGeom prst="rect">
            <a:avLst/>
          </a:prstGeom>
          <a:noFill/>
        </p:spPr>
        <p:txBody>
          <a:bodyPr wrap="square" lIns="91440" tIns="45720" rIns="91440" bIns="45720" rtlCol="0" anchor="t">
            <a:spAutoFit/>
          </a:bodyPr>
          <a:lstStyle/>
          <a:p>
            <a:r>
              <a:rPr lang="en-US" sz="2000" b="1" dirty="0">
                <a:solidFill>
                  <a:schemeClr val="tx1">
                    <a:lumMod val="75000"/>
                    <a:lumOff val="25000"/>
                  </a:schemeClr>
                </a:solidFill>
                <a:latin typeface="Work Sans"/>
              </a:rPr>
              <a:t>Solving Challenges – A Case Study </a:t>
            </a:r>
            <a:endParaRPr lang="en-US" sz="2000" b="1" dirty="0">
              <a:solidFill>
                <a:schemeClr val="tx1">
                  <a:lumMod val="75000"/>
                  <a:lumOff val="25000"/>
                </a:schemeClr>
              </a:solidFill>
              <a:latin typeface="Work Sans" pitchFamily="2" charset="77"/>
            </a:endParaRPr>
          </a:p>
        </p:txBody>
      </p:sp>
      <p:grpSp>
        <p:nvGrpSpPr>
          <p:cNvPr id="2" name="Group 1">
            <a:extLst>
              <a:ext uri="{FF2B5EF4-FFF2-40B4-BE49-F238E27FC236}">
                <a16:creationId xmlns:a16="http://schemas.microsoft.com/office/drawing/2014/main" id="{DAE5FEB0-D1C5-C2DF-9799-9689EE0791D2}"/>
              </a:ext>
            </a:extLst>
          </p:cNvPr>
          <p:cNvGrpSpPr/>
          <p:nvPr/>
        </p:nvGrpSpPr>
        <p:grpSpPr>
          <a:xfrm>
            <a:off x="770584" y="1828800"/>
            <a:ext cx="3235819" cy="3698949"/>
            <a:chOff x="770584" y="1614823"/>
            <a:chExt cx="3235819" cy="3698949"/>
          </a:xfrm>
        </p:grpSpPr>
        <p:sp>
          <p:nvSpPr>
            <p:cNvPr id="16" name="Oval 15">
              <a:extLst>
                <a:ext uri="{FF2B5EF4-FFF2-40B4-BE49-F238E27FC236}">
                  <a16:creationId xmlns:a16="http://schemas.microsoft.com/office/drawing/2014/main" id="{11CB4000-8321-F847-A54E-8877406E022C}"/>
                </a:ext>
              </a:extLst>
            </p:cNvPr>
            <p:cNvSpPr/>
            <p:nvPr/>
          </p:nvSpPr>
          <p:spPr>
            <a:xfrm>
              <a:off x="3481604" y="3991995"/>
              <a:ext cx="524799" cy="524799"/>
            </a:xfrm>
            <a:prstGeom prst="ellipse">
              <a:avLst/>
            </a:prstGeom>
            <a:gradFill>
              <a:gsLst>
                <a:gs pos="100000">
                  <a:schemeClr val="accent2">
                    <a:lumMod val="60000"/>
                    <a:lumOff val="40000"/>
                    <a:alpha val="82353"/>
                  </a:schemeClr>
                </a:gs>
                <a:gs pos="59000">
                  <a:schemeClr val="accent2"/>
                </a:gs>
                <a:gs pos="0">
                  <a:schemeClr val="accent2">
                    <a:lumMod val="75000"/>
                    <a:alpha val="59532"/>
                  </a:schemeClr>
                </a:gs>
              </a:gsLst>
              <a:lin ang="27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p>
          </p:txBody>
        </p:sp>
        <p:sp>
          <p:nvSpPr>
            <p:cNvPr id="9" name="Oval 8">
              <a:extLst>
                <a:ext uri="{FF2B5EF4-FFF2-40B4-BE49-F238E27FC236}">
                  <a16:creationId xmlns:a16="http://schemas.microsoft.com/office/drawing/2014/main" id="{B0336175-15DE-DE4E-B292-5A9B3ADB8D3F}"/>
                </a:ext>
              </a:extLst>
            </p:cNvPr>
            <p:cNvSpPr/>
            <p:nvPr/>
          </p:nvSpPr>
          <p:spPr>
            <a:xfrm>
              <a:off x="770584" y="1864061"/>
              <a:ext cx="3129879" cy="3129879"/>
            </a:xfrm>
            <a:prstGeom prst="ellipse">
              <a:avLst/>
            </a:prstGeom>
            <a:gradFill>
              <a:gsLst>
                <a:gs pos="99000">
                  <a:schemeClr val="tx1">
                    <a:lumMod val="50000"/>
                    <a:lumOff val="50000"/>
                    <a:alpha val="60230"/>
                  </a:schemeClr>
                </a:gs>
                <a:gs pos="59000">
                  <a:schemeClr val="tx1"/>
                </a:gs>
                <a:gs pos="0">
                  <a:schemeClr val="tx1">
                    <a:lumMod val="75000"/>
                    <a:lumOff val="25000"/>
                    <a:alpha val="77496"/>
                  </a:schemeClr>
                </a:gs>
              </a:gsLst>
              <a:lin ang="27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p>
          </p:txBody>
        </p:sp>
        <p:sp>
          <p:nvSpPr>
            <p:cNvPr id="14" name="Oval 13">
              <a:extLst>
                <a:ext uri="{FF2B5EF4-FFF2-40B4-BE49-F238E27FC236}">
                  <a16:creationId xmlns:a16="http://schemas.microsoft.com/office/drawing/2014/main" id="{80218D85-3E4C-3741-B55B-9B266714DC7E}"/>
                </a:ext>
              </a:extLst>
            </p:cNvPr>
            <p:cNvSpPr/>
            <p:nvPr/>
          </p:nvSpPr>
          <p:spPr>
            <a:xfrm>
              <a:off x="983865" y="1614823"/>
              <a:ext cx="811082" cy="811082"/>
            </a:xfrm>
            <a:prstGeom prst="ellipse">
              <a:avLst/>
            </a:prstGeom>
            <a:gradFill>
              <a:gsLst>
                <a:gs pos="100000">
                  <a:schemeClr val="accent1">
                    <a:lumMod val="60000"/>
                    <a:lumOff val="40000"/>
                  </a:schemeClr>
                </a:gs>
                <a:gs pos="63000">
                  <a:schemeClr val="accent1"/>
                </a:gs>
                <a:gs pos="0">
                  <a:schemeClr val="accent4">
                    <a:alpha val="7384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00"/>
              <a:endParaRPr lang="en-US"/>
            </a:p>
          </p:txBody>
        </p:sp>
        <p:sp>
          <p:nvSpPr>
            <p:cNvPr id="15" name="Oval 14">
              <a:extLst>
                <a:ext uri="{FF2B5EF4-FFF2-40B4-BE49-F238E27FC236}">
                  <a16:creationId xmlns:a16="http://schemas.microsoft.com/office/drawing/2014/main" id="{15F46E3D-85D3-7F42-AD36-8424AAD2888C}"/>
                </a:ext>
              </a:extLst>
            </p:cNvPr>
            <p:cNvSpPr/>
            <p:nvPr/>
          </p:nvSpPr>
          <p:spPr>
            <a:xfrm>
              <a:off x="801940" y="4255471"/>
              <a:ext cx="1058301" cy="1058301"/>
            </a:xfrm>
            <a:prstGeom prst="ellipse">
              <a:avLst/>
            </a:prstGeom>
            <a:gradFill>
              <a:gsLst>
                <a:gs pos="99000">
                  <a:schemeClr val="bg1">
                    <a:lumMod val="95000"/>
                  </a:schemeClr>
                </a:gs>
                <a:gs pos="58000">
                  <a:schemeClr val="bg1">
                    <a:lumMod val="85000"/>
                  </a:schemeClr>
                </a:gs>
                <a:gs pos="0">
                  <a:schemeClr val="bg1">
                    <a:lumMod val="65000"/>
                  </a:schemeClr>
                </a:gs>
              </a:gsLst>
              <a:lin ang="27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p>
          </p:txBody>
        </p:sp>
        <p:pic>
          <p:nvPicPr>
            <p:cNvPr id="5" name="Graphic 4">
              <a:extLst>
                <a:ext uri="{FF2B5EF4-FFF2-40B4-BE49-F238E27FC236}">
                  <a16:creationId xmlns:a16="http://schemas.microsoft.com/office/drawing/2014/main" id="{1606E370-5CBB-A7D1-5B42-ABB166FACA5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69538" y="2177666"/>
              <a:ext cx="2375876" cy="2375876"/>
            </a:xfrm>
            <a:prstGeom prst="rect">
              <a:avLst/>
            </a:prstGeom>
          </p:spPr>
        </p:pic>
      </p:grpSp>
    </p:spTree>
    <p:extLst>
      <p:ext uri="{BB962C8B-B14F-4D97-AF65-F5344CB8AC3E}">
        <p14:creationId xmlns:p14="http://schemas.microsoft.com/office/powerpoint/2010/main" val="502508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27196397-70D8-DC4E-B57E-04695858E8E8}"/>
              </a:ext>
            </a:extLst>
          </p:cNvPr>
          <p:cNvSpPr txBox="1"/>
          <p:nvPr/>
        </p:nvSpPr>
        <p:spPr>
          <a:xfrm>
            <a:off x="1075508" y="1554480"/>
            <a:ext cx="3129879" cy="400110"/>
          </a:xfrm>
          <a:prstGeom prst="rect">
            <a:avLst/>
          </a:prstGeom>
          <a:noFill/>
        </p:spPr>
        <p:txBody>
          <a:bodyPr wrap="square" lIns="91440" tIns="45720" rIns="91440" bIns="45720" rtlCol="0" anchor="t">
            <a:spAutoFit/>
          </a:bodyPr>
          <a:lstStyle/>
          <a:p>
            <a:r>
              <a:rPr lang="en-US" sz="2000" b="1" dirty="0">
                <a:solidFill>
                  <a:schemeClr val="tx1">
                    <a:lumMod val="75000"/>
                    <a:lumOff val="25000"/>
                  </a:schemeClr>
                </a:solidFill>
                <a:latin typeface="Work Sans" pitchFamily="2" charset="77"/>
              </a:rPr>
              <a:t>Getting Started</a:t>
            </a:r>
          </a:p>
        </p:txBody>
      </p:sp>
      <p:sp>
        <p:nvSpPr>
          <p:cNvPr id="21" name="Text Placeholder 2">
            <a:extLst>
              <a:ext uri="{FF2B5EF4-FFF2-40B4-BE49-F238E27FC236}">
                <a16:creationId xmlns:a16="http://schemas.microsoft.com/office/drawing/2014/main" id="{AAD95BBD-FD0B-4648-A6AA-F74C9A889C77}"/>
              </a:ext>
            </a:extLst>
          </p:cNvPr>
          <p:cNvSpPr txBox="1">
            <a:spLocks/>
          </p:cNvSpPr>
          <p:nvPr/>
        </p:nvSpPr>
        <p:spPr>
          <a:xfrm>
            <a:off x="1075508" y="2140892"/>
            <a:ext cx="6805164" cy="3998259"/>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800" dirty="0">
                <a:solidFill>
                  <a:schemeClr val="tx1">
                    <a:lumMod val="75000"/>
                    <a:lumOff val="25000"/>
                  </a:schemeClr>
                </a:solidFill>
                <a:latin typeface="Work Sans"/>
              </a:rPr>
              <a:t>Reach out to your EVOTEK team and ask them how EVOTEK's Strategic Sourcing practice can save your engineering and sourcing teams' time.</a:t>
            </a:r>
          </a:p>
        </p:txBody>
      </p:sp>
      <p:grpSp>
        <p:nvGrpSpPr>
          <p:cNvPr id="2" name="Group 1">
            <a:extLst>
              <a:ext uri="{FF2B5EF4-FFF2-40B4-BE49-F238E27FC236}">
                <a16:creationId xmlns:a16="http://schemas.microsoft.com/office/drawing/2014/main" id="{4E8777D0-3C00-0C8C-BBB9-C59D8E5D3C42}"/>
              </a:ext>
            </a:extLst>
          </p:cNvPr>
          <p:cNvGrpSpPr/>
          <p:nvPr/>
        </p:nvGrpSpPr>
        <p:grpSpPr>
          <a:xfrm>
            <a:off x="7447772" y="1371600"/>
            <a:ext cx="4148501" cy="3749202"/>
            <a:chOff x="7159067" y="1498202"/>
            <a:chExt cx="4563351" cy="4124122"/>
          </a:xfrm>
        </p:grpSpPr>
        <p:sp>
          <p:nvSpPr>
            <p:cNvPr id="3" name="Oval 2">
              <a:extLst>
                <a:ext uri="{FF2B5EF4-FFF2-40B4-BE49-F238E27FC236}">
                  <a16:creationId xmlns:a16="http://schemas.microsoft.com/office/drawing/2014/main" id="{DF0BAEB9-CC13-0143-EEDB-71D2A0AF8CCD}"/>
                </a:ext>
              </a:extLst>
            </p:cNvPr>
            <p:cNvSpPr/>
            <p:nvPr/>
          </p:nvSpPr>
          <p:spPr>
            <a:xfrm>
              <a:off x="10429435" y="4009605"/>
              <a:ext cx="1292983" cy="1292983"/>
            </a:xfrm>
            <a:prstGeom prst="ellipse">
              <a:avLst/>
            </a:prstGeom>
            <a:gradFill>
              <a:gsLst>
                <a:gs pos="100000">
                  <a:schemeClr val="accent1">
                    <a:lumMod val="60000"/>
                    <a:lumOff val="40000"/>
                  </a:schemeClr>
                </a:gs>
                <a:gs pos="63000">
                  <a:schemeClr val="accent1"/>
                </a:gs>
                <a:gs pos="0">
                  <a:schemeClr val="accent4">
                    <a:alpha val="7384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00"/>
              <a:endParaRPr lang="en-US">
                <a:solidFill>
                  <a:schemeClr val="accent2"/>
                </a:solidFill>
              </a:endParaRPr>
            </a:p>
          </p:txBody>
        </p:sp>
        <p:pic>
          <p:nvPicPr>
            <p:cNvPr id="4" name="Picture 3">
              <a:extLst>
                <a:ext uri="{FF2B5EF4-FFF2-40B4-BE49-F238E27FC236}">
                  <a16:creationId xmlns:a16="http://schemas.microsoft.com/office/drawing/2014/main" id="{21CB595E-6CD5-AD86-1DC8-9CD3DFD92C90}"/>
                </a:ext>
              </a:extLst>
            </p:cNvPr>
            <p:cNvPicPr>
              <a:picLocks/>
            </p:cNvPicPr>
            <p:nvPr/>
          </p:nvPicPr>
          <p:blipFill rotWithShape="1">
            <a:blip r:embed="rId3"/>
            <a:srcRect l="16734" t="9853" r="25135" b="-408"/>
            <a:stretch/>
          </p:blipFill>
          <p:spPr>
            <a:xfrm>
              <a:off x="7381459" y="1498203"/>
              <a:ext cx="3850425" cy="3804386"/>
            </a:xfrm>
            <a:prstGeom prst="ellipse">
              <a:avLst/>
            </a:prstGeom>
          </p:spPr>
        </p:pic>
        <p:sp>
          <p:nvSpPr>
            <p:cNvPr id="5" name="Oval 4">
              <a:extLst>
                <a:ext uri="{FF2B5EF4-FFF2-40B4-BE49-F238E27FC236}">
                  <a16:creationId xmlns:a16="http://schemas.microsoft.com/office/drawing/2014/main" id="{F2B67B00-2702-A092-6C59-4DD368CC65F9}"/>
                </a:ext>
              </a:extLst>
            </p:cNvPr>
            <p:cNvSpPr/>
            <p:nvPr/>
          </p:nvSpPr>
          <p:spPr>
            <a:xfrm>
              <a:off x="7159067" y="4329341"/>
              <a:ext cx="1292983" cy="1292983"/>
            </a:xfrm>
            <a:prstGeom prst="ellipse">
              <a:avLst/>
            </a:prstGeom>
            <a:gradFill>
              <a:gsLst>
                <a:gs pos="99000">
                  <a:schemeClr val="bg1">
                    <a:lumMod val="95000"/>
                  </a:schemeClr>
                </a:gs>
                <a:gs pos="58000">
                  <a:schemeClr val="bg1">
                    <a:lumMod val="85000"/>
                  </a:schemeClr>
                </a:gs>
                <a:gs pos="0">
                  <a:schemeClr val="bg1">
                    <a:lumMod val="65000"/>
                  </a:schemeClr>
                </a:gs>
              </a:gsLst>
              <a:lin ang="27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chemeClr val="accent2"/>
                </a:solidFill>
              </a:endParaRPr>
            </a:p>
          </p:txBody>
        </p:sp>
        <p:sp>
          <p:nvSpPr>
            <p:cNvPr id="6" name="Oval 5">
              <a:extLst>
                <a:ext uri="{FF2B5EF4-FFF2-40B4-BE49-F238E27FC236}">
                  <a16:creationId xmlns:a16="http://schemas.microsoft.com/office/drawing/2014/main" id="{0D6C71C1-48ED-6706-E098-A348B83F4E0B}"/>
                </a:ext>
              </a:extLst>
            </p:cNvPr>
            <p:cNvSpPr/>
            <p:nvPr/>
          </p:nvSpPr>
          <p:spPr>
            <a:xfrm>
              <a:off x="7766544" y="1498202"/>
              <a:ext cx="641175" cy="641175"/>
            </a:xfrm>
            <a:prstGeom prst="ellipse">
              <a:avLst/>
            </a:prstGeom>
            <a:gradFill>
              <a:gsLst>
                <a:gs pos="100000">
                  <a:schemeClr val="accent2">
                    <a:lumMod val="60000"/>
                    <a:lumOff val="40000"/>
                    <a:alpha val="82353"/>
                  </a:schemeClr>
                </a:gs>
                <a:gs pos="59000">
                  <a:schemeClr val="accent2"/>
                </a:gs>
                <a:gs pos="0">
                  <a:schemeClr val="accent2">
                    <a:lumMod val="75000"/>
                    <a:alpha val="59532"/>
                  </a:schemeClr>
                </a:gs>
              </a:gsLst>
              <a:lin ang="27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chemeClr val="accent2"/>
                </a:solidFill>
              </a:endParaRPr>
            </a:p>
          </p:txBody>
        </p:sp>
      </p:grpSp>
    </p:spTree>
    <p:extLst>
      <p:ext uri="{BB962C8B-B14F-4D97-AF65-F5344CB8AC3E}">
        <p14:creationId xmlns:p14="http://schemas.microsoft.com/office/powerpoint/2010/main" val="585487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548D16-C050-6343-A4DD-090BEC174CC5}"/>
              </a:ext>
            </a:extLst>
          </p:cNvPr>
          <p:cNvSpPr txBox="1"/>
          <p:nvPr/>
        </p:nvSpPr>
        <p:spPr>
          <a:xfrm>
            <a:off x="3566301" y="3950208"/>
            <a:ext cx="5059398" cy="400110"/>
          </a:xfrm>
          <a:prstGeom prst="rect">
            <a:avLst/>
          </a:prstGeom>
          <a:noFill/>
        </p:spPr>
        <p:txBody>
          <a:bodyPr wrap="none" rtlCol="0">
            <a:spAutoFit/>
          </a:bodyPr>
          <a:lstStyle/>
          <a:p>
            <a:pPr algn="ctr"/>
            <a:r>
              <a:rPr lang="en-US" sz="2000" dirty="0">
                <a:solidFill>
                  <a:schemeClr val="bg1"/>
                </a:solidFill>
                <a:latin typeface="Work Sans Light" pitchFamily="2" charset="77"/>
              </a:rPr>
              <a:t>The Premiere Enabler of Digital Business</a:t>
            </a:r>
          </a:p>
        </p:txBody>
      </p:sp>
      <p:pic>
        <p:nvPicPr>
          <p:cNvPr id="3" name="Picture 2">
            <a:extLst>
              <a:ext uri="{FF2B5EF4-FFF2-40B4-BE49-F238E27FC236}">
                <a16:creationId xmlns:a16="http://schemas.microsoft.com/office/drawing/2014/main" id="{562CAB69-6BBF-FC47-ABFD-5F89E9F745EE}"/>
              </a:ext>
            </a:extLst>
          </p:cNvPr>
          <p:cNvPicPr>
            <a:picLocks noChangeAspect="1"/>
          </p:cNvPicPr>
          <p:nvPr/>
        </p:nvPicPr>
        <p:blipFill>
          <a:blip r:embed="rId3"/>
          <a:stretch>
            <a:fillRect/>
          </a:stretch>
        </p:blipFill>
        <p:spPr>
          <a:xfrm>
            <a:off x="3663696" y="2420112"/>
            <a:ext cx="4864608" cy="1210358"/>
          </a:xfrm>
          <a:prstGeom prst="rect">
            <a:avLst/>
          </a:prstGeom>
        </p:spPr>
      </p:pic>
      <p:sp>
        <p:nvSpPr>
          <p:cNvPr id="138" name="Freeform: Shape 52">
            <a:extLst>
              <a:ext uri="{FF2B5EF4-FFF2-40B4-BE49-F238E27FC236}">
                <a16:creationId xmlns:a16="http://schemas.microsoft.com/office/drawing/2014/main" id="{A4285DAC-983F-CC41-B680-89CC7D45ACCD}"/>
              </a:ext>
            </a:extLst>
          </p:cNvPr>
          <p:cNvSpPr/>
          <p:nvPr/>
        </p:nvSpPr>
        <p:spPr>
          <a:xfrm flipH="1">
            <a:off x="0" y="-15498"/>
            <a:ext cx="2941320" cy="1612567"/>
          </a:xfrm>
          <a:custGeom>
            <a:avLst/>
            <a:gdLst>
              <a:gd name="connsiteX0" fmla="*/ 0 w 5041344"/>
              <a:gd name="connsiteY0" fmla="*/ 0 h 2929049"/>
              <a:gd name="connsiteX1" fmla="*/ 5041344 w 5041344"/>
              <a:gd name="connsiteY1" fmla="*/ 0 h 2929049"/>
              <a:gd name="connsiteX2" fmla="*/ 5041344 w 5041344"/>
              <a:gd name="connsiteY2" fmla="*/ 2348754 h 2929049"/>
              <a:gd name="connsiteX3" fmla="*/ 4999855 w 5041344"/>
              <a:gd name="connsiteY3" fmla="*/ 2379779 h 2929049"/>
              <a:gd name="connsiteX4" fmla="*/ 3201666 w 5041344"/>
              <a:gd name="connsiteY4" fmla="*/ 2929049 h 2929049"/>
              <a:gd name="connsiteX5" fmla="*/ 2106 w 5041344"/>
              <a:gd name="connsiteY5" fmla="*/ 41719 h 2929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1344" h="2929049">
                <a:moveTo>
                  <a:pt x="0" y="0"/>
                </a:moveTo>
                <a:lnTo>
                  <a:pt x="5041344" y="0"/>
                </a:lnTo>
                <a:lnTo>
                  <a:pt x="5041344" y="2348754"/>
                </a:lnTo>
                <a:lnTo>
                  <a:pt x="4999855" y="2379779"/>
                </a:lnTo>
                <a:cubicBezTo>
                  <a:pt x="4486551" y="2726560"/>
                  <a:pt x="3867756" y="2929049"/>
                  <a:pt x="3201666" y="2929049"/>
                </a:cubicBezTo>
                <a:cubicBezTo>
                  <a:pt x="1536442" y="2929049"/>
                  <a:pt x="166806" y="1663489"/>
                  <a:pt x="2106" y="41719"/>
                </a:cubicBezTo>
                <a:close/>
              </a:path>
            </a:pathLst>
          </a:custGeom>
          <a:gradFill>
            <a:gsLst>
              <a:gs pos="100000">
                <a:schemeClr val="accent1">
                  <a:lumMod val="60000"/>
                  <a:lumOff val="40000"/>
                </a:schemeClr>
              </a:gs>
              <a:gs pos="63000">
                <a:schemeClr val="accent1"/>
              </a:gs>
              <a:gs pos="0">
                <a:schemeClr val="accent4">
                  <a:alpha val="7384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00"/>
            <a:endParaRPr lang="en-ID">
              <a:solidFill>
                <a:schemeClr val="accent2"/>
              </a:solidFill>
            </a:endParaRPr>
          </a:p>
        </p:txBody>
      </p:sp>
      <p:sp>
        <p:nvSpPr>
          <p:cNvPr id="140" name="Oval 139">
            <a:extLst>
              <a:ext uri="{FF2B5EF4-FFF2-40B4-BE49-F238E27FC236}">
                <a16:creationId xmlns:a16="http://schemas.microsoft.com/office/drawing/2014/main" id="{EC3BBA1E-0017-C14B-9671-17C7FEB8EE0B}"/>
              </a:ext>
            </a:extLst>
          </p:cNvPr>
          <p:cNvSpPr/>
          <p:nvPr/>
        </p:nvSpPr>
        <p:spPr>
          <a:xfrm flipH="1">
            <a:off x="11097423" y="5047142"/>
            <a:ext cx="939473" cy="939473"/>
          </a:xfrm>
          <a:prstGeom prst="ellipse">
            <a:avLst/>
          </a:prstGeom>
          <a:gradFill>
            <a:gsLst>
              <a:gs pos="99000">
                <a:schemeClr val="bg1">
                  <a:lumMod val="95000"/>
                </a:schemeClr>
              </a:gs>
              <a:gs pos="58000">
                <a:schemeClr val="bg1">
                  <a:lumMod val="85000"/>
                </a:schemeClr>
              </a:gs>
              <a:gs pos="0">
                <a:schemeClr val="bg1">
                  <a:lumMod val="65000"/>
                </a:schemeClr>
              </a:gs>
            </a:gsLst>
            <a:lin ang="27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D">
              <a:solidFill>
                <a:schemeClr val="accent2"/>
              </a:solidFill>
            </a:endParaRPr>
          </a:p>
        </p:txBody>
      </p:sp>
      <p:sp>
        <p:nvSpPr>
          <p:cNvPr id="143" name="Freeform: Shape 52">
            <a:extLst>
              <a:ext uri="{FF2B5EF4-FFF2-40B4-BE49-F238E27FC236}">
                <a16:creationId xmlns:a16="http://schemas.microsoft.com/office/drawing/2014/main" id="{AEBD1E29-FB4A-FF4E-943F-5A41EF73DE4B}"/>
              </a:ext>
            </a:extLst>
          </p:cNvPr>
          <p:cNvSpPr/>
          <p:nvPr/>
        </p:nvSpPr>
        <p:spPr>
          <a:xfrm rot="10800000" flipH="1">
            <a:off x="9720448" y="5516879"/>
            <a:ext cx="2471551" cy="1341120"/>
          </a:xfrm>
          <a:custGeom>
            <a:avLst/>
            <a:gdLst>
              <a:gd name="connsiteX0" fmla="*/ 0 w 5041344"/>
              <a:gd name="connsiteY0" fmla="*/ 0 h 2929049"/>
              <a:gd name="connsiteX1" fmla="*/ 5041344 w 5041344"/>
              <a:gd name="connsiteY1" fmla="*/ 0 h 2929049"/>
              <a:gd name="connsiteX2" fmla="*/ 5041344 w 5041344"/>
              <a:gd name="connsiteY2" fmla="*/ 2348754 h 2929049"/>
              <a:gd name="connsiteX3" fmla="*/ 4999855 w 5041344"/>
              <a:gd name="connsiteY3" fmla="*/ 2379779 h 2929049"/>
              <a:gd name="connsiteX4" fmla="*/ 3201666 w 5041344"/>
              <a:gd name="connsiteY4" fmla="*/ 2929049 h 2929049"/>
              <a:gd name="connsiteX5" fmla="*/ 2106 w 5041344"/>
              <a:gd name="connsiteY5" fmla="*/ 41719 h 2929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1344" h="2929049">
                <a:moveTo>
                  <a:pt x="0" y="0"/>
                </a:moveTo>
                <a:lnTo>
                  <a:pt x="5041344" y="0"/>
                </a:lnTo>
                <a:lnTo>
                  <a:pt x="5041344" y="2348754"/>
                </a:lnTo>
                <a:lnTo>
                  <a:pt x="4999855" y="2379779"/>
                </a:lnTo>
                <a:cubicBezTo>
                  <a:pt x="4486551" y="2726560"/>
                  <a:pt x="3867756" y="2929049"/>
                  <a:pt x="3201666" y="2929049"/>
                </a:cubicBezTo>
                <a:cubicBezTo>
                  <a:pt x="1536442" y="2929049"/>
                  <a:pt x="166806" y="1663489"/>
                  <a:pt x="2106" y="41719"/>
                </a:cubicBezTo>
                <a:close/>
              </a:path>
            </a:pathLst>
          </a:custGeom>
          <a:gradFill>
            <a:gsLst>
              <a:gs pos="100000">
                <a:schemeClr val="accent2">
                  <a:lumMod val="60000"/>
                  <a:lumOff val="40000"/>
                  <a:alpha val="82353"/>
                </a:schemeClr>
              </a:gs>
              <a:gs pos="59000">
                <a:schemeClr val="accent2"/>
              </a:gs>
              <a:gs pos="0">
                <a:schemeClr val="accent2">
                  <a:lumMod val="75000"/>
                  <a:alpha val="59532"/>
                </a:schemeClr>
              </a:gs>
            </a:gsLst>
            <a:lin ang="27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D">
              <a:solidFill>
                <a:schemeClr val="accent2"/>
              </a:solidFill>
            </a:endParaRPr>
          </a:p>
        </p:txBody>
      </p:sp>
      <p:sp>
        <p:nvSpPr>
          <p:cNvPr id="4" name="TextBox 3">
            <a:extLst>
              <a:ext uri="{FF2B5EF4-FFF2-40B4-BE49-F238E27FC236}">
                <a16:creationId xmlns:a16="http://schemas.microsoft.com/office/drawing/2014/main" id="{CF6FDE13-FF92-C7AF-A776-5756C7E6D680}"/>
              </a:ext>
            </a:extLst>
          </p:cNvPr>
          <p:cNvSpPr txBox="1"/>
          <p:nvPr/>
        </p:nvSpPr>
        <p:spPr>
          <a:xfrm>
            <a:off x="10555941" y="427616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057025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100000" fill="hold" grpId="0" nodeType="withEffect">
                                  <p:stCondLst>
                                    <p:cond delay="0"/>
                                  </p:stCondLst>
                                  <p:childTnLst>
                                    <p:set>
                                      <p:cBhvr>
                                        <p:cTn id="6" dur="1" fill="hold">
                                          <p:stCondLst>
                                            <p:cond delay="0"/>
                                          </p:stCondLst>
                                        </p:cTn>
                                        <p:tgtEl>
                                          <p:spTgt spid="138"/>
                                        </p:tgtEl>
                                        <p:attrNameLst>
                                          <p:attrName>style.visibility</p:attrName>
                                        </p:attrNameLst>
                                      </p:cBhvr>
                                      <p:to>
                                        <p:strVal val="visible"/>
                                      </p:to>
                                    </p:set>
                                    <p:anim calcmode="lin" valueType="num">
                                      <p:cBhvr additive="base">
                                        <p:cTn id="7" dur="1000" fill="hold"/>
                                        <p:tgtEl>
                                          <p:spTgt spid="138"/>
                                        </p:tgtEl>
                                        <p:attrNameLst>
                                          <p:attrName>ppt_x</p:attrName>
                                        </p:attrNameLst>
                                      </p:cBhvr>
                                      <p:tavLst>
                                        <p:tav tm="0">
                                          <p:val>
                                            <p:strVal val="0-#ppt_w/2"/>
                                          </p:val>
                                        </p:tav>
                                        <p:tav tm="100000">
                                          <p:val>
                                            <p:strVal val="#ppt_x"/>
                                          </p:val>
                                        </p:tav>
                                      </p:tavLst>
                                    </p:anim>
                                    <p:anim calcmode="lin" valueType="num">
                                      <p:cBhvr additive="base">
                                        <p:cTn id="8" dur="1000" fill="hold"/>
                                        <p:tgtEl>
                                          <p:spTgt spid="138"/>
                                        </p:tgtEl>
                                        <p:attrNameLst>
                                          <p:attrName>ppt_y</p:attrName>
                                        </p:attrNameLst>
                                      </p:cBhvr>
                                      <p:tavLst>
                                        <p:tav tm="0">
                                          <p:val>
                                            <p:strVal val="0-#ppt_h/2"/>
                                          </p:val>
                                        </p:tav>
                                        <p:tav tm="100000">
                                          <p:val>
                                            <p:strVal val="#ppt_y"/>
                                          </p:val>
                                        </p:tav>
                                      </p:tavLst>
                                    </p:anim>
                                  </p:childTnLst>
                                </p:cTn>
                              </p:par>
                              <p:par>
                                <p:cTn id="9" presetID="2" presetClass="entr" presetSubtype="6" decel="100000" fill="hold" grpId="0" nodeType="withEffect">
                                  <p:stCondLst>
                                    <p:cond delay="0"/>
                                  </p:stCondLst>
                                  <p:childTnLst>
                                    <p:set>
                                      <p:cBhvr>
                                        <p:cTn id="10" dur="1" fill="hold">
                                          <p:stCondLst>
                                            <p:cond delay="0"/>
                                          </p:stCondLst>
                                        </p:cTn>
                                        <p:tgtEl>
                                          <p:spTgt spid="143"/>
                                        </p:tgtEl>
                                        <p:attrNameLst>
                                          <p:attrName>style.visibility</p:attrName>
                                        </p:attrNameLst>
                                      </p:cBhvr>
                                      <p:to>
                                        <p:strVal val="visible"/>
                                      </p:to>
                                    </p:set>
                                    <p:anim calcmode="lin" valueType="num">
                                      <p:cBhvr additive="base">
                                        <p:cTn id="11" dur="1000" fill="hold"/>
                                        <p:tgtEl>
                                          <p:spTgt spid="143"/>
                                        </p:tgtEl>
                                        <p:attrNameLst>
                                          <p:attrName>ppt_x</p:attrName>
                                        </p:attrNameLst>
                                      </p:cBhvr>
                                      <p:tavLst>
                                        <p:tav tm="0">
                                          <p:val>
                                            <p:strVal val="1+#ppt_w/2"/>
                                          </p:val>
                                        </p:tav>
                                        <p:tav tm="100000">
                                          <p:val>
                                            <p:strVal val="#ppt_x"/>
                                          </p:val>
                                        </p:tav>
                                      </p:tavLst>
                                    </p:anim>
                                    <p:anim calcmode="lin" valueType="num">
                                      <p:cBhvr additive="base">
                                        <p:cTn id="12" dur="1000" fill="hold"/>
                                        <p:tgtEl>
                                          <p:spTgt spid="143"/>
                                        </p:tgtEl>
                                        <p:attrNameLst>
                                          <p:attrName>ppt_y</p:attrName>
                                        </p:attrNameLst>
                                      </p:cBhvr>
                                      <p:tavLst>
                                        <p:tav tm="0">
                                          <p:val>
                                            <p:strVal val="1+#ppt_h/2"/>
                                          </p:val>
                                        </p:tav>
                                        <p:tav tm="100000">
                                          <p:val>
                                            <p:strVal val="#ppt_y"/>
                                          </p:val>
                                        </p:tav>
                                      </p:tavLst>
                                    </p:anim>
                                  </p:childTnLst>
                                </p:cTn>
                              </p:par>
                              <p:par>
                                <p:cTn id="13" presetID="2" presetClass="entr" presetSubtype="4" decel="50000" fill="hold" grpId="0" nodeType="withEffect">
                                  <p:stCondLst>
                                    <p:cond delay="0"/>
                                  </p:stCondLst>
                                  <p:childTnLst>
                                    <p:set>
                                      <p:cBhvr>
                                        <p:cTn id="14" dur="1" fill="hold">
                                          <p:stCondLst>
                                            <p:cond delay="0"/>
                                          </p:stCondLst>
                                        </p:cTn>
                                        <p:tgtEl>
                                          <p:spTgt spid="140"/>
                                        </p:tgtEl>
                                        <p:attrNameLst>
                                          <p:attrName>style.visibility</p:attrName>
                                        </p:attrNameLst>
                                      </p:cBhvr>
                                      <p:to>
                                        <p:strVal val="visible"/>
                                      </p:to>
                                    </p:set>
                                    <p:anim calcmode="lin" valueType="num">
                                      <p:cBhvr additive="base">
                                        <p:cTn id="15" dur="500" fill="hold"/>
                                        <p:tgtEl>
                                          <p:spTgt spid="140"/>
                                        </p:tgtEl>
                                        <p:attrNameLst>
                                          <p:attrName>ppt_x</p:attrName>
                                        </p:attrNameLst>
                                      </p:cBhvr>
                                      <p:tavLst>
                                        <p:tav tm="0">
                                          <p:val>
                                            <p:strVal val="#ppt_x"/>
                                          </p:val>
                                        </p:tav>
                                        <p:tav tm="100000">
                                          <p:val>
                                            <p:strVal val="#ppt_x"/>
                                          </p:val>
                                        </p:tav>
                                      </p:tavLst>
                                    </p:anim>
                                    <p:anim calcmode="lin" valueType="num">
                                      <p:cBhvr additive="base">
                                        <p:cTn id="16" dur="500" fill="hold"/>
                                        <p:tgtEl>
                                          <p:spTgt spid="1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0" animBg="1"/>
      <p:bldP spid="140" grpId="0" animBg="1"/>
      <p:bldP spid="14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Oval 139">
            <a:extLst>
              <a:ext uri="{FF2B5EF4-FFF2-40B4-BE49-F238E27FC236}">
                <a16:creationId xmlns:a16="http://schemas.microsoft.com/office/drawing/2014/main" id="{EC3BBA1E-0017-C14B-9671-17C7FEB8EE0B}"/>
              </a:ext>
            </a:extLst>
          </p:cNvPr>
          <p:cNvSpPr/>
          <p:nvPr/>
        </p:nvSpPr>
        <p:spPr>
          <a:xfrm flipH="1">
            <a:off x="11097423" y="5047142"/>
            <a:ext cx="939473" cy="939473"/>
          </a:xfrm>
          <a:prstGeom prst="ellipse">
            <a:avLst/>
          </a:prstGeom>
          <a:gradFill>
            <a:gsLst>
              <a:gs pos="99000">
                <a:schemeClr val="bg1">
                  <a:lumMod val="95000"/>
                </a:schemeClr>
              </a:gs>
              <a:gs pos="58000">
                <a:schemeClr val="bg1">
                  <a:lumMod val="85000"/>
                </a:schemeClr>
              </a:gs>
              <a:gs pos="0">
                <a:schemeClr val="bg1">
                  <a:lumMod val="65000"/>
                </a:schemeClr>
              </a:gs>
            </a:gsLst>
            <a:lin ang="27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D">
              <a:solidFill>
                <a:schemeClr val="tx1"/>
              </a:solidFill>
            </a:endParaRPr>
          </a:p>
        </p:txBody>
      </p:sp>
      <p:sp>
        <p:nvSpPr>
          <p:cNvPr id="143" name="Freeform: Shape 52">
            <a:extLst>
              <a:ext uri="{FF2B5EF4-FFF2-40B4-BE49-F238E27FC236}">
                <a16:creationId xmlns:a16="http://schemas.microsoft.com/office/drawing/2014/main" id="{AEBD1E29-FB4A-FF4E-943F-5A41EF73DE4B}"/>
              </a:ext>
            </a:extLst>
          </p:cNvPr>
          <p:cNvSpPr/>
          <p:nvPr/>
        </p:nvSpPr>
        <p:spPr>
          <a:xfrm rot="10800000" flipH="1">
            <a:off x="9720448" y="5516879"/>
            <a:ext cx="2471551" cy="1341120"/>
          </a:xfrm>
          <a:custGeom>
            <a:avLst/>
            <a:gdLst>
              <a:gd name="connsiteX0" fmla="*/ 0 w 5041344"/>
              <a:gd name="connsiteY0" fmla="*/ 0 h 2929049"/>
              <a:gd name="connsiteX1" fmla="*/ 5041344 w 5041344"/>
              <a:gd name="connsiteY1" fmla="*/ 0 h 2929049"/>
              <a:gd name="connsiteX2" fmla="*/ 5041344 w 5041344"/>
              <a:gd name="connsiteY2" fmla="*/ 2348754 h 2929049"/>
              <a:gd name="connsiteX3" fmla="*/ 4999855 w 5041344"/>
              <a:gd name="connsiteY3" fmla="*/ 2379779 h 2929049"/>
              <a:gd name="connsiteX4" fmla="*/ 3201666 w 5041344"/>
              <a:gd name="connsiteY4" fmla="*/ 2929049 h 2929049"/>
              <a:gd name="connsiteX5" fmla="*/ 2106 w 5041344"/>
              <a:gd name="connsiteY5" fmla="*/ 41719 h 2929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1344" h="2929049">
                <a:moveTo>
                  <a:pt x="0" y="0"/>
                </a:moveTo>
                <a:lnTo>
                  <a:pt x="5041344" y="0"/>
                </a:lnTo>
                <a:lnTo>
                  <a:pt x="5041344" y="2348754"/>
                </a:lnTo>
                <a:lnTo>
                  <a:pt x="4999855" y="2379779"/>
                </a:lnTo>
                <a:cubicBezTo>
                  <a:pt x="4486551" y="2726560"/>
                  <a:pt x="3867756" y="2929049"/>
                  <a:pt x="3201666" y="2929049"/>
                </a:cubicBezTo>
                <a:cubicBezTo>
                  <a:pt x="1536442" y="2929049"/>
                  <a:pt x="166806" y="1663489"/>
                  <a:pt x="2106" y="41719"/>
                </a:cubicBezTo>
                <a:close/>
              </a:path>
            </a:pathLst>
          </a:custGeom>
          <a:gradFill>
            <a:gsLst>
              <a:gs pos="100000">
                <a:schemeClr val="accent2">
                  <a:lumMod val="60000"/>
                  <a:lumOff val="40000"/>
                  <a:alpha val="82353"/>
                </a:schemeClr>
              </a:gs>
              <a:gs pos="59000">
                <a:schemeClr val="accent2"/>
              </a:gs>
              <a:gs pos="0">
                <a:schemeClr val="accent2">
                  <a:lumMod val="75000"/>
                  <a:alpha val="59532"/>
                </a:schemeClr>
              </a:gs>
            </a:gsLst>
            <a:lin ang="27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D">
              <a:solidFill>
                <a:schemeClr val="tx1"/>
              </a:solidFill>
            </a:endParaRPr>
          </a:p>
        </p:txBody>
      </p:sp>
      <p:sp>
        <p:nvSpPr>
          <p:cNvPr id="2" name="TextBox 1">
            <a:extLst>
              <a:ext uri="{FF2B5EF4-FFF2-40B4-BE49-F238E27FC236}">
                <a16:creationId xmlns:a16="http://schemas.microsoft.com/office/drawing/2014/main" id="{AA548D16-C050-6343-A4DD-090BEC174CC5}"/>
              </a:ext>
            </a:extLst>
          </p:cNvPr>
          <p:cNvSpPr txBox="1"/>
          <p:nvPr/>
        </p:nvSpPr>
        <p:spPr>
          <a:xfrm>
            <a:off x="2276383" y="2951946"/>
            <a:ext cx="7639234" cy="707886"/>
          </a:xfrm>
          <a:prstGeom prst="rect">
            <a:avLst/>
          </a:prstGeom>
          <a:noFill/>
        </p:spPr>
        <p:txBody>
          <a:bodyPr wrap="square" lIns="91440" tIns="45720" rIns="91440" bIns="45720" rtlCol="0" anchor="t">
            <a:spAutoFit/>
          </a:bodyPr>
          <a:lstStyle/>
          <a:p>
            <a:pPr algn="ctr"/>
            <a:r>
              <a:rPr lang="en-US" sz="2400" b="1" dirty="0">
                <a:solidFill>
                  <a:schemeClr val="accent1"/>
                </a:solidFill>
                <a:latin typeface="Work Sans" pitchFamily="2" charset="77"/>
              </a:rPr>
              <a:t>Strategic Sourcing</a:t>
            </a:r>
          </a:p>
          <a:p>
            <a:pPr algn="ctr"/>
            <a:r>
              <a:rPr lang="en-US" sz="1600" dirty="0">
                <a:solidFill>
                  <a:schemeClr val="bg1"/>
                </a:solidFill>
                <a:effectLst/>
                <a:latin typeface="Work Sans Light" pitchFamily="2" charset="77"/>
              </a:rPr>
              <a:t>Optimize and streamline every part of your technical procurement</a:t>
            </a:r>
          </a:p>
        </p:txBody>
      </p:sp>
      <p:sp>
        <p:nvSpPr>
          <p:cNvPr id="138" name="Freeform: Shape 52">
            <a:extLst>
              <a:ext uri="{FF2B5EF4-FFF2-40B4-BE49-F238E27FC236}">
                <a16:creationId xmlns:a16="http://schemas.microsoft.com/office/drawing/2014/main" id="{A4285DAC-983F-CC41-B680-89CC7D45ACCD}"/>
              </a:ext>
            </a:extLst>
          </p:cNvPr>
          <p:cNvSpPr/>
          <p:nvPr/>
        </p:nvSpPr>
        <p:spPr>
          <a:xfrm flipH="1">
            <a:off x="0" y="-15498"/>
            <a:ext cx="2941320" cy="1612567"/>
          </a:xfrm>
          <a:custGeom>
            <a:avLst/>
            <a:gdLst>
              <a:gd name="connsiteX0" fmla="*/ 0 w 5041344"/>
              <a:gd name="connsiteY0" fmla="*/ 0 h 2929049"/>
              <a:gd name="connsiteX1" fmla="*/ 5041344 w 5041344"/>
              <a:gd name="connsiteY1" fmla="*/ 0 h 2929049"/>
              <a:gd name="connsiteX2" fmla="*/ 5041344 w 5041344"/>
              <a:gd name="connsiteY2" fmla="*/ 2348754 h 2929049"/>
              <a:gd name="connsiteX3" fmla="*/ 4999855 w 5041344"/>
              <a:gd name="connsiteY3" fmla="*/ 2379779 h 2929049"/>
              <a:gd name="connsiteX4" fmla="*/ 3201666 w 5041344"/>
              <a:gd name="connsiteY4" fmla="*/ 2929049 h 2929049"/>
              <a:gd name="connsiteX5" fmla="*/ 2106 w 5041344"/>
              <a:gd name="connsiteY5" fmla="*/ 41719 h 2929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1344" h="2929049">
                <a:moveTo>
                  <a:pt x="0" y="0"/>
                </a:moveTo>
                <a:lnTo>
                  <a:pt x="5041344" y="0"/>
                </a:lnTo>
                <a:lnTo>
                  <a:pt x="5041344" y="2348754"/>
                </a:lnTo>
                <a:lnTo>
                  <a:pt x="4999855" y="2379779"/>
                </a:lnTo>
                <a:cubicBezTo>
                  <a:pt x="4486551" y="2726560"/>
                  <a:pt x="3867756" y="2929049"/>
                  <a:pt x="3201666" y="2929049"/>
                </a:cubicBezTo>
                <a:cubicBezTo>
                  <a:pt x="1536442" y="2929049"/>
                  <a:pt x="166806" y="1663489"/>
                  <a:pt x="2106" y="41719"/>
                </a:cubicBezTo>
                <a:close/>
              </a:path>
            </a:pathLst>
          </a:custGeom>
          <a:gradFill>
            <a:gsLst>
              <a:gs pos="100000">
                <a:schemeClr val="accent1">
                  <a:lumMod val="60000"/>
                  <a:lumOff val="40000"/>
                </a:schemeClr>
              </a:gs>
              <a:gs pos="63000">
                <a:schemeClr val="accent1"/>
              </a:gs>
              <a:gs pos="0">
                <a:schemeClr val="accent4">
                  <a:alpha val="7384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00"/>
            <a:endParaRPr lang="en-ID">
              <a:solidFill>
                <a:schemeClr val="tx1"/>
              </a:solidFill>
            </a:endParaRPr>
          </a:p>
        </p:txBody>
      </p:sp>
      <p:pic>
        <p:nvPicPr>
          <p:cNvPr id="3" name="Picture 2">
            <a:extLst>
              <a:ext uri="{FF2B5EF4-FFF2-40B4-BE49-F238E27FC236}">
                <a16:creationId xmlns:a16="http://schemas.microsoft.com/office/drawing/2014/main" id="{6BD0BBDF-5063-FFA6-A5B1-D0E2D7F8EE31}"/>
              </a:ext>
            </a:extLst>
          </p:cNvPr>
          <p:cNvPicPr>
            <a:picLocks noChangeAspect="1"/>
          </p:cNvPicPr>
          <p:nvPr/>
        </p:nvPicPr>
        <p:blipFill>
          <a:blip r:embed="rId3">
            <a:biLevel thresh="25000"/>
          </a:blip>
          <a:stretch>
            <a:fillRect/>
          </a:stretch>
        </p:blipFill>
        <p:spPr>
          <a:xfrm>
            <a:off x="10320521" y="6157999"/>
            <a:ext cx="1555793" cy="387095"/>
          </a:xfrm>
          <a:prstGeom prst="rect">
            <a:avLst/>
          </a:prstGeom>
        </p:spPr>
      </p:pic>
    </p:spTree>
    <p:extLst>
      <p:ext uri="{BB962C8B-B14F-4D97-AF65-F5344CB8AC3E}">
        <p14:creationId xmlns:p14="http://schemas.microsoft.com/office/powerpoint/2010/main" val="2007166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Impact">
  <a:themeElements>
    <a:clrScheme name="EVOTEK">
      <a:dk1>
        <a:srgbClr val="202020"/>
      </a:dk1>
      <a:lt1>
        <a:srgbClr val="FFFFFF"/>
      </a:lt1>
      <a:dk2>
        <a:srgbClr val="202020"/>
      </a:dk2>
      <a:lt2>
        <a:srgbClr val="F3F2F2"/>
      </a:lt2>
      <a:accent1>
        <a:srgbClr val="87C53B"/>
      </a:accent1>
      <a:accent2>
        <a:srgbClr val="3163AE"/>
      </a:accent2>
      <a:accent3>
        <a:srgbClr val="979696"/>
      </a:accent3>
      <a:accent4>
        <a:srgbClr val="5D938C"/>
      </a:accent4>
      <a:accent5>
        <a:srgbClr val="000000"/>
      </a:accent5>
      <a:accent6>
        <a:srgbClr val="F3F2F2"/>
      </a:accent6>
      <a:hlink>
        <a:srgbClr val="3163AE"/>
      </a:hlink>
      <a:folHlink>
        <a:srgbClr val="87C53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Impact">
  <a:themeElements>
    <a:clrScheme name="EVOTEK">
      <a:dk1>
        <a:srgbClr val="202020"/>
      </a:dk1>
      <a:lt1>
        <a:srgbClr val="FFFFFF"/>
      </a:lt1>
      <a:dk2>
        <a:srgbClr val="202020"/>
      </a:dk2>
      <a:lt2>
        <a:srgbClr val="F3F2F2"/>
      </a:lt2>
      <a:accent1>
        <a:srgbClr val="87C53B"/>
      </a:accent1>
      <a:accent2>
        <a:srgbClr val="3163AE"/>
      </a:accent2>
      <a:accent3>
        <a:srgbClr val="979696"/>
      </a:accent3>
      <a:accent4>
        <a:srgbClr val="5D938C"/>
      </a:accent4>
      <a:accent5>
        <a:srgbClr val="000000"/>
      </a:accent5>
      <a:accent6>
        <a:srgbClr val="F3F2F2"/>
      </a:accent6>
      <a:hlink>
        <a:srgbClr val="3163AE"/>
      </a:hlink>
      <a:folHlink>
        <a:srgbClr val="87C53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6DBDF78B-233A-0F4B-96F7-C84D49BC7CF8}">
  <we:reference id="wa200000729" version="3.13.175.0" store="en-US" storeType="OMEX"/>
  <we:alternateReferences>
    <we:reference id="wa200000729" version="3.13.175.0" store="wa200000729"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9155E7A67A1AB4A8A09A3194F095BBD" ma:contentTypeVersion="16" ma:contentTypeDescription="Create a new document." ma:contentTypeScope="" ma:versionID="e35afa9742c555c636e2382d8387a2e6">
  <xsd:schema xmlns:xsd="http://www.w3.org/2001/XMLSchema" xmlns:xs="http://www.w3.org/2001/XMLSchema" xmlns:p="http://schemas.microsoft.com/office/2006/metadata/properties" xmlns:ns2="a63d950b-e87f-4b0a-ae15-4d5dc6963ba8" xmlns:ns3="fed67439-901d-4aee-bc0a-141acd64124f" targetNamespace="http://schemas.microsoft.com/office/2006/metadata/properties" ma:root="true" ma:fieldsID="c18c439862d5f100f2c7691486f17e58" ns2:_="" ns3:_="">
    <xsd:import namespace="a63d950b-e87f-4b0a-ae15-4d5dc6963ba8"/>
    <xsd:import namespace="fed67439-901d-4aee-bc0a-141acd64124f"/>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AutoKeyPoints" minOccurs="0"/>
                <xsd:element ref="ns2:MediaServiceKeyPoints" minOccurs="0"/>
                <xsd:element ref="ns2:MediaServiceLocation"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3d950b-e87f-4b0a-ae15-4d5dc6963ba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1d2232be-db53-43c9-a895-9a54883caa7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ed67439-901d-4aee-bc0a-141acd64124f"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488ff0ef-e5fd-4e9b-8206-cbdced9fa980}" ma:internalName="TaxCatchAll" ma:showField="CatchAllData" ma:web="fed67439-901d-4aee-bc0a-141acd64124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fed67439-901d-4aee-bc0a-141acd64124f" xsi:nil="true"/>
    <lcf76f155ced4ddcb4097134ff3c332f xmlns="a63d950b-e87f-4b0a-ae15-4d5dc6963ba8">
      <Terms xmlns="http://schemas.microsoft.com/office/infopath/2007/PartnerControls"/>
    </lcf76f155ced4ddcb4097134ff3c332f>
    <SharedWithUsers xmlns="fed67439-901d-4aee-bc0a-141acd64124f">
      <UserInfo>
        <DisplayName>Ben Escobar</DisplayName>
        <AccountId>186</AccountId>
        <AccountType/>
      </UserInfo>
      <UserInfo>
        <DisplayName>Joel Hicks</DisplayName>
        <AccountId>234</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B366C80-2845-4F25-9669-225EFE609E31}">
  <ds:schemaRefs>
    <ds:schemaRef ds:uri="a63d950b-e87f-4b0a-ae15-4d5dc6963ba8"/>
    <ds:schemaRef ds:uri="fed67439-901d-4aee-bc0a-141acd64124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B548202-D6AE-4E04-B49D-29B1D03EC207}">
  <ds:schemaRefs>
    <ds:schemaRef ds:uri="fed67439-901d-4aee-bc0a-141acd64124f"/>
    <ds:schemaRef ds:uri="http://schemas.microsoft.com/office/2006/metadata/properties"/>
    <ds:schemaRef ds:uri="http://www.w3.org/XML/1998/namespace"/>
    <ds:schemaRef ds:uri="http://schemas.microsoft.com/office/infopath/2007/PartnerControls"/>
    <ds:schemaRef ds:uri="http://purl.org/dc/elements/1.1/"/>
    <ds:schemaRef ds:uri="http://purl.org/dc/terms/"/>
    <ds:schemaRef ds:uri="http://schemas.microsoft.com/office/2006/documentManagement/types"/>
    <ds:schemaRef ds:uri="http://schemas.openxmlformats.org/package/2006/metadata/core-properties"/>
    <ds:schemaRef ds:uri="a63d950b-e87f-4b0a-ae15-4d5dc6963ba8"/>
    <ds:schemaRef ds:uri="http://purl.org/dc/dcmitype/"/>
  </ds:schemaRefs>
</ds:datastoreItem>
</file>

<file path=customXml/itemProps3.xml><?xml version="1.0" encoding="utf-8"?>
<ds:datastoreItem xmlns:ds="http://schemas.openxmlformats.org/officeDocument/2006/customXml" ds:itemID="{90D0F2D3-11FA-4A8D-A65E-EE22BFAED7A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3341</TotalTime>
  <Words>1426</Words>
  <Application>Microsoft Macintosh PowerPoint</Application>
  <PresentationFormat>Widescreen</PresentationFormat>
  <Paragraphs>108</Paragraphs>
  <Slides>14</Slides>
  <Notes>14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14</vt:i4>
      </vt:variant>
    </vt:vector>
  </HeadingPairs>
  <TitlesOfParts>
    <vt:vector size="22" baseType="lpstr">
      <vt:lpstr>Arial</vt:lpstr>
      <vt:lpstr>Calibri</vt:lpstr>
      <vt:lpstr>Helvetica</vt:lpstr>
      <vt:lpstr>Work Sans</vt:lpstr>
      <vt:lpstr>Work Sans ExtraLight</vt:lpstr>
      <vt:lpstr>Work Sans Light</vt:lpstr>
      <vt:lpstr>Impact</vt:lpstr>
      <vt:lpstr>1_Impact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Mayo</dc:creator>
  <cp:lastModifiedBy>Patrick Spikes</cp:lastModifiedBy>
  <cp:revision>77</cp:revision>
  <dcterms:created xsi:type="dcterms:W3CDTF">2021-09-07T06:05:57Z</dcterms:created>
  <dcterms:modified xsi:type="dcterms:W3CDTF">2023-05-31T16:27:46Z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0x010100D9155E7A67A1AB4A8A09A3194F095BBD</vt:lpwstr>
  </property>
  <property fmtid="{D5CDD505-2E9C-101B-9397-08002B2CF9AE}" pid="3" name="MediaServiceImageTags">
    <vt:lpwstr/>
  </property>
</Properties>
</file>