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8" r:id="rId4"/>
    <p:sldMasterId id="2147483693" r:id="rId5"/>
  </p:sldMasterIdLst>
  <p:notesMasterIdLst>
    <p:notesMasterId r:id="rId20"/>
  </p:notesMasterIdLst>
  <p:sldIdLst>
    <p:sldId id="269" r:id="rId6"/>
    <p:sldId id="294" r:id="rId7"/>
    <p:sldId id="288" r:id="rId8"/>
    <p:sldId id="289" r:id="rId9"/>
    <p:sldId id="290" r:id="rId10"/>
    <p:sldId id="292" r:id="rId11"/>
    <p:sldId id="293" r:id="rId12"/>
    <p:sldId id="295" r:id="rId13"/>
    <p:sldId id="296" r:id="rId14"/>
    <p:sldId id="297" r:id="rId15"/>
    <p:sldId id="298" r:id="rId16"/>
    <p:sldId id="299" r:id="rId17"/>
    <p:sldId id="300" r:id="rId18"/>
    <p:sldId id="301"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79696"/>
    <a:srgbClr val="383838"/>
    <a:srgbClr val="2E2E2E"/>
    <a:srgbClr val="18161B"/>
    <a:srgbClr val="212121"/>
    <a:srgbClr val="292E31"/>
    <a:srgbClr val="212529"/>
    <a:srgbClr val="22251D"/>
    <a:srgbClr val="2A2C2B"/>
    <a:srgbClr val="49554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F07C04B-B2FF-1E41-96E4-81CBDC00CD14}" v="4" dt="2023-06-20T21:08:46.8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705"/>
    <p:restoredTop sz="78914"/>
  </p:normalViewPr>
  <p:slideViewPr>
    <p:cSldViewPr snapToGrid="0" snapToObjects="1">
      <p:cViewPr varScale="1">
        <p:scale>
          <a:sx n="84" d="100"/>
          <a:sy n="84" d="100"/>
        </p:scale>
        <p:origin x="192" y="432"/>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B59719-8CE6-6C42-BB75-92D877BB460A}" type="datetimeFigureOut">
              <a:rPr lang="en-US" smtClean="0"/>
              <a:t>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B84B99-7254-5F41-95FE-49D1F0822E72}" type="slidenum">
              <a:rPr lang="en-US" smtClean="0"/>
              <a:t>‹#›</a:t>
            </a:fld>
            <a:endParaRPr lang="en-US"/>
          </a:p>
        </p:txBody>
      </p:sp>
    </p:spTree>
    <p:extLst>
      <p:ext uri="{BB962C8B-B14F-4D97-AF65-F5344CB8AC3E}">
        <p14:creationId xmlns:p14="http://schemas.microsoft.com/office/powerpoint/2010/main" val="36496638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B84B99-7254-5F41-95FE-49D1F0822E72}" type="slidenum">
              <a:rPr lang="en-US" smtClean="0"/>
              <a:t>1</a:t>
            </a:fld>
            <a:endParaRPr lang="en-US"/>
          </a:p>
        </p:txBody>
      </p:sp>
    </p:spTree>
    <p:extLst>
      <p:ext uri="{BB962C8B-B14F-4D97-AF65-F5344CB8AC3E}">
        <p14:creationId xmlns:p14="http://schemas.microsoft.com/office/powerpoint/2010/main" val="30206904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ffectLst/>
              <a:latin typeface="Work Sans" pitchFamily="2" charset="77"/>
            </a:endParaRPr>
          </a:p>
        </p:txBody>
      </p:sp>
      <p:sp>
        <p:nvSpPr>
          <p:cNvPr id="4" name="Slide Number Placeholder 3"/>
          <p:cNvSpPr>
            <a:spLocks noGrp="1"/>
          </p:cNvSpPr>
          <p:nvPr>
            <p:ph type="sldNum" sz="quarter" idx="5"/>
          </p:nvPr>
        </p:nvSpPr>
        <p:spPr/>
        <p:txBody>
          <a:bodyPr/>
          <a:lstStyle/>
          <a:p>
            <a:fld id="{BDB84B99-7254-5F41-95FE-49D1F0822E72}" type="slidenum">
              <a:rPr lang="en-US" smtClean="0"/>
              <a:t>10</a:t>
            </a:fld>
            <a:endParaRPr lang="en-US"/>
          </a:p>
        </p:txBody>
      </p:sp>
    </p:spTree>
    <p:extLst>
      <p:ext uri="{BB962C8B-B14F-4D97-AF65-F5344CB8AC3E}">
        <p14:creationId xmlns:p14="http://schemas.microsoft.com/office/powerpoint/2010/main" val="26707074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ffectLst/>
              <a:latin typeface="Work Sans" pitchFamily="2" charset="77"/>
            </a:endParaRPr>
          </a:p>
        </p:txBody>
      </p:sp>
      <p:sp>
        <p:nvSpPr>
          <p:cNvPr id="4" name="Slide Number Placeholder 3"/>
          <p:cNvSpPr>
            <a:spLocks noGrp="1"/>
          </p:cNvSpPr>
          <p:nvPr>
            <p:ph type="sldNum" sz="quarter" idx="5"/>
          </p:nvPr>
        </p:nvSpPr>
        <p:spPr/>
        <p:txBody>
          <a:bodyPr/>
          <a:lstStyle/>
          <a:p>
            <a:fld id="{BDB84B99-7254-5F41-95FE-49D1F0822E72}" type="slidenum">
              <a:rPr lang="en-US" smtClean="0"/>
              <a:t>11</a:t>
            </a:fld>
            <a:endParaRPr lang="en-US"/>
          </a:p>
        </p:txBody>
      </p:sp>
    </p:spTree>
    <p:extLst>
      <p:ext uri="{BB962C8B-B14F-4D97-AF65-F5344CB8AC3E}">
        <p14:creationId xmlns:p14="http://schemas.microsoft.com/office/powerpoint/2010/main" val="24823406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Work Sans" pitchFamily="2" charset="77"/>
            </a:endParaRPr>
          </a:p>
        </p:txBody>
      </p:sp>
      <p:sp>
        <p:nvSpPr>
          <p:cNvPr id="4" name="Slide Number Placeholder 3"/>
          <p:cNvSpPr>
            <a:spLocks noGrp="1"/>
          </p:cNvSpPr>
          <p:nvPr>
            <p:ph type="sldNum" sz="quarter" idx="5"/>
          </p:nvPr>
        </p:nvSpPr>
        <p:spPr/>
        <p:txBody>
          <a:bodyPr/>
          <a:lstStyle/>
          <a:p>
            <a:fld id="{BDB84B99-7254-5F41-95FE-49D1F0822E72}" type="slidenum">
              <a:rPr lang="en-US" smtClean="0"/>
              <a:t>12</a:t>
            </a:fld>
            <a:endParaRPr lang="en-US"/>
          </a:p>
        </p:txBody>
      </p:sp>
    </p:spTree>
    <p:extLst>
      <p:ext uri="{BB962C8B-B14F-4D97-AF65-F5344CB8AC3E}">
        <p14:creationId xmlns:p14="http://schemas.microsoft.com/office/powerpoint/2010/main" val="29103806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ffectLst/>
              <a:latin typeface="Work Sans" pitchFamily="2" charset="77"/>
            </a:endParaRPr>
          </a:p>
        </p:txBody>
      </p:sp>
      <p:sp>
        <p:nvSpPr>
          <p:cNvPr id="4" name="Slide Number Placeholder 3"/>
          <p:cNvSpPr>
            <a:spLocks noGrp="1"/>
          </p:cNvSpPr>
          <p:nvPr>
            <p:ph type="sldNum" sz="quarter" idx="5"/>
          </p:nvPr>
        </p:nvSpPr>
        <p:spPr/>
        <p:txBody>
          <a:bodyPr/>
          <a:lstStyle/>
          <a:p>
            <a:fld id="{BDB84B99-7254-5F41-95FE-49D1F0822E72}" type="slidenum">
              <a:rPr lang="en-US" smtClean="0"/>
              <a:t>13</a:t>
            </a:fld>
            <a:endParaRPr lang="en-US"/>
          </a:p>
        </p:txBody>
      </p:sp>
    </p:spTree>
    <p:extLst>
      <p:ext uri="{BB962C8B-B14F-4D97-AF65-F5344CB8AC3E}">
        <p14:creationId xmlns:p14="http://schemas.microsoft.com/office/powerpoint/2010/main" val="14312676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B84B99-7254-5F41-95FE-49D1F0822E72}" type="slidenum">
              <a:rPr lang="en-US" smtClean="0"/>
              <a:t>14</a:t>
            </a:fld>
            <a:endParaRPr lang="en-US"/>
          </a:p>
        </p:txBody>
      </p:sp>
    </p:spTree>
    <p:extLst>
      <p:ext uri="{BB962C8B-B14F-4D97-AF65-F5344CB8AC3E}">
        <p14:creationId xmlns:p14="http://schemas.microsoft.com/office/powerpoint/2010/main" val="29743418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B84B99-7254-5F41-95FE-49D1F0822E72}" type="slidenum">
              <a:rPr lang="en-US" smtClean="0"/>
              <a:t>2</a:t>
            </a:fld>
            <a:endParaRPr lang="en-US"/>
          </a:p>
        </p:txBody>
      </p:sp>
    </p:spTree>
    <p:extLst>
      <p:ext uri="{BB962C8B-B14F-4D97-AF65-F5344CB8AC3E}">
        <p14:creationId xmlns:p14="http://schemas.microsoft.com/office/powerpoint/2010/main" val="30927548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Work Sans" pitchFamily="2" charset="77"/>
              </a:rPr>
              <a:t>APIs (Application Programming Interfaces) are interfaces that allow different software applications to communicate with each other and have become an essential part of modern software development. They enable developers to integrate different applications, services, and systems and create new functionalities. While API providers are responsible for ensuring the security of the API itself, API consumers must also take responsibility for securing their use of the API. This includes implementing proper authentication and authorization controls, encrypting data in transit and at rest, and monitoring API activity for suspicious behavior.</a:t>
            </a:r>
          </a:p>
          <a:p>
            <a:endParaRPr lang="en-US" dirty="0">
              <a:effectLst/>
              <a:latin typeface="Work Sans" pitchFamily="2" charset="77"/>
            </a:endParaRPr>
          </a:p>
        </p:txBody>
      </p:sp>
      <p:sp>
        <p:nvSpPr>
          <p:cNvPr id="4" name="Slide Number Placeholder 3"/>
          <p:cNvSpPr>
            <a:spLocks noGrp="1"/>
          </p:cNvSpPr>
          <p:nvPr>
            <p:ph type="sldNum" sz="quarter" idx="5"/>
          </p:nvPr>
        </p:nvSpPr>
        <p:spPr/>
        <p:txBody>
          <a:bodyPr/>
          <a:lstStyle/>
          <a:p>
            <a:fld id="{BDB84B99-7254-5F41-95FE-49D1F0822E72}" type="slidenum">
              <a:rPr lang="en-US" smtClean="0"/>
              <a:t>3</a:t>
            </a:fld>
            <a:endParaRPr lang="en-US"/>
          </a:p>
        </p:txBody>
      </p:sp>
    </p:spTree>
    <p:extLst>
      <p:ext uri="{BB962C8B-B14F-4D97-AF65-F5344CB8AC3E}">
        <p14:creationId xmlns:p14="http://schemas.microsoft.com/office/powerpoint/2010/main" val="32338045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Work Sans" pitchFamily="2" charset="77"/>
              </a:rPr>
              <a:t>A secure API provides several benefits to an organization, including protecting sensitive data from unauthorized access, maintaining the trust of customers and partners, ensuring compliance with industry regulations, preventing disruptions to business operations, and enabling scalability and growth. One misconception is that API security is only necessary for external-facing APIs, whereas internal-facing APIs can also pose security risks if they are not properly secured. Organizations must implement proper authentication and access controls for all APIs, regardless of whether they are external or internal. They must also ensure that all API’s are updated regularly to address security vulnerabilities and bugs. By prioritizing API security, organizations can protect their assets, maintain their reputation, and achieve long-term success in an increasingly connected and digital world.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Work Sans" pitchFamily="2" charset="77"/>
            </a:endParaRPr>
          </a:p>
        </p:txBody>
      </p:sp>
      <p:sp>
        <p:nvSpPr>
          <p:cNvPr id="4" name="Slide Number Placeholder 3"/>
          <p:cNvSpPr>
            <a:spLocks noGrp="1"/>
          </p:cNvSpPr>
          <p:nvPr>
            <p:ph type="sldNum" sz="quarter" idx="5"/>
          </p:nvPr>
        </p:nvSpPr>
        <p:spPr/>
        <p:txBody>
          <a:bodyPr/>
          <a:lstStyle/>
          <a:p>
            <a:fld id="{BDB84B99-7254-5F41-95FE-49D1F0822E72}" type="slidenum">
              <a:rPr lang="en-US" smtClean="0"/>
              <a:t>4</a:t>
            </a:fld>
            <a:endParaRPr lang="en-US"/>
          </a:p>
        </p:txBody>
      </p:sp>
    </p:spTree>
    <p:extLst>
      <p:ext uri="{BB962C8B-B14F-4D97-AF65-F5344CB8AC3E}">
        <p14:creationId xmlns:p14="http://schemas.microsoft.com/office/powerpoint/2010/main" val="4151019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Work Sans" pitchFamily="2" charset="77"/>
              </a:rPr>
              <a:t>Organizations and their security teams greatly benefit from this offering by enabling them to protect their data and systems from security threats, comply with industry regulations, and prevent disruptions to business operations. In turn, several ancillary parties also benefit, including the organization’s customers and partners knowing their data is secure and maintaining that trust. Developers also have a clear understanding of the coding and deployment practices required to ensure secure API design and implementation. </a:t>
            </a:r>
          </a:p>
          <a:p>
            <a:br>
              <a:rPr lang="en-US" dirty="0">
                <a:effectLst/>
                <a:latin typeface="Work Sans" pitchFamily="2" charset="77"/>
              </a:rPr>
            </a:br>
            <a:endParaRPr lang="en-US" dirty="0">
              <a:effectLst/>
              <a:latin typeface="Work Sans" pitchFamily="2" charset="77"/>
            </a:endParaRPr>
          </a:p>
          <a:p>
            <a:r>
              <a:rPr lang="en-US" dirty="0">
                <a:effectLst/>
                <a:latin typeface="Work Sans" pitchFamily="2" charset="77"/>
              </a:rPr>
              <a:t>The EVOTEK team holds vast and varied experience and with the support of industry-leading partners, proactively works with all the nuances needed to prepare for API Security threats.</a:t>
            </a:r>
          </a:p>
          <a:p>
            <a:endParaRPr lang="en-US" dirty="0">
              <a:effectLst/>
              <a:latin typeface="Work Sans" pitchFamily="2" charset="77"/>
            </a:endParaRPr>
          </a:p>
        </p:txBody>
      </p:sp>
      <p:sp>
        <p:nvSpPr>
          <p:cNvPr id="4" name="Slide Number Placeholder 3"/>
          <p:cNvSpPr>
            <a:spLocks noGrp="1"/>
          </p:cNvSpPr>
          <p:nvPr>
            <p:ph type="sldNum" sz="quarter" idx="5"/>
          </p:nvPr>
        </p:nvSpPr>
        <p:spPr/>
        <p:txBody>
          <a:bodyPr/>
          <a:lstStyle/>
          <a:p>
            <a:fld id="{BDB84B99-7254-5F41-95FE-49D1F0822E72}" type="slidenum">
              <a:rPr lang="en-US" smtClean="0"/>
              <a:t>5</a:t>
            </a:fld>
            <a:endParaRPr lang="en-US"/>
          </a:p>
        </p:txBody>
      </p:sp>
    </p:spTree>
    <p:extLst>
      <p:ext uri="{BB962C8B-B14F-4D97-AF65-F5344CB8AC3E}">
        <p14:creationId xmlns:p14="http://schemas.microsoft.com/office/powerpoint/2010/main" val="19515183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Work Sans" pitchFamily="2" charset="77"/>
              </a:rPr>
              <a:t>Recently, a major player in the finance vertical suffered a critical data breach that exposed the personal information of over 100 million customers. The breach occurred due to a vulnerability in an API that was used to access customer data. As a result, they implemented controls that are seen in the foundation of the EVOTEK API Security offering. This includes increased monitoring, stronger access controls, API testing/validation, and improved authentication/authorization. </a:t>
            </a:r>
          </a:p>
          <a:p>
            <a:endParaRPr lang="en-US" dirty="0">
              <a:effectLst/>
              <a:latin typeface="Work Sans" pitchFamily="2" charset="77"/>
            </a:endParaRPr>
          </a:p>
        </p:txBody>
      </p:sp>
      <p:sp>
        <p:nvSpPr>
          <p:cNvPr id="4" name="Slide Number Placeholder 3"/>
          <p:cNvSpPr>
            <a:spLocks noGrp="1"/>
          </p:cNvSpPr>
          <p:nvPr>
            <p:ph type="sldNum" sz="quarter" idx="5"/>
          </p:nvPr>
        </p:nvSpPr>
        <p:spPr/>
        <p:txBody>
          <a:bodyPr/>
          <a:lstStyle/>
          <a:p>
            <a:fld id="{BDB84B99-7254-5F41-95FE-49D1F0822E72}" type="slidenum">
              <a:rPr lang="en-US" smtClean="0"/>
              <a:t>6</a:t>
            </a:fld>
            <a:endParaRPr lang="en-US"/>
          </a:p>
        </p:txBody>
      </p:sp>
    </p:spTree>
    <p:extLst>
      <p:ext uri="{BB962C8B-B14F-4D97-AF65-F5344CB8AC3E}">
        <p14:creationId xmlns:p14="http://schemas.microsoft.com/office/powerpoint/2010/main" val="914067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B84B99-7254-5F41-95FE-49D1F0822E72}" type="slidenum">
              <a:rPr lang="en-US" smtClean="0"/>
              <a:t>7</a:t>
            </a:fld>
            <a:endParaRPr lang="en-US"/>
          </a:p>
        </p:txBody>
      </p:sp>
    </p:spTree>
    <p:extLst>
      <p:ext uri="{BB962C8B-B14F-4D97-AF65-F5344CB8AC3E}">
        <p14:creationId xmlns:p14="http://schemas.microsoft.com/office/powerpoint/2010/main" val="9876342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B84B99-7254-5F41-95FE-49D1F0822E72}" type="slidenum">
              <a:rPr lang="en-US" smtClean="0"/>
              <a:t>8</a:t>
            </a:fld>
            <a:endParaRPr lang="en-US"/>
          </a:p>
        </p:txBody>
      </p:sp>
    </p:spTree>
    <p:extLst>
      <p:ext uri="{BB962C8B-B14F-4D97-AF65-F5344CB8AC3E}">
        <p14:creationId xmlns:p14="http://schemas.microsoft.com/office/powerpoint/2010/main" val="2682978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B84B99-7254-5F41-95FE-49D1F0822E72}" type="slidenum">
              <a:rPr lang="en-US" smtClean="0"/>
              <a:t>9</a:t>
            </a:fld>
            <a:endParaRPr lang="en-US"/>
          </a:p>
        </p:txBody>
      </p:sp>
    </p:spTree>
    <p:extLst>
      <p:ext uri="{BB962C8B-B14F-4D97-AF65-F5344CB8AC3E}">
        <p14:creationId xmlns:p14="http://schemas.microsoft.com/office/powerpoint/2010/main" val="20118294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mpact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702335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Impact Titl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266869-518C-A107-2A46-B980DA7AB8F5}"/>
              </a:ext>
            </a:extLst>
          </p:cNvPr>
          <p:cNvPicPr>
            <a:picLocks noChangeAspect="1"/>
          </p:cNvPicPr>
          <p:nvPr userDrawn="1"/>
        </p:nvPicPr>
        <p:blipFill>
          <a:blip r:embed="rId2"/>
          <a:stretch>
            <a:fillRect/>
          </a:stretch>
        </p:blipFill>
        <p:spPr>
          <a:xfrm>
            <a:off x="10320521" y="6165676"/>
            <a:ext cx="1555793" cy="387095"/>
          </a:xfrm>
          <a:prstGeom prst="rect">
            <a:avLst/>
          </a:prstGeom>
        </p:spPr>
      </p:pic>
      <p:sp>
        <p:nvSpPr>
          <p:cNvPr id="3" name="Title Placeholder 7">
            <a:extLst>
              <a:ext uri="{FF2B5EF4-FFF2-40B4-BE49-F238E27FC236}">
                <a16:creationId xmlns:a16="http://schemas.microsoft.com/office/drawing/2014/main" id="{9C6FAAC8-A3F3-C74A-8506-E692F7A7CD7D}"/>
              </a:ext>
            </a:extLst>
          </p:cNvPr>
          <p:cNvSpPr>
            <a:spLocks noGrp="1"/>
          </p:cNvSpPr>
          <p:nvPr>
            <p:ph type="title"/>
          </p:nvPr>
        </p:nvSpPr>
        <p:spPr>
          <a:xfrm>
            <a:off x="315685" y="3138487"/>
            <a:ext cx="11560629" cy="581025"/>
          </a:xfrm>
          <a:prstGeom prst="rect">
            <a:avLst/>
          </a:prstGeom>
        </p:spPr>
        <p:txBody>
          <a:bodyPr vert="horz" lIns="91440" tIns="45720" rIns="91440" bIns="45720" rtlCol="0" anchor="ctr">
            <a:noAutofit/>
          </a:bodyPr>
          <a:lstStyle>
            <a:lvl1pPr algn="ctr">
              <a:defRPr b="0" i="0">
                <a:solidFill>
                  <a:schemeClr val="bg1"/>
                </a:solidFill>
                <a:latin typeface="Work Sans ExtraLight" pitchFamily="2" charset="77"/>
              </a:defRPr>
            </a:lvl1pPr>
          </a:lstStyle>
          <a:p>
            <a:r>
              <a:rPr lang="en-US"/>
              <a:t>Click to edit Master title style</a:t>
            </a:r>
          </a:p>
        </p:txBody>
      </p:sp>
    </p:spTree>
    <p:extLst>
      <p:ext uri="{BB962C8B-B14F-4D97-AF65-F5344CB8AC3E}">
        <p14:creationId xmlns:p14="http://schemas.microsoft.com/office/powerpoint/2010/main" val="12867050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mpact Text">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A83FF16C-9F50-BE4D-82B7-A349E3D06104}"/>
              </a:ext>
            </a:extLst>
          </p:cNvPr>
          <p:cNvSpPr>
            <a:spLocks noGrp="1"/>
          </p:cNvSpPr>
          <p:nvPr>
            <p:ph type="body" sz="quarter" idx="10"/>
          </p:nvPr>
        </p:nvSpPr>
        <p:spPr>
          <a:xfrm>
            <a:off x="315685" y="829491"/>
            <a:ext cx="11560630" cy="5199017"/>
          </a:xfrm>
          <a:prstGeom prst="rect">
            <a:avLst/>
          </a:prstGeom>
        </p:spPr>
        <p:txBody>
          <a:bodyPr anchor="ctr"/>
          <a:lstStyle>
            <a:lvl1pPr marL="457200" indent="-457200" algn="ctr">
              <a:buFont typeface="Arial" panose="020B0604020202020204" pitchFamily="34" charset="0"/>
              <a:buChar char="•"/>
              <a:defRPr b="0" i="0">
                <a:solidFill>
                  <a:schemeClr val="bg1"/>
                </a:solidFill>
                <a:latin typeface="Work Sans Light" pitchFamily="2" charset="77"/>
              </a:defRPr>
            </a:lvl1pPr>
            <a:lvl2pPr marL="800100" indent="-342900" algn="ctr">
              <a:buFont typeface="Arial" panose="020B0604020202020204" pitchFamily="34" charset="0"/>
              <a:buChar char="•"/>
              <a:defRPr b="0" i="0">
                <a:solidFill>
                  <a:schemeClr val="bg1"/>
                </a:solidFill>
                <a:latin typeface="Work Sans Light" pitchFamily="2" charset="77"/>
              </a:defRPr>
            </a:lvl2pPr>
            <a:lvl3pPr marL="1257300" indent="-342900" algn="ctr">
              <a:buFont typeface="Arial" panose="020B0604020202020204" pitchFamily="34" charset="0"/>
              <a:buChar char="•"/>
              <a:defRPr b="0" i="0">
                <a:solidFill>
                  <a:schemeClr val="bg1"/>
                </a:solidFill>
                <a:latin typeface="Work Sans Light" pitchFamily="2" charset="77"/>
              </a:defRPr>
            </a:lvl3pPr>
            <a:lvl4pPr marL="1657350" indent="-285750" algn="ctr">
              <a:buFont typeface="Arial" panose="020B0604020202020204" pitchFamily="34" charset="0"/>
              <a:buChar char="•"/>
              <a:defRPr b="0" i="0">
                <a:solidFill>
                  <a:schemeClr val="bg1"/>
                </a:solidFill>
                <a:latin typeface="Work Sans Light" pitchFamily="2" charset="77"/>
              </a:defRPr>
            </a:lvl4pPr>
            <a:lvl5pPr marL="2114550" indent="-285750" algn="ctr">
              <a:buFont typeface="Arial" panose="020B0604020202020204" pitchFamily="34" charset="0"/>
              <a:buChar char="•"/>
              <a:defRPr b="0" i="0">
                <a:solidFill>
                  <a:schemeClr val="bg1"/>
                </a:solidFill>
                <a:latin typeface="Work Sa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Graphic 2">
            <a:extLst>
              <a:ext uri="{FF2B5EF4-FFF2-40B4-BE49-F238E27FC236}">
                <a16:creationId xmlns:a16="http://schemas.microsoft.com/office/drawing/2014/main" id="{D9D691DB-54E9-1D45-97E6-765D49DCF5E7}"/>
              </a:ext>
            </a:extLst>
          </p:cNvPr>
          <p:cNvPicPr>
            <a:picLocks/>
          </p:cNvPicPr>
          <p:nvPr userDrawn="1"/>
        </p:nvPicPr>
        <p:blipFill>
          <a:blip r:embed="rId2">
            <a:extLst>
              <a:ext uri="{96DAC541-7B7A-43D3-8B79-37D633B846F1}">
                <asvg:svgBlip xmlns:asvg="http://schemas.microsoft.com/office/drawing/2016/SVG/main" r:embed="rId3"/>
              </a:ext>
            </a:extLst>
          </a:blip>
          <a:stretch>
            <a:fillRect/>
          </a:stretch>
        </p:blipFill>
        <p:spPr>
          <a:xfrm>
            <a:off x="10320521" y="6157999"/>
            <a:ext cx="1555793" cy="385347"/>
          </a:xfrm>
          <a:prstGeom prst="rect">
            <a:avLst/>
          </a:prstGeom>
        </p:spPr>
      </p:pic>
    </p:spTree>
    <p:extLst>
      <p:ext uri="{BB962C8B-B14F-4D97-AF65-F5344CB8AC3E}">
        <p14:creationId xmlns:p14="http://schemas.microsoft.com/office/powerpoint/2010/main" val="229794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mpact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65105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pact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5798482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Impact Title">
    <p:spTree>
      <p:nvGrpSpPr>
        <p:cNvPr id="1" name=""/>
        <p:cNvGrpSpPr/>
        <p:nvPr/>
      </p:nvGrpSpPr>
      <p:grpSpPr>
        <a:xfrm>
          <a:off x="0" y="0"/>
          <a:ext cx="0" cy="0"/>
          <a:chOff x="0" y="0"/>
          <a:chExt cx="0" cy="0"/>
        </a:xfrm>
      </p:grpSpPr>
      <p:sp>
        <p:nvSpPr>
          <p:cNvPr id="3" name="Title Placeholder 7">
            <a:extLst>
              <a:ext uri="{FF2B5EF4-FFF2-40B4-BE49-F238E27FC236}">
                <a16:creationId xmlns:a16="http://schemas.microsoft.com/office/drawing/2014/main" id="{9C6FAAC8-A3F3-C74A-8506-E692F7A7CD7D}"/>
              </a:ext>
            </a:extLst>
          </p:cNvPr>
          <p:cNvSpPr>
            <a:spLocks noGrp="1"/>
          </p:cNvSpPr>
          <p:nvPr>
            <p:ph type="title"/>
          </p:nvPr>
        </p:nvSpPr>
        <p:spPr>
          <a:xfrm>
            <a:off x="315685" y="3138487"/>
            <a:ext cx="11560629" cy="581025"/>
          </a:xfrm>
          <a:prstGeom prst="rect">
            <a:avLst/>
          </a:prstGeom>
        </p:spPr>
        <p:txBody>
          <a:bodyPr vert="horz" lIns="91440" tIns="45720" rIns="91440" bIns="45720" rtlCol="0" anchor="ctr">
            <a:noAutofit/>
          </a:bodyPr>
          <a:lstStyle>
            <a:lvl1pPr algn="ctr">
              <a:defRPr b="0" i="0">
                <a:solidFill>
                  <a:schemeClr val="bg1"/>
                </a:solidFill>
                <a:latin typeface="Work Sans ExtraLight" pitchFamily="2" charset="77"/>
              </a:defRPr>
            </a:lvl1pPr>
          </a:lstStyle>
          <a:p>
            <a:r>
              <a:rPr lang="en-US"/>
              <a:t>Click to edit Master title style</a:t>
            </a:r>
          </a:p>
        </p:txBody>
      </p:sp>
      <p:pic>
        <p:nvPicPr>
          <p:cNvPr id="5" name="Picture 4">
            <a:extLst>
              <a:ext uri="{FF2B5EF4-FFF2-40B4-BE49-F238E27FC236}">
                <a16:creationId xmlns:a16="http://schemas.microsoft.com/office/drawing/2014/main" id="{00C3A56D-9BB6-DC25-7A14-642BF95248B3}"/>
              </a:ext>
            </a:extLst>
          </p:cNvPr>
          <p:cNvPicPr>
            <a:picLocks noChangeAspect="1"/>
          </p:cNvPicPr>
          <p:nvPr userDrawn="1"/>
        </p:nvPicPr>
        <p:blipFill>
          <a:blip r:embed="rId2">
            <a:biLevel thresh="25000"/>
          </a:blip>
          <a:stretch>
            <a:fillRect/>
          </a:stretch>
        </p:blipFill>
        <p:spPr>
          <a:xfrm>
            <a:off x="10320521" y="6157999"/>
            <a:ext cx="1555793" cy="387095"/>
          </a:xfrm>
          <a:prstGeom prst="rect">
            <a:avLst/>
          </a:prstGeom>
        </p:spPr>
      </p:pic>
    </p:spTree>
    <p:extLst>
      <p:ext uri="{BB962C8B-B14F-4D97-AF65-F5344CB8AC3E}">
        <p14:creationId xmlns:p14="http://schemas.microsoft.com/office/powerpoint/2010/main" val="7059148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pact Text">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A83FF16C-9F50-BE4D-82B7-A349E3D06104}"/>
              </a:ext>
            </a:extLst>
          </p:cNvPr>
          <p:cNvSpPr>
            <a:spLocks noGrp="1"/>
          </p:cNvSpPr>
          <p:nvPr>
            <p:ph type="body" sz="quarter" idx="10"/>
          </p:nvPr>
        </p:nvSpPr>
        <p:spPr>
          <a:xfrm>
            <a:off x="315685" y="829491"/>
            <a:ext cx="11560630" cy="5199017"/>
          </a:xfrm>
          <a:prstGeom prst="rect">
            <a:avLst/>
          </a:prstGeom>
        </p:spPr>
        <p:txBody>
          <a:bodyPr anchor="ctr"/>
          <a:lstStyle>
            <a:lvl1pPr marL="457200" indent="-457200" algn="ctr">
              <a:buFont typeface="Arial" panose="020B0604020202020204" pitchFamily="34" charset="0"/>
              <a:buChar char="•"/>
              <a:defRPr b="0" i="0">
                <a:solidFill>
                  <a:schemeClr val="bg1"/>
                </a:solidFill>
                <a:latin typeface="Work Sans Light" pitchFamily="2" charset="77"/>
              </a:defRPr>
            </a:lvl1pPr>
            <a:lvl2pPr marL="800100" indent="-342900" algn="ctr">
              <a:buFont typeface="Arial" panose="020B0604020202020204" pitchFamily="34" charset="0"/>
              <a:buChar char="•"/>
              <a:defRPr b="0" i="0">
                <a:solidFill>
                  <a:schemeClr val="bg1"/>
                </a:solidFill>
                <a:latin typeface="Work Sans Light" pitchFamily="2" charset="77"/>
              </a:defRPr>
            </a:lvl2pPr>
            <a:lvl3pPr marL="1257300" indent="-342900" algn="ctr">
              <a:buFont typeface="Arial" panose="020B0604020202020204" pitchFamily="34" charset="0"/>
              <a:buChar char="•"/>
              <a:defRPr b="0" i="0">
                <a:solidFill>
                  <a:schemeClr val="bg1"/>
                </a:solidFill>
                <a:latin typeface="Work Sans Light" pitchFamily="2" charset="77"/>
              </a:defRPr>
            </a:lvl3pPr>
            <a:lvl4pPr marL="1657350" indent="-285750" algn="ctr">
              <a:buFont typeface="Arial" panose="020B0604020202020204" pitchFamily="34" charset="0"/>
              <a:buChar char="•"/>
              <a:defRPr b="0" i="0">
                <a:solidFill>
                  <a:schemeClr val="bg1"/>
                </a:solidFill>
                <a:latin typeface="Work Sans Light" pitchFamily="2" charset="77"/>
              </a:defRPr>
            </a:lvl4pPr>
            <a:lvl5pPr marL="2114550" indent="-285750" algn="ctr">
              <a:buFont typeface="Arial" panose="020B0604020202020204" pitchFamily="34" charset="0"/>
              <a:buChar char="•"/>
              <a:defRPr b="0" i="0">
                <a:solidFill>
                  <a:schemeClr val="bg1"/>
                </a:solidFill>
                <a:latin typeface="Work Sa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2C441ED8-EEB6-2D2E-E682-F5563A1358C3}"/>
              </a:ext>
            </a:extLst>
          </p:cNvPr>
          <p:cNvPicPr>
            <a:picLocks noChangeAspect="1"/>
          </p:cNvPicPr>
          <p:nvPr userDrawn="1"/>
        </p:nvPicPr>
        <p:blipFill>
          <a:blip r:embed="rId2">
            <a:biLevel thresh="25000"/>
          </a:blip>
          <a:stretch>
            <a:fillRect/>
          </a:stretch>
        </p:blipFill>
        <p:spPr>
          <a:xfrm>
            <a:off x="10320521" y="6157999"/>
            <a:ext cx="1555793" cy="387095"/>
          </a:xfrm>
          <a:prstGeom prst="rect">
            <a:avLst/>
          </a:prstGeom>
        </p:spPr>
      </p:pic>
    </p:spTree>
    <p:extLst>
      <p:ext uri="{BB962C8B-B14F-4D97-AF65-F5344CB8AC3E}">
        <p14:creationId xmlns:p14="http://schemas.microsoft.com/office/powerpoint/2010/main" val="25338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pact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547500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8931393"/>
      </p:ext>
    </p:extLst>
  </p:cSld>
  <p:clrMap bg1="lt1" tx1="dk1" bg2="lt2" tx2="dk2" accent1="accent1" accent2="accent2" accent3="accent3" accent4="accent4" accent5="accent5" accent6="accent6" hlink="hlink" folHlink="folHlink"/>
  <p:sldLayoutIdLst>
    <p:sldLayoutId id="2147483689" r:id="rId1"/>
    <p:sldLayoutId id="2147483691" r:id="rId2"/>
    <p:sldLayoutId id="2147483690" r:id="rId3"/>
    <p:sldLayoutId id="2147483692"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50117B-3C5A-CE12-8D68-2C5C5EE1D01E}"/>
              </a:ext>
            </a:extLst>
          </p:cNvPr>
          <p:cNvSpPr/>
          <p:nvPr userDrawn="1"/>
        </p:nvSpPr>
        <p:spPr>
          <a:xfrm>
            <a:off x="0" y="0"/>
            <a:ext cx="12192000" cy="6858000"/>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66506185"/>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8.sv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0.sv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sv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548D16-C050-6343-A4DD-090BEC174CC5}"/>
              </a:ext>
            </a:extLst>
          </p:cNvPr>
          <p:cNvSpPr txBox="1"/>
          <p:nvPr/>
        </p:nvSpPr>
        <p:spPr>
          <a:xfrm>
            <a:off x="3566301" y="3950208"/>
            <a:ext cx="5059398" cy="400110"/>
          </a:xfrm>
          <a:prstGeom prst="rect">
            <a:avLst/>
          </a:prstGeom>
          <a:noFill/>
        </p:spPr>
        <p:txBody>
          <a:bodyPr wrap="none" rtlCol="0">
            <a:spAutoFit/>
          </a:bodyPr>
          <a:lstStyle/>
          <a:p>
            <a:pPr algn="ctr"/>
            <a:r>
              <a:rPr lang="en-US" sz="2000" dirty="0">
                <a:solidFill>
                  <a:schemeClr val="tx1">
                    <a:lumMod val="75000"/>
                    <a:lumOff val="25000"/>
                  </a:schemeClr>
                </a:solidFill>
                <a:latin typeface="Work Sans Light" pitchFamily="2" charset="77"/>
              </a:rPr>
              <a:t>The Premier Enabler of Digital Business</a:t>
            </a:r>
          </a:p>
        </p:txBody>
      </p:sp>
      <p:pic>
        <p:nvPicPr>
          <p:cNvPr id="3" name="Picture 2">
            <a:extLst>
              <a:ext uri="{FF2B5EF4-FFF2-40B4-BE49-F238E27FC236}">
                <a16:creationId xmlns:a16="http://schemas.microsoft.com/office/drawing/2014/main" id="{562CAB69-6BBF-FC47-ABFD-5F89E9F745EE}"/>
              </a:ext>
            </a:extLst>
          </p:cNvPr>
          <p:cNvPicPr>
            <a:picLocks noChangeAspect="1"/>
          </p:cNvPicPr>
          <p:nvPr/>
        </p:nvPicPr>
        <p:blipFill>
          <a:blip r:embed="rId3"/>
          <a:stretch>
            <a:fillRect/>
          </a:stretch>
        </p:blipFill>
        <p:spPr>
          <a:xfrm>
            <a:off x="3663696" y="2420112"/>
            <a:ext cx="4864608" cy="1210358"/>
          </a:xfrm>
          <a:prstGeom prst="rect">
            <a:avLst/>
          </a:prstGeom>
        </p:spPr>
      </p:pic>
      <p:sp>
        <p:nvSpPr>
          <p:cNvPr id="138" name="Freeform: Shape 52">
            <a:extLst>
              <a:ext uri="{FF2B5EF4-FFF2-40B4-BE49-F238E27FC236}">
                <a16:creationId xmlns:a16="http://schemas.microsoft.com/office/drawing/2014/main" id="{A4285DAC-983F-CC41-B680-89CC7D45ACCD}"/>
              </a:ext>
            </a:extLst>
          </p:cNvPr>
          <p:cNvSpPr/>
          <p:nvPr/>
        </p:nvSpPr>
        <p:spPr>
          <a:xfrm flipH="1">
            <a:off x="0" y="-15498"/>
            <a:ext cx="2941320" cy="1612567"/>
          </a:xfrm>
          <a:custGeom>
            <a:avLst/>
            <a:gdLst>
              <a:gd name="connsiteX0" fmla="*/ 0 w 5041344"/>
              <a:gd name="connsiteY0" fmla="*/ 0 h 2929049"/>
              <a:gd name="connsiteX1" fmla="*/ 5041344 w 5041344"/>
              <a:gd name="connsiteY1" fmla="*/ 0 h 2929049"/>
              <a:gd name="connsiteX2" fmla="*/ 5041344 w 5041344"/>
              <a:gd name="connsiteY2" fmla="*/ 2348754 h 2929049"/>
              <a:gd name="connsiteX3" fmla="*/ 4999855 w 5041344"/>
              <a:gd name="connsiteY3" fmla="*/ 2379779 h 2929049"/>
              <a:gd name="connsiteX4" fmla="*/ 3201666 w 5041344"/>
              <a:gd name="connsiteY4" fmla="*/ 2929049 h 2929049"/>
              <a:gd name="connsiteX5" fmla="*/ 2106 w 5041344"/>
              <a:gd name="connsiteY5" fmla="*/ 41719 h 2929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41344" h="2929049">
                <a:moveTo>
                  <a:pt x="0" y="0"/>
                </a:moveTo>
                <a:lnTo>
                  <a:pt x="5041344" y="0"/>
                </a:lnTo>
                <a:lnTo>
                  <a:pt x="5041344" y="2348754"/>
                </a:lnTo>
                <a:lnTo>
                  <a:pt x="4999855" y="2379779"/>
                </a:lnTo>
                <a:cubicBezTo>
                  <a:pt x="4486551" y="2726560"/>
                  <a:pt x="3867756" y="2929049"/>
                  <a:pt x="3201666" y="2929049"/>
                </a:cubicBezTo>
                <a:cubicBezTo>
                  <a:pt x="1536442" y="2929049"/>
                  <a:pt x="166806" y="1663489"/>
                  <a:pt x="2106" y="41719"/>
                </a:cubicBezTo>
                <a:close/>
              </a:path>
            </a:pathLst>
          </a:custGeom>
          <a:gradFill>
            <a:gsLst>
              <a:gs pos="100000">
                <a:schemeClr val="accent1">
                  <a:lumMod val="60000"/>
                  <a:lumOff val="40000"/>
                </a:schemeClr>
              </a:gs>
              <a:gs pos="63000">
                <a:schemeClr val="accent1"/>
              </a:gs>
              <a:gs pos="0">
                <a:schemeClr val="accent4">
                  <a:alpha val="7384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400"/>
            <a:endParaRPr lang="en-ID">
              <a:solidFill>
                <a:schemeClr val="accent2"/>
              </a:solidFill>
            </a:endParaRPr>
          </a:p>
        </p:txBody>
      </p:sp>
      <p:sp>
        <p:nvSpPr>
          <p:cNvPr id="140" name="Oval 139">
            <a:extLst>
              <a:ext uri="{FF2B5EF4-FFF2-40B4-BE49-F238E27FC236}">
                <a16:creationId xmlns:a16="http://schemas.microsoft.com/office/drawing/2014/main" id="{EC3BBA1E-0017-C14B-9671-17C7FEB8EE0B}"/>
              </a:ext>
            </a:extLst>
          </p:cNvPr>
          <p:cNvSpPr/>
          <p:nvPr/>
        </p:nvSpPr>
        <p:spPr>
          <a:xfrm flipH="1">
            <a:off x="11097423" y="5047142"/>
            <a:ext cx="939473" cy="939473"/>
          </a:xfrm>
          <a:prstGeom prst="ellipse">
            <a:avLst/>
          </a:prstGeom>
          <a:gradFill>
            <a:gsLst>
              <a:gs pos="99000">
                <a:schemeClr val="bg1">
                  <a:lumMod val="95000"/>
                </a:schemeClr>
              </a:gs>
              <a:gs pos="58000">
                <a:schemeClr val="bg1">
                  <a:lumMod val="85000"/>
                </a:schemeClr>
              </a:gs>
              <a:gs pos="0">
                <a:schemeClr val="bg1">
                  <a:lumMod val="65000"/>
                </a:schemeClr>
              </a:gs>
            </a:gsLst>
            <a:lin ang="2700000" scaled="1"/>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D">
              <a:solidFill>
                <a:schemeClr val="accent2"/>
              </a:solidFill>
            </a:endParaRPr>
          </a:p>
        </p:txBody>
      </p:sp>
      <p:sp>
        <p:nvSpPr>
          <p:cNvPr id="143" name="Freeform: Shape 52">
            <a:extLst>
              <a:ext uri="{FF2B5EF4-FFF2-40B4-BE49-F238E27FC236}">
                <a16:creationId xmlns:a16="http://schemas.microsoft.com/office/drawing/2014/main" id="{AEBD1E29-FB4A-FF4E-943F-5A41EF73DE4B}"/>
              </a:ext>
            </a:extLst>
          </p:cNvPr>
          <p:cNvSpPr/>
          <p:nvPr/>
        </p:nvSpPr>
        <p:spPr>
          <a:xfrm rot="10800000" flipH="1">
            <a:off x="9720448" y="5516879"/>
            <a:ext cx="2471551" cy="1341120"/>
          </a:xfrm>
          <a:custGeom>
            <a:avLst/>
            <a:gdLst>
              <a:gd name="connsiteX0" fmla="*/ 0 w 5041344"/>
              <a:gd name="connsiteY0" fmla="*/ 0 h 2929049"/>
              <a:gd name="connsiteX1" fmla="*/ 5041344 w 5041344"/>
              <a:gd name="connsiteY1" fmla="*/ 0 h 2929049"/>
              <a:gd name="connsiteX2" fmla="*/ 5041344 w 5041344"/>
              <a:gd name="connsiteY2" fmla="*/ 2348754 h 2929049"/>
              <a:gd name="connsiteX3" fmla="*/ 4999855 w 5041344"/>
              <a:gd name="connsiteY3" fmla="*/ 2379779 h 2929049"/>
              <a:gd name="connsiteX4" fmla="*/ 3201666 w 5041344"/>
              <a:gd name="connsiteY4" fmla="*/ 2929049 h 2929049"/>
              <a:gd name="connsiteX5" fmla="*/ 2106 w 5041344"/>
              <a:gd name="connsiteY5" fmla="*/ 41719 h 2929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41344" h="2929049">
                <a:moveTo>
                  <a:pt x="0" y="0"/>
                </a:moveTo>
                <a:lnTo>
                  <a:pt x="5041344" y="0"/>
                </a:lnTo>
                <a:lnTo>
                  <a:pt x="5041344" y="2348754"/>
                </a:lnTo>
                <a:lnTo>
                  <a:pt x="4999855" y="2379779"/>
                </a:lnTo>
                <a:cubicBezTo>
                  <a:pt x="4486551" y="2726560"/>
                  <a:pt x="3867756" y="2929049"/>
                  <a:pt x="3201666" y="2929049"/>
                </a:cubicBezTo>
                <a:cubicBezTo>
                  <a:pt x="1536442" y="2929049"/>
                  <a:pt x="166806" y="1663489"/>
                  <a:pt x="2106" y="41719"/>
                </a:cubicBezTo>
                <a:close/>
              </a:path>
            </a:pathLst>
          </a:custGeom>
          <a:gradFill>
            <a:gsLst>
              <a:gs pos="100000">
                <a:schemeClr val="accent2">
                  <a:lumMod val="60000"/>
                  <a:lumOff val="40000"/>
                  <a:alpha val="82353"/>
                </a:schemeClr>
              </a:gs>
              <a:gs pos="59000">
                <a:schemeClr val="accent2"/>
              </a:gs>
              <a:gs pos="0">
                <a:schemeClr val="accent2">
                  <a:lumMod val="75000"/>
                  <a:alpha val="59532"/>
                </a:schemeClr>
              </a:gs>
            </a:gsLst>
            <a:lin ang="2700000" scaled="1"/>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D">
              <a:solidFill>
                <a:schemeClr val="accent2"/>
              </a:solidFill>
            </a:endParaRPr>
          </a:p>
        </p:txBody>
      </p:sp>
      <p:sp>
        <p:nvSpPr>
          <p:cNvPr id="4" name="TextBox 3">
            <a:extLst>
              <a:ext uri="{FF2B5EF4-FFF2-40B4-BE49-F238E27FC236}">
                <a16:creationId xmlns:a16="http://schemas.microsoft.com/office/drawing/2014/main" id="{CF6FDE13-FF92-C7AF-A776-5756C7E6D680}"/>
              </a:ext>
            </a:extLst>
          </p:cNvPr>
          <p:cNvSpPr txBox="1"/>
          <p:nvPr/>
        </p:nvSpPr>
        <p:spPr>
          <a:xfrm>
            <a:off x="10555941" y="4276165"/>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258644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100000" fill="hold" grpId="0" nodeType="withEffect">
                                  <p:stCondLst>
                                    <p:cond delay="0"/>
                                  </p:stCondLst>
                                  <p:childTnLst>
                                    <p:set>
                                      <p:cBhvr>
                                        <p:cTn id="6" dur="1" fill="hold">
                                          <p:stCondLst>
                                            <p:cond delay="0"/>
                                          </p:stCondLst>
                                        </p:cTn>
                                        <p:tgtEl>
                                          <p:spTgt spid="138"/>
                                        </p:tgtEl>
                                        <p:attrNameLst>
                                          <p:attrName>style.visibility</p:attrName>
                                        </p:attrNameLst>
                                      </p:cBhvr>
                                      <p:to>
                                        <p:strVal val="visible"/>
                                      </p:to>
                                    </p:set>
                                    <p:anim calcmode="lin" valueType="num">
                                      <p:cBhvr additive="base">
                                        <p:cTn id="7" dur="1000" fill="hold"/>
                                        <p:tgtEl>
                                          <p:spTgt spid="138"/>
                                        </p:tgtEl>
                                        <p:attrNameLst>
                                          <p:attrName>ppt_x</p:attrName>
                                        </p:attrNameLst>
                                      </p:cBhvr>
                                      <p:tavLst>
                                        <p:tav tm="0">
                                          <p:val>
                                            <p:strVal val="0-#ppt_w/2"/>
                                          </p:val>
                                        </p:tav>
                                        <p:tav tm="100000">
                                          <p:val>
                                            <p:strVal val="#ppt_x"/>
                                          </p:val>
                                        </p:tav>
                                      </p:tavLst>
                                    </p:anim>
                                    <p:anim calcmode="lin" valueType="num">
                                      <p:cBhvr additive="base">
                                        <p:cTn id="8" dur="1000" fill="hold"/>
                                        <p:tgtEl>
                                          <p:spTgt spid="138"/>
                                        </p:tgtEl>
                                        <p:attrNameLst>
                                          <p:attrName>ppt_y</p:attrName>
                                        </p:attrNameLst>
                                      </p:cBhvr>
                                      <p:tavLst>
                                        <p:tav tm="0">
                                          <p:val>
                                            <p:strVal val="0-#ppt_h/2"/>
                                          </p:val>
                                        </p:tav>
                                        <p:tav tm="100000">
                                          <p:val>
                                            <p:strVal val="#ppt_y"/>
                                          </p:val>
                                        </p:tav>
                                      </p:tavLst>
                                    </p:anim>
                                  </p:childTnLst>
                                </p:cTn>
                              </p:par>
                              <p:par>
                                <p:cTn id="9" presetID="2" presetClass="entr" presetSubtype="6" decel="100000" fill="hold" grpId="0" nodeType="withEffect">
                                  <p:stCondLst>
                                    <p:cond delay="0"/>
                                  </p:stCondLst>
                                  <p:childTnLst>
                                    <p:set>
                                      <p:cBhvr>
                                        <p:cTn id="10" dur="1" fill="hold">
                                          <p:stCondLst>
                                            <p:cond delay="0"/>
                                          </p:stCondLst>
                                        </p:cTn>
                                        <p:tgtEl>
                                          <p:spTgt spid="143"/>
                                        </p:tgtEl>
                                        <p:attrNameLst>
                                          <p:attrName>style.visibility</p:attrName>
                                        </p:attrNameLst>
                                      </p:cBhvr>
                                      <p:to>
                                        <p:strVal val="visible"/>
                                      </p:to>
                                    </p:set>
                                    <p:anim calcmode="lin" valueType="num">
                                      <p:cBhvr additive="base">
                                        <p:cTn id="11" dur="1000" fill="hold"/>
                                        <p:tgtEl>
                                          <p:spTgt spid="143"/>
                                        </p:tgtEl>
                                        <p:attrNameLst>
                                          <p:attrName>ppt_x</p:attrName>
                                        </p:attrNameLst>
                                      </p:cBhvr>
                                      <p:tavLst>
                                        <p:tav tm="0">
                                          <p:val>
                                            <p:strVal val="1+#ppt_w/2"/>
                                          </p:val>
                                        </p:tav>
                                        <p:tav tm="100000">
                                          <p:val>
                                            <p:strVal val="#ppt_x"/>
                                          </p:val>
                                        </p:tav>
                                      </p:tavLst>
                                    </p:anim>
                                    <p:anim calcmode="lin" valueType="num">
                                      <p:cBhvr additive="base">
                                        <p:cTn id="12" dur="1000" fill="hold"/>
                                        <p:tgtEl>
                                          <p:spTgt spid="143"/>
                                        </p:tgtEl>
                                        <p:attrNameLst>
                                          <p:attrName>ppt_y</p:attrName>
                                        </p:attrNameLst>
                                      </p:cBhvr>
                                      <p:tavLst>
                                        <p:tav tm="0">
                                          <p:val>
                                            <p:strVal val="1+#ppt_h/2"/>
                                          </p:val>
                                        </p:tav>
                                        <p:tav tm="100000">
                                          <p:val>
                                            <p:strVal val="#ppt_y"/>
                                          </p:val>
                                        </p:tav>
                                      </p:tavLst>
                                    </p:anim>
                                  </p:childTnLst>
                                </p:cTn>
                              </p:par>
                              <p:par>
                                <p:cTn id="13" presetID="2" presetClass="entr" presetSubtype="4" decel="50000" fill="hold" grpId="0" nodeType="withEffect">
                                  <p:stCondLst>
                                    <p:cond delay="0"/>
                                  </p:stCondLst>
                                  <p:childTnLst>
                                    <p:set>
                                      <p:cBhvr>
                                        <p:cTn id="14" dur="1" fill="hold">
                                          <p:stCondLst>
                                            <p:cond delay="0"/>
                                          </p:stCondLst>
                                        </p:cTn>
                                        <p:tgtEl>
                                          <p:spTgt spid="140"/>
                                        </p:tgtEl>
                                        <p:attrNameLst>
                                          <p:attrName>style.visibility</p:attrName>
                                        </p:attrNameLst>
                                      </p:cBhvr>
                                      <p:to>
                                        <p:strVal val="visible"/>
                                      </p:to>
                                    </p:set>
                                    <p:anim calcmode="lin" valueType="num">
                                      <p:cBhvr additive="base">
                                        <p:cTn id="15" dur="500" fill="hold"/>
                                        <p:tgtEl>
                                          <p:spTgt spid="140"/>
                                        </p:tgtEl>
                                        <p:attrNameLst>
                                          <p:attrName>ppt_x</p:attrName>
                                        </p:attrNameLst>
                                      </p:cBhvr>
                                      <p:tavLst>
                                        <p:tav tm="0">
                                          <p:val>
                                            <p:strVal val="#ppt_x"/>
                                          </p:val>
                                        </p:tav>
                                        <p:tav tm="100000">
                                          <p:val>
                                            <p:strVal val="#ppt_x"/>
                                          </p:val>
                                        </p:tav>
                                      </p:tavLst>
                                    </p:anim>
                                    <p:anim calcmode="lin" valueType="num">
                                      <p:cBhvr additive="base">
                                        <p:cTn id="16" dur="500" fill="hold"/>
                                        <p:tgtEl>
                                          <p:spTgt spid="1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 grpId="0" animBg="1"/>
      <p:bldP spid="140" grpId="0" animBg="1"/>
      <p:bldP spid="14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3972989-CE96-D192-A17A-F3D5B3F79271}"/>
              </a:ext>
            </a:extLst>
          </p:cNvPr>
          <p:cNvGrpSpPr/>
          <p:nvPr/>
        </p:nvGrpSpPr>
        <p:grpSpPr>
          <a:xfrm>
            <a:off x="7447772" y="1421502"/>
            <a:ext cx="4148501" cy="3749202"/>
            <a:chOff x="7159067" y="1498202"/>
            <a:chExt cx="4563351" cy="4124122"/>
          </a:xfrm>
        </p:grpSpPr>
        <p:sp>
          <p:nvSpPr>
            <p:cNvPr id="5" name="Oval 4">
              <a:extLst>
                <a:ext uri="{FF2B5EF4-FFF2-40B4-BE49-F238E27FC236}">
                  <a16:creationId xmlns:a16="http://schemas.microsoft.com/office/drawing/2014/main" id="{D2EBD218-FCEE-662E-AB0B-47B1C2862CDA}"/>
                </a:ext>
              </a:extLst>
            </p:cNvPr>
            <p:cNvSpPr/>
            <p:nvPr/>
          </p:nvSpPr>
          <p:spPr>
            <a:xfrm>
              <a:off x="10429435" y="4009605"/>
              <a:ext cx="1292983" cy="1292983"/>
            </a:xfrm>
            <a:prstGeom prst="ellipse">
              <a:avLst/>
            </a:prstGeom>
            <a:gradFill>
              <a:gsLst>
                <a:gs pos="100000">
                  <a:schemeClr val="accent1">
                    <a:lumMod val="60000"/>
                    <a:lumOff val="40000"/>
                  </a:schemeClr>
                </a:gs>
                <a:gs pos="63000">
                  <a:schemeClr val="accent1"/>
                </a:gs>
                <a:gs pos="0">
                  <a:schemeClr val="accent4">
                    <a:alpha val="7384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400"/>
              <a:endParaRPr lang="en-US">
                <a:solidFill>
                  <a:schemeClr val="bg1"/>
                </a:solidFill>
              </a:endParaRPr>
            </a:p>
          </p:txBody>
        </p:sp>
        <p:pic>
          <p:nvPicPr>
            <p:cNvPr id="6" name="Picture 5">
              <a:extLst>
                <a:ext uri="{FF2B5EF4-FFF2-40B4-BE49-F238E27FC236}">
                  <a16:creationId xmlns:a16="http://schemas.microsoft.com/office/drawing/2014/main" id="{75BCEE1F-C88F-9E71-1A33-C6D2AFED5035}"/>
                </a:ext>
              </a:extLst>
            </p:cNvPr>
            <p:cNvPicPr>
              <a:picLocks/>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Lst>
            </a:blip>
            <a:srcRect l="3897" r="28629"/>
            <a:stretch/>
          </p:blipFill>
          <p:spPr>
            <a:xfrm>
              <a:off x="7381459" y="1498203"/>
              <a:ext cx="3850425" cy="3804386"/>
            </a:xfrm>
            <a:prstGeom prst="ellipse">
              <a:avLst/>
            </a:prstGeom>
          </p:spPr>
        </p:pic>
        <p:sp>
          <p:nvSpPr>
            <p:cNvPr id="7" name="Oval 6">
              <a:extLst>
                <a:ext uri="{FF2B5EF4-FFF2-40B4-BE49-F238E27FC236}">
                  <a16:creationId xmlns:a16="http://schemas.microsoft.com/office/drawing/2014/main" id="{C8C7E2D0-10B6-E736-A985-F83810F76E9B}"/>
                </a:ext>
              </a:extLst>
            </p:cNvPr>
            <p:cNvSpPr/>
            <p:nvPr/>
          </p:nvSpPr>
          <p:spPr>
            <a:xfrm>
              <a:off x="7159067" y="4329341"/>
              <a:ext cx="1292983" cy="1292983"/>
            </a:xfrm>
            <a:prstGeom prst="ellipse">
              <a:avLst/>
            </a:prstGeom>
            <a:gradFill>
              <a:gsLst>
                <a:gs pos="99000">
                  <a:schemeClr val="bg1">
                    <a:lumMod val="95000"/>
                  </a:schemeClr>
                </a:gs>
                <a:gs pos="58000">
                  <a:schemeClr val="bg1">
                    <a:lumMod val="85000"/>
                  </a:schemeClr>
                </a:gs>
                <a:gs pos="0">
                  <a:schemeClr val="bg1">
                    <a:lumMod val="65000"/>
                  </a:schemeClr>
                </a:gs>
              </a:gsLst>
              <a:lin ang="2700000" scaled="1"/>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chemeClr val="bg1"/>
                </a:solidFill>
              </a:endParaRPr>
            </a:p>
          </p:txBody>
        </p:sp>
        <p:sp>
          <p:nvSpPr>
            <p:cNvPr id="8" name="Oval 7">
              <a:extLst>
                <a:ext uri="{FF2B5EF4-FFF2-40B4-BE49-F238E27FC236}">
                  <a16:creationId xmlns:a16="http://schemas.microsoft.com/office/drawing/2014/main" id="{F0CF1DAF-D266-4137-2BC9-0DBB4217A330}"/>
                </a:ext>
              </a:extLst>
            </p:cNvPr>
            <p:cNvSpPr/>
            <p:nvPr/>
          </p:nvSpPr>
          <p:spPr>
            <a:xfrm>
              <a:off x="7766544" y="1498202"/>
              <a:ext cx="641175" cy="641175"/>
            </a:xfrm>
            <a:prstGeom prst="ellipse">
              <a:avLst/>
            </a:prstGeom>
            <a:gradFill>
              <a:gsLst>
                <a:gs pos="100000">
                  <a:schemeClr val="accent2">
                    <a:lumMod val="60000"/>
                    <a:lumOff val="40000"/>
                    <a:alpha val="82353"/>
                  </a:schemeClr>
                </a:gs>
                <a:gs pos="59000">
                  <a:schemeClr val="accent2"/>
                </a:gs>
                <a:gs pos="0">
                  <a:schemeClr val="accent2">
                    <a:lumMod val="75000"/>
                    <a:alpha val="59532"/>
                  </a:schemeClr>
                </a:gs>
              </a:gsLst>
              <a:lin ang="2700000" scaled="1"/>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chemeClr val="bg1"/>
                </a:solidFill>
              </a:endParaRPr>
            </a:p>
          </p:txBody>
        </p:sp>
      </p:grpSp>
      <p:sp>
        <p:nvSpPr>
          <p:cNvPr id="9" name="TextBox 8">
            <a:extLst>
              <a:ext uri="{FF2B5EF4-FFF2-40B4-BE49-F238E27FC236}">
                <a16:creationId xmlns:a16="http://schemas.microsoft.com/office/drawing/2014/main" id="{8303A134-99F7-C02E-ACF3-C1020B6EEEF8}"/>
              </a:ext>
            </a:extLst>
          </p:cNvPr>
          <p:cNvSpPr txBox="1"/>
          <p:nvPr/>
        </p:nvSpPr>
        <p:spPr>
          <a:xfrm>
            <a:off x="-182880" y="2157984"/>
            <a:ext cx="184731" cy="369332"/>
          </a:xfrm>
          <a:prstGeom prst="rect">
            <a:avLst/>
          </a:prstGeom>
          <a:noFill/>
        </p:spPr>
        <p:txBody>
          <a:bodyPr wrap="none" rtlCol="0">
            <a:spAutoFit/>
          </a:bodyPr>
          <a:lstStyle/>
          <a:p>
            <a:endParaRPr lang="en-US" dirty="0">
              <a:solidFill>
                <a:schemeClr val="bg1"/>
              </a:solidFill>
            </a:endParaRPr>
          </a:p>
        </p:txBody>
      </p:sp>
      <p:sp>
        <p:nvSpPr>
          <p:cNvPr id="10" name="Text Placeholder 2">
            <a:extLst>
              <a:ext uri="{FF2B5EF4-FFF2-40B4-BE49-F238E27FC236}">
                <a16:creationId xmlns:a16="http://schemas.microsoft.com/office/drawing/2014/main" id="{0A5CDE74-5116-9B83-3151-6A41674830E5}"/>
              </a:ext>
            </a:extLst>
          </p:cNvPr>
          <p:cNvSpPr txBox="1">
            <a:spLocks/>
          </p:cNvSpPr>
          <p:nvPr/>
        </p:nvSpPr>
        <p:spPr>
          <a:xfrm>
            <a:off x="1075508" y="2157984"/>
            <a:ext cx="6083559" cy="3572256"/>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9063" indent="-119063"/>
            <a:r>
              <a:rPr lang="en-US" sz="1600" dirty="0">
                <a:solidFill>
                  <a:schemeClr val="bg2"/>
                </a:solidFill>
                <a:effectLst/>
                <a:latin typeface="Work Sans" pitchFamily="2" charset="77"/>
              </a:rPr>
              <a:t>APIs (Application Programming Interfaces) are interfaces that allow different software applications to communicate with each other </a:t>
            </a:r>
          </a:p>
          <a:p>
            <a:pPr marL="119063" indent="-119063"/>
            <a:r>
              <a:rPr lang="en-US" sz="1600" dirty="0">
                <a:solidFill>
                  <a:schemeClr val="bg2"/>
                </a:solidFill>
                <a:effectLst/>
                <a:latin typeface="Work Sans" pitchFamily="2" charset="77"/>
              </a:rPr>
              <a:t>They enable developers to integrate different applications, services, and systems and create new functionalities</a:t>
            </a:r>
          </a:p>
          <a:p>
            <a:pPr marL="119063" indent="-119063"/>
            <a:r>
              <a:rPr lang="en-US" sz="1600" dirty="0">
                <a:solidFill>
                  <a:schemeClr val="bg2"/>
                </a:solidFill>
                <a:effectLst/>
                <a:latin typeface="Work Sans" pitchFamily="2" charset="77"/>
              </a:rPr>
              <a:t>While API providers are responsible for ensuring the security of the API itself, API consumers must also take responsibility for securing their use of the API</a:t>
            </a:r>
          </a:p>
          <a:p>
            <a:pPr marL="119063" indent="-119063"/>
            <a:r>
              <a:rPr lang="en-US" sz="1600" dirty="0">
                <a:solidFill>
                  <a:schemeClr val="bg2"/>
                </a:solidFill>
                <a:effectLst/>
                <a:latin typeface="Work Sans" pitchFamily="2" charset="77"/>
              </a:rPr>
              <a:t>This includes implementing proper authentication and authorization controls, encrypting data in transit and at rest, and monitoring API activity for suspicious behavior</a:t>
            </a:r>
          </a:p>
        </p:txBody>
      </p:sp>
      <p:sp>
        <p:nvSpPr>
          <p:cNvPr id="11" name="TextBox 10">
            <a:extLst>
              <a:ext uri="{FF2B5EF4-FFF2-40B4-BE49-F238E27FC236}">
                <a16:creationId xmlns:a16="http://schemas.microsoft.com/office/drawing/2014/main" id="{2F712CB9-8187-0A5A-15DB-506073B2B749}"/>
              </a:ext>
            </a:extLst>
          </p:cNvPr>
          <p:cNvSpPr txBox="1"/>
          <p:nvPr/>
        </p:nvSpPr>
        <p:spPr>
          <a:xfrm>
            <a:off x="1075507" y="1346891"/>
            <a:ext cx="5804977" cy="662554"/>
          </a:xfrm>
          <a:prstGeom prst="rect">
            <a:avLst/>
          </a:prstGeom>
          <a:noFill/>
        </p:spPr>
        <p:txBody>
          <a:bodyPr wrap="square" lIns="91440" tIns="45720" rIns="91440" bIns="45720" rtlCol="0" anchor="t">
            <a:spAutoFit/>
          </a:bodyPr>
          <a:lstStyle/>
          <a:p>
            <a:pPr>
              <a:lnSpc>
                <a:spcPts val="2200"/>
              </a:lnSpc>
            </a:pPr>
            <a:r>
              <a:rPr lang="en-US" sz="2400" b="1" dirty="0">
                <a:solidFill>
                  <a:schemeClr val="bg1"/>
                </a:solidFill>
                <a:latin typeface="Work Sans" pitchFamily="2" charset="77"/>
              </a:rPr>
              <a:t>Why should I have an API Security Assessment?</a:t>
            </a:r>
          </a:p>
        </p:txBody>
      </p:sp>
    </p:spTree>
    <p:extLst>
      <p:ext uri="{BB962C8B-B14F-4D97-AF65-F5344CB8AC3E}">
        <p14:creationId xmlns:p14="http://schemas.microsoft.com/office/powerpoint/2010/main" val="4289000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DB3D9C-1FE7-E7AB-EDDD-C42810EA3976}"/>
              </a:ext>
            </a:extLst>
          </p:cNvPr>
          <p:cNvPicPr>
            <a:picLocks noChangeAspect="1"/>
          </p:cNvPicPr>
          <p:nvPr/>
        </p:nvPicPr>
        <p:blipFill rotWithShape="1">
          <a:blip r:embed="rId3"/>
          <a:srcRect l="9492" t="663" r="29354" b="7895"/>
          <a:stretch/>
        </p:blipFill>
        <p:spPr>
          <a:xfrm>
            <a:off x="813355" y="1913467"/>
            <a:ext cx="2875294" cy="2867950"/>
          </a:xfrm>
          <a:prstGeom prst="ellipse">
            <a:avLst/>
          </a:prstGeom>
          <a:ln w="254000">
            <a:gradFill>
              <a:gsLst>
                <a:gs pos="0">
                  <a:schemeClr val="accent1">
                    <a:alpha val="40000"/>
                    <a:lumMod val="100000"/>
                  </a:schemeClr>
                </a:gs>
                <a:gs pos="100000">
                  <a:schemeClr val="accent2">
                    <a:alpha val="30000"/>
                  </a:schemeClr>
                </a:gs>
              </a:gsLst>
              <a:lin ang="3000000" scaled="0"/>
            </a:gradFill>
          </a:ln>
        </p:spPr>
      </p:pic>
      <p:sp>
        <p:nvSpPr>
          <p:cNvPr id="4" name="Text Placeholder 2">
            <a:extLst>
              <a:ext uri="{FF2B5EF4-FFF2-40B4-BE49-F238E27FC236}">
                <a16:creationId xmlns:a16="http://schemas.microsoft.com/office/drawing/2014/main" id="{3ECFC050-7BBA-DC07-658D-6FD20B32D904}"/>
              </a:ext>
            </a:extLst>
          </p:cNvPr>
          <p:cNvSpPr txBox="1">
            <a:spLocks/>
          </p:cNvSpPr>
          <p:nvPr/>
        </p:nvSpPr>
        <p:spPr>
          <a:xfrm>
            <a:off x="4305928" y="2196649"/>
            <a:ext cx="6838322" cy="3904347"/>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9063" indent="-119063">
              <a:lnSpc>
                <a:spcPct val="100000"/>
              </a:lnSpc>
            </a:pPr>
            <a:r>
              <a:rPr lang="en-US" sz="1600" dirty="0">
                <a:solidFill>
                  <a:schemeClr val="bg2"/>
                </a:solidFill>
                <a:effectLst/>
                <a:latin typeface="Work Sans" pitchFamily="2" charset="77"/>
              </a:rPr>
              <a:t>One misconception is that API security is only necessary for external-facing APIs, whereas internal-facing APIs can also pose security risks if they are not properly secured</a:t>
            </a:r>
          </a:p>
          <a:p>
            <a:pPr marL="119063" indent="-119063">
              <a:lnSpc>
                <a:spcPct val="100000"/>
              </a:lnSpc>
            </a:pPr>
            <a:r>
              <a:rPr lang="en-US" sz="1600" dirty="0">
                <a:solidFill>
                  <a:schemeClr val="bg2"/>
                </a:solidFill>
                <a:effectLst/>
                <a:latin typeface="Work Sans" pitchFamily="2" charset="77"/>
              </a:rPr>
              <a:t>Organizations must implement proper authentication and access controls for all APIs, regardless of whether they are external or internal</a:t>
            </a:r>
          </a:p>
          <a:p>
            <a:pPr marL="119063" indent="-119063">
              <a:lnSpc>
                <a:spcPct val="100000"/>
              </a:lnSpc>
            </a:pPr>
            <a:r>
              <a:rPr lang="en-US" sz="1600" dirty="0">
                <a:solidFill>
                  <a:schemeClr val="bg2"/>
                </a:solidFill>
                <a:effectLst/>
                <a:latin typeface="Work Sans" pitchFamily="2" charset="77"/>
              </a:rPr>
              <a:t>They must also ensure that all API’s are updated regularly to address security vulnerabilities and bugs</a:t>
            </a:r>
          </a:p>
          <a:p>
            <a:pPr marL="119063" indent="-119063">
              <a:lnSpc>
                <a:spcPct val="100000"/>
              </a:lnSpc>
            </a:pPr>
            <a:r>
              <a:rPr lang="en-US" sz="1600" dirty="0">
                <a:solidFill>
                  <a:schemeClr val="bg2"/>
                </a:solidFill>
                <a:effectLst/>
                <a:latin typeface="Work Sans" pitchFamily="2" charset="77"/>
              </a:rPr>
              <a:t>By prioritizing API security, organizations can protect their assets, maintain their reputation, and achieve long-term success in an increasingly connected and digital world</a:t>
            </a:r>
          </a:p>
        </p:txBody>
      </p:sp>
      <p:sp>
        <p:nvSpPr>
          <p:cNvPr id="5" name="TextBox 4">
            <a:extLst>
              <a:ext uri="{FF2B5EF4-FFF2-40B4-BE49-F238E27FC236}">
                <a16:creationId xmlns:a16="http://schemas.microsoft.com/office/drawing/2014/main" id="{D55D5DC0-8755-8138-6A0B-E4406C4085E9}"/>
              </a:ext>
            </a:extLst>
          </p:cNvPr>
          <p:cNvSpPr txBox="1"/>
          <p:nvPr/>
        </p:nvSpPr>
        <p:spPr>
          <a:xfrm>
            <a:off x="4305928" y="1509617"/>
            <a:ext cx="2342308" cy="461665"/>
          </a:xfrm>
          <a:prstGeom prst="rect">
            <a:avLst/>
          </a:prstGeom>
          <a:noFill/>
        </p:spPr>
        <p:txBody>
          <a:bodyPr wrap="none" rtlCol="0">
            <a:spAutoFit/>
          </a:bodyPr>
          <a:lstStyle/>
          <a:p>
            <a:r>
              <a:rPr lang="en-US" sz="2400" b="1" dirty="0">
                <a:solidFill>
                  <a:schemeClr val="bg1"/>
                </a:solidFill>
                <a:latin typeface="Work Sans" pitchFamily="2" charset="77"/>
              </a:rPr>
              <a:t>The Challenge</a:t>
            </a:r>
          </a:p>
        </p:txBody>
      </p:sp>
    </p:spTree>
    <p:extLst>
      <p:ext uri="{BB962C8B-B14F-4D97-AF65-F5344CB8AC3E}">
        <p14:creationId xmlns:p14="http://schemas.microsoft.com/office/powerpoint/2010/main" val="71170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A88AE7-2AE7-4B7D-A478-25A8EF7E47E8}"/>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Effect>
                      <a14:saturation sat="0"/>
                    </a14:imgEffect>
                  </a14:imgLayer>
                </a14:imgProps>
              </a:ext>
            </a:extLst>
          </a:blip>
          <a:stretch>
            <a:fillRect/>
          </a:stretch>
        </p:blipFill>
        <p:spPr>
          <a:xfrm flipH="1">
            <a:off x="784425" y="1913468"/>
            <a:ext cx="2875294" cy="2867950"/>
          </a:xfrm>
          <a:prstGeom prst="ellipse">
            <a:avLst/>
          </a:prstGeom>
          <a:ln w="254000">
            <a:gradFill>
              <a:gsLst>
                <a:gs pos="0">
                  <a:schemeClr val="accent1">
                    <a:alpha val="40000"/>
                    <a:lumMod val="100000"/>
                  </a:schemeClr>
                </a:gs>
                <a:gs pos="100000">
                  <a:schemeClr val="accent2">
                    <a:alpha val="30000"/>
                  </a:schemeClr>
                </a:gs>
              </a:gsLst>
              <a:lin ang="7200000" scaled="0"/>
            </a:gradFill>
          </a:ln>
        </p:spPr>
      </p:pic>
      <p:sp>
        <p:nvSpPr>
          <p:cNvPr id="4" name="Text Placeholder 2">
            <a:extLst>
              <a:ext uri="{FF2B5EF4-FFF2-40B4-BE49-F238E27FC236}">
                <a16:creationId xmlns:a16="http://schemas.microsoft.com/office/drawing/2014/main" id="{D04E0840-9C7C-FDAE-6C5A-DF9FD85712B3}"/>
              </a:ext>
            </a:extLst>
          </p:cNvPr>
          <p:cNvSpPr txBox="1">
            <a:spLocks/>
          </p:cNvSpPr>
          <p:nvPr/>
        </p:nvSpPr>
        <p:spPr>
          <a:xfrm>
            <a:off x="4305928" y="2076581"/>
            <a:ext cx="6824035" cy="3995607"/>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600" dirty="0">
                <a:solidFill>
                  <a:schemeClr val="bg2"/>
                </a:solidFill>
                <a:effectLst/>
                <a:latin typeface="Work Sans" pitchFamily="2" charset="77"/>
              </a:rPr>
              <a:t>Organizations and their security teams greatly benefit from this offering by enabling them to protect their data and systems from security threats, comply with industry regulations, and prevent disruptions to business operations</a:t>
            </a:r>
          </a:p>
          <a:p>
            <a:pPr>
              <a:lnSpc>
                <a:spcPct val="100000"/>
              </a:lnSpc>
            </a:pPr>
            <a:r>
              <a:rPr lang="en-US" sz="1600" dirty="0">
                <a:solidFill>
                  <a:schemeClr val="bg2"/>
                </a:solidFill>
                <a:effectLst/>
                <a:latin typeface="Work Sans" pitchFamily="2" charset="77"/>
              </a:rPr>
              <a:t>In turn, several ancillary parties also benefit, including the organization’s customers and partners knowing their data is secure and maintaining that trust</a:t>
            </a:r>
          </a:p>
          <a:p>
            <a:pPr>
              <a:lnSpc>
                <a:spcPct val="100000"/>
              </a:lnSpc>
            </a:pPr>
            <a:r>
              <a:rPr lang="en-US" sz="1600" dirty="0">
                <a:solidFill>
                  <a:schemeClr val="bg2"/>
                </a:solidFill>
                <a:effectLst/>
                <a:latin typeface="Work Sans" pitchFamily="2" charset="77"/>
              </a:rPr>
              <a:t>Developers also have a clear understanding of the coding and deployment practices required to ensure secure API design and implementation</a:t>
            </a:r>
          </a:p>
          <a:p>
            <a:pPr>
              <a:lnSpc>
                <a:spcPct val="100000"/>
              </a:lnSpc>
            </a:pPr>
            <a:r>
              <a:rPr lang="en-US" sz="1600" dirty="0">
                <a:solidFill>
                  <a:schemeClr val="bg2"/>
                </a:solidFill>
                <a:effectLst/>
                <a:latin typeface="Work Sans" pitchFamily="2" charset="77"/>
              </a:rPr>
              <a:t>The EVOTEK team holds vast and varied experience and with the support of industry-leading partners, proactively works with all the nuances needed to prepare for API Security threats</a:t>
            </a:r>
          </a:p>
        </p:txBody>
      </p:sp>
      <p:sp>
        <p:nvSpPr>
          <p:cNvPr id="5" name="TextBox 4">
            <a:extLst>
              <a:ext uri="{FF2B5EF4-FFF2-40B4-BE49-F238E27FC236}">
                <a16:creationId xmlns:a16="http://schemas.microsoft.com/office/drawing/2014/main" id="{3AF5EACA-DB1A-CA47-7A12-93F5D899543C}"/>
              </a:ext>
            </a:extLst>
          </p:cNvPr>
          <p:cNvSpPr txBox="1"/>
          <p:nvPr/>
        </p:nvSpPr>
        <p:spPr>
          <a:xfrm>
            <a:off x="4305928" y="1463298"/>
            <a:ext cx="2116285" cy="461665"/>
          </a:xfrm>
          <a:prstGeom prst="rect">
            <a:avLst/>
          </a:prstGeom>
          <a:noFill/>
        </p:spPr>
        <p:txBody>
          <a:bodyPr wrap="none" rtlCol="0">
            <a:spAutoFit/>
          </a:bodyPr>
          <a:lstStyle/>
          <a:p>
            <a:r>
              <a:rPr lang="en-US" sz="2400" b="1" dirty="0">
                <a:solidFill>
                  <a:schemeClr val="bg1"/>
                </a:solidFill>
                <a:latin typeface="Work Sans" pitchFamily="2" charset="77"/>
              </a:rPr>
              <a:t>The Solution</a:t>
            </a:r>
          </a:p>
        </p:txBody>
      </p:sp>
    </p:spTree>
    <p:extLst>
      <p:ext uri="{BB962C8B-B14F-4D97-AF65-F5344CB8AC3E}">
        <p14:creationId xmlns:p14="http://schemas.microsoft.com/office/powerpoint/2010/main" val="1474509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D50DF1BE-D541-6AD6-F455-A3D8B2648177}"/>
              </a:ext>
            </a:extLst>
          </p:cNvPr>
          <p:cNvSpPr/>
          <p:nvPr/>
        </p:nvSpPr>
        <p:spPr>
          <a:xfrm>
            <a:off x="3481604" y="3991995"/>
            <a:ext cx="524799" cy="524799"/>
          </a:xfrm>
          <a:prstGeom prst="ellipse">
            <a:avLst/>
          </a:prstGeom>
          <a:gradFill>
            <a:gsLst>
              <a:gs pos="100000">
                <a:schemeClr val="accent2">
                  <a:lumMod val="60000"/>
                  <a:lumOff val="40000"/>
                  <a:alpha val="82353"/>
                </a:schemeClr>
              </a:gs>
              <a:gs pos="59000">
                <a:schemeClr val="accent2"/>
              </a:gs>
              <a:gs pos="0">
                <a:schemeClr val="accent2">
                  <a:lumMod val="75000"/>
                  <a:alpha val="59532"/>
                </a:schemeClr>
              </a:gs>
            </a:gsLst>
            <a:lin ang="2700000" scaled="1"/>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chemeClr val="bg1"/>
              </a:solidFill>
            </a:endParaRPr>
          </a:p>
        </p:txBody>
      </p:sp>
      <p:sp>
        <p:nvSpPr>
          <p:cNvPr id="3" name="Oval 2">
            <a:extLst>
              <a:ext uri="{FF2B5EF4-FFF2-40B4-BE49-F238E27FC236}">
                <a16:creationId xmlns:a16="http://schemas.microsoft.com/office/drawing/2014/main" id="{F39C07A7-C4D7-1E39-9391-D5EB7D28D341}"/>
              </a:ext>
            </a:extLst>
          </p:cNvPr>
          <p:cNvSpPr/>
          <p:nvPr/>
        </p:nvSpPr>
        <p:spPr>
          <a:xfrm>
            <a:off x="770584" y="1864061"/>
            <a:ext cx="3129879" cy="3129879"/>
          </a:xfrm>
          <a:prstGeom prst="ellipse">
            <a:avLst/>
          </a:prstGeom>
          <a:gradFill>
            <a:gsLst>
              <a:gs pos="99000">
                <a:schemeClr val="tx1">
                  <a:lumMod val="50000"/>
                  <a:lumOff val="50000"/>
                  <a:alpha val="60230"/>
                </a:schemeClr>
              </a:gs>
              <a:gs pos="59000">
                <a:schemeClr val="tx1"/>
              </a:gs>
              <a:gs pos="0">
                <a:schemeClr val="tx1">
                  <a:lumMod val="75000"/>
                  <a:lumOff val="25000"/>
                  <a:alpha val="77496"/>
                </a:schemeClr>
              </a:gs>
            </a:gsLst>
            <a:lin ang="2700000" scaled="1"/>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chemeClr val="bg1"/>
              </a:solidFill>
            </a:endParaRPr>
          </a:p>
        </p:txBody>
      </p:sp>
      <p:pic>
        <p:nvPicPr>
          <p:cNvPr id="4" name="Graphic 3">
            <a:extLst>
              <a:ext uri="{FF2B5EF4-FFF2-40B4-BE49-F238E27FC236}">
                <a16:creationId xmlns:a16="http://schemas.microsoft.com/office/drawing/2014/main" id="{56F40C9C-68A3-F15D-1AB8-7943640F909C}"/>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1706042" y="2817359"/>
            <a:ext cx="1207363" cy="1203185"/>
          </a:xfrm>
          <a:prstGeom prst="rect">
            <a:avLst/>
          </a:prstGeom>
        </p:spPr>
      </p:pic>
      <p:sp>
        <p:nvSpPr>
          <p:cNvPr id="5" name="Oval 4">
            <a:extLst>
              <a:ext uri="{FF2B5EF4-FFF2-40B4-BE49-F238E27FC236}">
                <a16:creationId xmlns:a16="http://schemas.microsoft.com/office/drawing/2014/main" id="{2A58F0F4-3187-64EB-C31E-A236CD2469AF}"/>
              </a:ext>
            </a:extLst>
          </p:cNvPr>
          <p:cNvSpPr/>
          <p:nvPr/>
        </p:nvSpPr>
        <p:spPr>
          <a:xfrm>
            <a:off x="983865" y="1614823"/>
            <a:ext cx="811082" cy="811082"/>
          </a:xfrm>
          <a:prstGeom prst="ellipse">
            <a:avLst/>
          </a:prstGeom>
          <a:gradFill>
            <a:gsLst>
              <a:gs pos="100000">
                <a:schemeClr val="accent1">
                  <a:lumMod val="60000"/>
                  <a:lumOff val="40000"/>
                </a:schemeClr>
              </a:gs>
              <a:gs pos="63000">
                <a:schemeClr val="accent1"/>
              </a:gs>
              <a:gs pos="0">
                <a:schemeClr val="accent4">
                  <a:alpha val="7384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400"/>
            <a:endParaRPr lang="en-US">
              <a:solidFill>
                <a:schemeClr val="bg1"/>
              </a:solidFill>
            </a:endParaRPr>
          </a:p>
        </p:txBody>
      </p:sp>
      <p:sp>
        <p:nvSpPr>
          <p:cNvPr id="6" name="Oval 5">
            <a:extLst>
              <a:ext uri="{FF2B5EF4-FFF2-40B4-BE49-F238E27FC236}">
                <a16:creationId xmlns:a16="http://schemas.microsoft.com/office/drawing/2014/main" id="{D9211FC0-CEBB-A93E-AFDB-7634AD64C9FB}"/>
              </a:ext>
            </a:extLst>
          </p:cNvPr>
          <p:cNvSpPr/>
          <p:nvPr/>
        </p:nvSpPr>
        <p:spPr>
          <a:xfrm>
            <a:off x="801940" y="4255471"/>
            <a:ext cx="1058301" cy="1058301"/>
          </a:xfrm>
          <a:prstGeom prst="ellipse">
            <a:avLst/>
          </a:prstGeom>
          <a:gradFill>
            <a:gsLst>
              <a:gs pos="99000">
                <a:schemeClr val="bg1">
                  <a:lumMod val="95000"/>
                </a:schemeClr>
              </a:gs>
              <a:gs pos="58000">
                <a:schemeClr val="bg1">
                  <a:lumMod val="85000"/>
                </a:schemeClr>
              </a:gs>
              <a:gs pos="0">
                <a:schemeClr val="bg1">
                  <a:lumMod val="65000"/>
                </a:schemeClr>
              </a:gs>
            </a:gsLst>
            <a:lin ang="2700000" scaled="1"/>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chemeClr val="bg1"/>
              </a:solidFill>
            </a:endParaRPr>
          </a:p>
        </p:txBody>
      </p:sp>
      <p:sp>
        <p:nvSpPr>
          <p:cNvPr id="7" name="Text Placeholder 2">
            <a:extLst>
              <a:ext uri="{FF2B5EF4-FFF2-40B4-BE49-F238E27FC236}">
                <a16:creationId xmlns:a16="http://schemas.microsoft.com/office/drawing/2014/main" id="{7C36FEFE-F33A-368B-0119-3C5267FD0472}"/>
              </a:ext>
            </a:extLst>
          </p:cNvPr>
          <p:cNvSpPr txBox="1">
            <a:spLocks/>
          </p:cNvSpPr>
          <p:nvPr/>
        </p:nvSpPr>
        <p:spPr>
          <a:xfrm>
            <a:off x="4305928" y="2177666"/>
            <a:ext cx="7115488" cy="3934990"/>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9063" indent="-119063">
              <a:lnSpc>
                <a:spcPct val="100000"/>
              </a:lnSpc>
            </a:pPr>
            <a:r>
              <a:rPr lang="en-US" sz="1600" dirty="0">
                <a:solidFill>
                  <a:schemeClr val="bg2"/>
                </a:solidFill>
                <a:effectLst/>
                <a:latin typeface="Work Sans" pitchFamily="2" charset="77"/>
              </a:rPr>
              <a:t> </a:t>
            </a:r>
            <a:r>
              <a:rPr lang="en-US" sz="1600" dirty="0">
                <a:solidFill>
                  <a:schemeClr val="bg2"/>
                </a:solidFill>
                <a:latin typeface="Work Sans" pitchFamily="2" charset="77"/>
              </a:rPr>
              <a:t>A </a:t>
            </a:r>
            <a:r>
              <a:rPr lang="en-US" sz="1600" dirty="0">
                <a:solidFill>
                  <a:schemeClr val="bg2"/>
                </a:solidFill>
                <a:effectLst/>
                <a:latin typeface="Work Sans" pitchFamily="2" charset="77"/>
              </a:rPr>
              <a:t>major player in the finance vertical suffered a critical data breach that exposed the personal information of over 100 million customers</a:t>
            </a:r>
          </a:p>
          <a:p>
            <a:pPr marL="119063" indent="-119063">
              <a:lnSpc>
                <a:spcPct val="100000"/>
              </a:lnSpc>
            </a:pPr>
            <a:r>
              <a:rPr lang="en-US" sz="1600" dirty="0">
                <a:solidFill>
                  <a:schemeClr val="bg2"/>
                </a:solidFill>
                <a:effectLst/>
                <a:latin typeface="Work Sans" pitchFamily="2" charset="77"/>
              </a:rPr>
              <a:t>The breach occurred due to a vulnerability in an API that was used to access customer data</a:t>
            </a:r>
          </a:p>
          <a:p>
            <a:pPr marL="119063" indent="-119063">
              <a:lnSpc>
                <a:spcPct val="100000"/>
              </a:lnSpc>
            </a:pPr>
            <a:r>
              <a:rPr lang="en-US" sz="1600" dirty="0">
                <a:solidFill>
                  <a:schemeClr val="bg2"/>
                </a:solidFill>
                <a:effectLst/>
                <a:latin typeface="Work Sans" pitchFamily="2" charset="77"/>
              </a:rPr>
              <a:t> As a result, they implemented controls that are seen in the foundation of the EVOTEK API Security offering</a:t>
            </a:r>
          </a:p>
          <a:p>
            <a:pPr marL="119063" indent="-119063">
              <a:lnSpc>
                <a:spcPct val="100000"/>
              </a:lnSpc>
            </a:pPr>
            <a:r>
              <a:rPr lang="en-US" sz="1600" dirty="0">
                <a:solidFill>
                  <a:schemeClr val="bg2"/>
                </a:solidFill>
                <a:effectLst/>
                <a:latin typeface="Work Sans" pitchFamily="2" charset="77"/>
              </a:rPr>
              <a:t>This includes increased monitoring, stronger access controls, API testing/validation, and improved authentication/authorization</a:t>
            </a:r>
          </a:p>
        </p:txBody>
      </p:sp>
      <p:sp>
        <p:nvSpPr>
          <p:cNvPr id="10" name="TextBox 9">
            <a:extLst>
              <a:ext uri="{FF2B5EF4-FFF2-40B4-BE49-F238E27FC236}">
                <a16:creationId xmlns:a16="http://schemas.microsoft.com/office/drawing/2014/main" id="{098BD956-4DFE-AA27-053A-8CC0914C99AC}"/>
              </a:ext>
            </a:extLst>
          </p:cNvPr>
          <p:cNvSpPr txBox="1"/>
          <p:nvPr/>
        </p:nvSpPr>
        <p:spPr>
          <a:xfrm>
            <a:off x="4305928" y="1517574"/>
            <a:ext cx="5438147" cy="400110"/>
          </a:xfrm>
          <a:prstGeom prst="rect">
            <a:avLst/>
          </a:prstGeom>
          <a:noFill/>
        </p:spPr>
        <p:txBody>
          <a:bodyPr wrap="square" lIns="91440" tIns="45720" rIns="91440" bIns="45720" rtlCol="0" anchor="t">
            <a:spAutoFit/>
          </a:bodyPr>
          <a:lstStyle/>
          <a:p>
            <a:r>
              <a:rPr lang="en-US" sz="2000" b="1" dirty="0">
                <a:solidFill>
                  <a:schemeClr val="bg1"/>
                </a:solidFill>
                <a:latin typeface="Work Sans" pitchFamily="2" charset="77"/>
              </a:rPr>
              <a:t>Solving Challenges </a:t>
            </a:r>
          </a:p>
        </p:txBody>
      </p:sp>
    </p:spTree>
    <p:extLst>
      <p:ext uri="{BB962C8B-B14F-4D97-AF65-F5344CB8AC3E}">
        <p14:creationId xmlns:p14="http://schemas.microsoft.com/office/powerpoint/2010/main" val="109474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5B3B5E8B-A8AF-4048-9481-186D089D02BA}"/>
              </a:ext>
            </a:extLst>
          </p:cNvPr>
          <p:cNvSpPr/>
          <p:nvPr/>
        </p:nvSpPr>
        <p:spPr>
          <a:xfrm>
            <a:off x="10058191" y="1682455"/>
            <a:ext cx="1058301" cy="1058301"/>
          </a:xfrm>
          <a:prstGeom prst="ellipse">
            <a:avLst/>
          </a:prstGeom>
          <a:gradFill>
            <a:gsLst>
              <a:gs pos="99000">
                <a:schemeClr val="bg1">
                  <a:lumMod val="95000"/>
                </a:schemeClr>
              </a:gs>
              <a:gs pos="58000">
                <a:schemeClr val="bg1">
                  <a:lumMod val="85000"/>
                </a:schemeClr>
              </a:gs>
              <a:gs pos="0">
                <a:schemeClr val="bg1">
                  <a:lumMod val="65000"/>
                </a:schemeClr>
              </a:gs>
            </a:gsLst>
            <a:lin ang="2700000" scaled="1"/>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chemeClr val="bg1"/>
              </a:solidFill>
            </a:endParaRPr>
          </a:p>
        </p:txBody>
      </p:sp>
      <p:sp>
        <p:nvSpPr>
          <p:cNvPr id="13" name="Oval 12">
            <a:extLst>
              <a:ext uri="{FF2B5EF4-FFF2-40B4-BE49-F238E27FC236}">
                <a16:creationId xmlns:a16="http://schemas.microsoft.com/office/drawing/2014/main" id="{F4F27742-2E71-0E41-BDE3-FBE844C30DEB}"/>
              </a:ext>
            </a:extLst>
          </p:cNvPr>
          <p:cNvSpPr/>
          <p:nvPr/>
        </p:nvSpPr>
        <p:spPr>
          <a:xfrm>
            <a:off x="10386043" y="4308870"/>
            <a:ext cx="524799" cy="524799"/>
          </a:xfrm>
          <a:prstGeom prst="ellipse">
            <a:avLst/>
          </a:prstGeom>
          <a:gradFill>
            <a:gsLst>
              <a:gs pos="100000">
                <a:schemeClr val="accent2">
                  <a:lumMod val="60000"/>
                  <a:lumOff val="40000"/>
                  <a:alpha val="82353"/>
                </a:schemeClr>
              </a:gs>
              <a:gs pos="59000">
                <a:schemeClr val="accent2"/>
              </a:gs>
              <a:gs pos="0">
                <a:schemeClr val="accent2">
                  <a:lumMod val="75000"/>
                  <a:alpha val="59532"/>
                </a:schemeClr>
              </a:gs>
            </a:gsLst>
            <a:lin ang="2700000" scaled="1"/>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chemeClr val="bg1"/>
              </a:solidFill>
            </a:endParaRPr>
          </a:p>
        </p:txBody>
      </p:sp>
      <p:sp>
        <p:nvSpPr>
          <p:cNvPr id="17" name="Oval 16">
            <a:extLst>
              <a:ext uri="{FF2B5EF4-FFF2-40B4-BE49-F238E27FC236}">
                <a16:creationId xmlns:a16="http://schemas.microsoft.com/office/drawing/2014/main" id="{74C16289-5744-0B48-89A2-977FA10A4F98}"/>
              </a:ext>
            </a:extLst>
          </p:cNvPr>
          <p:cNvSpPr/>
          <p:nvPr/>
        </p:nvSpPr>
        <p:spPr>
          <a:xfrm>
            <a:off x="7880673" y="1864061"/>
            <a:ext cx="3129879" cy="3129879"/>
          </a:xfrm>
          <a:prstGeom prst="ellipse">
            <a:avLst/>
          </a:prstGeom>
          <a:gradFill>
            <a:gsLst>
              <a:gs pos="99000">
                <a:schemeClr val="tx1">
                  <a:lumMod val="50000"/>
                  <a:lumOff val="50000"/>
                  <a:alpha val="60230"/>
                </a:schemeClr>
              </a:gs>
              <a:gs pos="59000">
                <a:schemeClr val="tx1"/>
              </a:gs>
              <a:gs pos="0">
                <a:schemeClr val="tx1">
                  <a:lumMod val="75000"/>
                  <a:lumOff val="25000"/>
                  <a:alpha val="77496"/>
                </a:schemeClr>
              </a:gs>
            </a:gsLst>
            <a:lin ang="2700000" scaled="1"/>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chemeClr val="bg1"/>
              </a:solidFill>
            </a:endParaRPr>
          </a:p>
        </p:txBody>
      </p:sp>
      <p:sp>
        <p:nvSpPr>
          <p:cNvPr id="18" name="Oval 17">
            <a:extLst>
              <a:ext uri="{FF2B5EF4-FFF2-40B4-BE49-F238E27FC236}">
                <a16:creationId xmlns:a16="http://schemas.microsoft.com/office/drawing/2014/main" id="{5D4A5607-1831-F646-BA3A-1C26990C8A92}"/>
              </a:ext>
            </a:extLst>
          </p:cNvPr>
          <p:cNvSpPr/>
          <p:nvPr/>
        </p:nvSpPr>
        <p:spPr>
          <a:xfrm>
            <a:off x="7765519" y="3988329"/>
            <a:ext cx="853925" cy="845340"/>
          </a:xfrm>
          <a:prstGeom prst="ellipse">
            <a:avLst/>
          </a:prstGeom>
          <a:gradFill>
            <a:gsLst>
              <a:gs pos="100000">
                <a:schemeClr val="accent1">
                  <a:lumMod val="60000"/>
                  <a:lumOff val="40000"/>
                </a:schemeClr>
              </a:gs>
              <a:gs pos="63000">
                <a:schemeClr val="accent1"/>
              </a:gs>
              <a:gs pos="0">
                <a:schemeClr val="accent4">
                  <a:alpha val="7384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400"/>
            <a:endParaRPr lang="en-US">
              <a:solidFill>
                <a:schemeClr val="bg1"/>
              </a:solidFill>
            </a:endParaRPr>
          </a:p>
        </p:txBody>
      </p:sp>
      <p:pic>
        <p:nvPicPr>
          <p:cNvPr id="19" name="Graphic 18">
            <a:extLst>
              <a:ext uri="{FF2B5EF4-FFF2-40B4-BE49-F238E27FC236}">
                <a16:creationId xmlns:a16="http://schemas.microsoft.com/office/drawing/2014/main" id="{355B6B69-9935-6146-936D-6647FFA738B2}"/>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8914625" y="2818585"/>
            <a:ext cx="1061974" cy="1058301"/>
          </a:xfrm>
          <a:prstGeom prst="rect">
            <a:avLst/>
          </a:prstGeom>
          <a:effectLst>
            <a:softEdge rad="0"/>
          </a:effectLst>
        </p:spPr>
      </p:pic>
      <p:sp>
        <p:nvSpPr>
          <p:cNvPr id="20" name="TextBox 19">
            <a:extLst>
              <a:ext uri="{FF2B5EF4-FFF2-40B4-BE49-F238E27FC236}">
                <a16:creationId xmlns:a16="http://schemas.microsoft.com/office/drawing/2014/main" id="{27196397-70D8-DC4E-B57E-04695858E8E8}"/>
              </a:ext>
            </a:extLst>
          </p:cNvPr>
          <p:cNvSpPr txBox="1"/>
          <p:nvPr/>
        </p:nvSpPr>
        <p:spPr>
          <a:xfrm>
            <a:off x="1075508" y="1602451"/>
            <a:ext cx="3129879" cy="400110"/>
          </a:xfrm>
          <a:prstGeom prst="rect">
            <a:avLst/>
          </a:prstGeom>
          <a:noFill/>
        </p:spPr>
        <p:txBody>
          <a:bodyPr wrap="square" lIns="91440" tIns="45720" rIns="91440" bIns="45720" rtlCol="0" anchor="t">
            <a:spAutoFit/>
          </a:bodyPr>
          <a:lstStyle/>
          <a:p>
            <a:r>
              <a:rPr lang="en-US" sz="2000" b="1" dirty="0">
                <a:solidFill>
                  <a:schemeClr val="bg1"/>
                </a:solidFill>
                <a:latin typeface="Work Sans" pitchFamily="2" charset="77"/>
              </a:rPr>
              <a:t>Getting Started</a:t>
            </a:r>
          </a:p>
        </p:txBody>
      </p:sp>
      <p:sp>
        <p:nvSpPr>
          <p:cNvPr id="21" name="Text Placeholder 2">
            <a:extLst>
              <a:ext uri="{FF2B5EF4-FFF2-40B4-BE49-F238E27FC236}">
                <a16:creationId xmlns:a16="http://schemas.microsoft.com/office/drawing/2014/main" id="{AAD95BBD-FD0B-4648-A6AA-F74C9A889C77}"/>
              </a:ext>
            </a:extLst>
          </p:cNvPr>
          <p:cNvSpPr txBox="1">
            <a:spLocks/>
          </p:cNvSpPr>
          <p:nvPr/>
        </p:nvSpPr>
        <p:spPr>
          <a:xfrm>
            <a:off x="1075508" y="2140892"/>
            <a:ext cx="5556479" cy="3998259"/>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800" b="1" dirty="0">
                <a:solidFill>
                  <a:schemeClr val="bg1"/>
                </a:solidFill>
                <a:latin typeface="Work Sans" pitchFamily="2" charset="77"/>
              </a:rPr>
              <a:t>Your organization needs a team that is:</a:t>
            </a:r>
          </a:p>
          <a:p>
            <a:pPr marL="119063" indent="-119063">
              <a:lnSpc>
                <a:spcPct val="100000"/>
              </a:lnSpc>
            </a:pPr>
            <a:r>
              <a:rPr lang="en-US" sz="1800" dirty="0">
                <a:solidFill>
                  <a:schemeClr val="bg1"/>
                </a:solidFill>
                <a:latin typeface="Work Sans" pitchFamily="2" charset="77"/>
              </a:rPr>
              <a:t>Reliable and experienced at its core</a:t>
            </a:r>
          </a:p>
          <a:p>
            <a:pPr marL="119063" indent="-119063">
              <a:lnSpc>
                <a:spcPct val="100000"/>
              </a:lnSpc>
            </a:pPr>
            <a:r>
              <a:rPr lang="en-US" sz="1800" dirty="0">
                <a:solidFill>
                  <a:schemeClr val="bg1"/>
                </a:solidFill>
                <a:latin typeface="Work Sans" pitchFamily="2" charset="77"/>
              </a:rPr>
              <a:t>The right talent delivering the right solutions</a:t>
            </a:r>
          </a:p>
          <a:p>
            <a:pPr marL="119063" indent="-119063">
              <a:lnSpc>
                <a:spcPct val="100000"/>
              </a:lnSpc>
            </a:pPr>
            <a:r>
              <a:rPr lang="en-US" sz="1800" dirty="0">
                <a:solidFill>
                  <a:schemeClr val="bg1"/>
                </a:solidFill>
                <a:latin typeface="Work Sans" pitchFamily="2" charset="77"/>
              </a:rPr>
              <a:t>Digital Initiative driven</a:t>
            </a:r>
          </a:p>
          <a:p>
            <a:pPr marL="119063" indent="-119063">
              <a:lnSpc>
                <a:spcPct val="100000"/>
              </a:lnSpc>
            </a:pPr>
            <a:r>
              <a:rPr lang="en-US" sz="1800" dirty="0">
                <a:solidFill>
                  <a:schemeClr val="bg1"/>
                </a:solidFill>
                <a:latin typeface="Work Sans" pitchFamily="2" charset="77"/>
              </a:rPr>
              <a:t>Focused on adjacencies</a:t>
            </a:r>
          </a:p>
          <a:p>
            <a:pPr marL="119063" indent="-119063">
              <a:lnSpc>
                <a:spcPct val="100000"/>
              </a:lnSpc>
            </a:pPr>
            <a:r>
              <a:rPr lang="en-US" sz="1800" dirty="0">
                <a:solidFill>
                  <a:schemeClr val="bg1"/>
                </a:solidFill>
                <a:latin typeface="Work Sans" pitchFamily="2" charset="77"/>
              </a:rPr>
              <a:t>Building a foundation for long-term success</a:t>
            </a:r>
          </a:p>
          <a:p>
            <a:pPr marL="119063" indent="-119063">
              <a:lnSpc>
                <a:spcPct val="100000"/>
              </a:lnSpc>
            </a:pPr>
            <a:r>
              <a:rPr lang="en-US" sz="1800" dirty="0">
                <a:solidFill>
                  <a:schemeClr val="bg1"/>
                </a:solidFill>
                <a:latin typeface="Work Sans" pitchFamily="2" charset="77"/>
              </a:rPr>
              <a:t>Solving for challenges tomorrow with today’s technologies</a:t>
            </a:r>
          </a:p>
        </p:txBody>
      </p:sp>
    </p:spTree>
    <p:extLst>
      <p:ext uri="{BB962C8B-B14F-4D97-AF65-F5344CB8AC3E}">
        <p14:creationId xmlns:p14="http://schemas.microsoft.com/office/powerpoint/2010/main" val="2961870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Oval 139">
            <a:extLst>
              <a:ext uri="{FF2B5EF4-FFF2-40B4-BE49-F238E27FC236}">
                <a16:creationId xmlns:a16="http://schemas.microsoft.com/office/drawing/2014/main" id="{EC3BBA1E-0017-C14B-9671-17C7FEB8EE0B}"/>
              </a:ext>
            </a:extLst>
          </p:cNvPr>
          <p:cNvSpPr/>
          <p:nvPr/>
        </p:nvSpPr>
        <p:spPr>
          <a:xfrm flipH="1">
            <a:off x="11097423" y="5047142"/>
            <a:ext cx="939473" cy="939473"/>
          </a:xfrm>
          <a:prstGeom prst="ellipse">
            <a:avLst/>
          </a:prstGeom>
          <a:gradFill>
            <a:gsLst>
              <a:gs pos="99000">
                <a:schemeClr val="bg1">
                  <a:lumMod val="95000"/>
                </a:schemeClr>
              </a:gs>
              <a:gs pos="58000">
                <a:schemeClr val="bg1">
                  <a:lumMod val="85000"/>
                </a:schemeClr>
              </a:gs>
              <a:gs pos="0">
                <a:schemeClr val="bg1">
                  <a:lumMod val="65000"/>
                </a:schemeClr>
              </a:gs>
            </a:gsLst>
            <a:lin ang="2700000" scaled="1"/>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D">
              <a:solidFill>
                <a:schemeClr val="tx1"/>
              </a:solidFill>
            </a:endParaRPr>
          </a:p>
        </p:txBody>
      </p:sp>
      <p:sp>
        <p:nvSpPr>
          <p:cNvPr id="143" name="Freeform: Shape 52">
            <a:extLst>
              <a:ext uri="{FF2B5EF4-FFF2-40B4-BE49-F238E27FC236}">
                <a16:creationId xmlns:a16="http://schemas.microsoft.com/office/drawing/2014/main" id="{AEBD1E29-FB4A-FF4E-943F-5A41EF73DE4B}"/>
              </a:ext>
            </a:extLst>
          </p:cNvPr>
          <p:cNvSpPr/>
          <p:nvPr/>
        </p:nvSpPr>
        <p:spPr>
          <a:xfrm rot="10800000" flipH="1">
            <a:off x="9720448" y="5516879"/>
            <a:ext cx="2471551" cy="1341120"/>
          </a:xfrm>
          <a:custGeom>
            <a:avLst/>
            <a:gdLst>
              <a:gd name="connsiteX0" fmla="*/ 0 w 5041344"/>
              <a:gd name="connsiteY0" fmla="*/ 0 h 2929049"/>
              <a:gd name="connsiteX1" fmla="*/ 5041344 w 5041344"/>
              <a:gd name="connsiteY1" fmla="*/ 0 h 2929049"/>
              <a:gd name="connsiteX2" fmla="*/ 5041344 w 5041344"/>
              <a:gd name="connsiteY2" fmla="*/ 2348754 h 2929049"/>
              <a:gd name="connsiteX3" fmla="*/ 4999855 w 5041344"/>
              <a:gd name="connsiteY3" fmla="*/ 2379779 h 2929049"/>
              <a:gd name="connsiteX4" fmla="*/ 3201666 w 5041344"/>
              <a:gd name="connsiteY4" fmla="*/ 2929049 h 2929049"/>
              <a:gd name="connsiteX5" fmla="*/ 2106 w 5041344"/>
              <a:gd name="connsiteY5" fmla="*/ 41719 h 2929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41344" h="2929049">
                <a:moveTo>
                  <a:pt x="0" y="0"/>
                </a:moveTo>
                <a:lnTo>
                  <a:pt x="5041344" y="0"/>
                </a:lnTo>
                <a:lnTo>
                  <a:pt x="5041344" y="2348754"/>
                </a:lnTo>
                <a:lnTo>
                  <a:pt x="4999855" y="2379779"/>
                </a:lnTo>
                <a:cubicBezTo>
                  <a:pt x="4486551" y="2726560"/>
                  <a:pt x="3867756" y="2929049"/>
                  <a:pt x="3201666" y="2929049"/>
                </a:cubicBezTo>
                <a:cubicBezTo>
                  <a:pt x="1536442" y="2929049"/>
                  <a:pt x="166806" y="1663489"/>
                  <a:pt x="2106" y="41719"/>
                </a:cubicBezTo>
                <a:close/>
              </a:path>
            </a:pathLst>
          </a:custGeom>
          <a:gradFill>
            <a:gsLst>
              <a:gs pos="100000">
                <a:schemeClr val="accent2">
                  <a:lumMod val="60000"/>
                  <a:lumOff val="40000"/>
                  <a:alpha val="82353"/>
                </a:schemeClr>
              </a:gs>
              <a:gs pos="59000">
                <a:schemeClr val="accent2"/>
              </a:gs>
              <a:gs pos="0">
                <a:schemeClr val="accent2">
                  <a:lumMod val="75000"/>
                  <a:alpha val="59532"/>
                </a:schemeClr>
              </a:gs>
            </a:gsLst>
            <a:lin ang="2700000" scaled="1"/>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D">
              <a:solidFill>
                <a:schemeClr val="tx1"/>
              </a:solidFill>
            </a:endParaRPr>
          </a:p>
        </p:txBody>
      </p:sp>
      <p:sp>
        <p:nvSpPr>
          <p:cNvPr id="2" name="TextBox 1">
            <a:extLst>
              <a:ext uri="{FF2B5EF4-FFF2-40B4-BE49-F238E27FC236}">
                <a16:creationId xmlns:a16="http://schemas.microsoft.com/office/drawing/2014/main" id="{AA548D16-C050-6343-A4DD-090BEC174CC5}"/>
              </a:ext>
            </a:extLst>
          </p:cNvPr>
          <p:cNvSpPr txBox="1"/>
          <p:nvPr/>
        </p:nvSpPr>
        <p:spPr>
          <a:xfrm>
            <a:off x="2135183" y="2965198"/>
            <a:ext cx="8821040" cy="954107"/>
          </a:xfrm>
          <a:prstGeom prst="rect">
            <a:avLst/>
          </a:prstGeom>
          <a:noFill/>
        </p:spPr>
        <p:txBody>
          <a:bodyPr wrap="square" lIns="91440" tIns="45720" rIns="91440" bIns="45720" rtlCol="0" anchor="t">
            <a:spAutoFit/>
          </a:bodyPr>
          <a:lstStyle/>
          <a:p>
            <a:pPr algn="ctr"/>
            <a:r>
              <a:rPr lang="en-US" sz="2400" b="1" dirty="0">
                <a:solidFill>
                  <a:schemeClr val="accent2"/>
                </a:solidFill>
                <a:effectLst/>
                <a:latin typeface="Work Sans" pitchFamily="2" charset="77"/>
              </a:rPr>
              <a:t>API Security Assessment</a:t>
            </a:r>
          </a:p>
          <a:p>
            <a:pPr algn="ctr"/>
            <a:r>
              <a:rPr lang="en-US" sz="1600" dirty="0">
                <a:effectLst/>
                <a:latin typeface="Work Sans" pitchFamily="2" charset="77"/>
              </a:rPr>
              <a:t>Prioritize your API security to protect assets, maintain reputation, and achieve long-term success</a:t>
            </a:r>
          </a:p>
        </p:txBody>
      </p:sp>
      <p:sp>
        <p:nvSpPr>
          <p:cNvPr id="138" name="Freeform: Shape 52">
            <a:extLst>
              <a:ext uri="{FF2B5EF4-FFF2-40B4-BE49-F238E27FC236}">
                <a16:creationId xmlns:a16="http://schemas.microsoft.com/office/drawing/2014/main" id="{A4285DAC-983F-CC41-B680-89CC7D45ACCD}"/>
              </a:ext>
            </a:extLst>
          </p:cNvPr>
          <p:cNvSpPr/>
          <p:nvPr/>
        </p:nvSpPr>
        <p:spPr>
          <a:xfrm flipH="1">
            <a:off x="0" y="-15498"/>
            <a:ext cx="2941320" cy="1612567"/>
          </a:xfrm>
          <a:custGeom>
            <a:avLst/>
            <a:gdLst>
              <a:gd name="connsiteX0" fmla="*/ 0 w 5041344"/>
              <a:gd name="connsiteY0" fmla="*/ 0 h 2929049"/>
              <a:gd name="connsiteX1" fmla="*/ 5041344 w 5041344"/>
              <a:gd name="connsiteY1" fmla="*/ 0 h 2929049"/>
              <a:gd name="connsiteX2" fmla="*/ 5041344 w 5041344"/>
              <a:gd name="connsiteY2" fmla="*/ 2348754 h 2929049"/>
              <a:gd name="connsiteX3" fmla="*/ 4999855 w 5041344"/>
              <a:gd name="connsiteY3" fmla="*/ 2379779 h 2929049"/>
              <a:gd name="connsiteX4" fmla="*/ 3201666 w 5041344"/>
              <a:gd name="connsiteY4" fmla="*/ 2929049 h 2929049"/>
              <a:gd name="connsiteX5" fmla="*/ 2106 w 5041344"/>
              <a:gd name="connsiteY5" fmla="*/ 41719 h 2929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41344" h="2929049">
                <a:moveTo>
                  <a:pt x="0" y="0"/>
                </a:moveTo>
                <a:lnTo>
                  <a:pt x="5041344" y="0"/>
                </a:lnTo>
                <a:lnTo>
                  <a:pt x="5041344" y="2348754"/>
                </a:lnTo>
                <a:lnTo>
                  <a:pt x="4999855" y="2379779"/>
                </a:lnTo>
                <a:cubicBezTo>
                  <a:pt x="4486551" y="2726560"/>
                  <a:pt x="3867756" y="2929049"/>
                  <a:pt x="3201666" y="2929049"/>
                </a:cubicBezTo>
                <a:cubicBezTo>
                  <a:pt x="1536442" y="2929049"/>
                  <a:pt x="166806" y="1663489"/>
                  <a:pt x="2106" y="41719"/>
                </a:cubicBezTo>
                <a:close/>
              </a:path>
            </a:pathLst>
          </a:custGeom>
          <a:gradFill>
            <a:gsLst>
              <a:gs pos="100000">
                <a:schemeClr val="accent1">
                  <a:lumMod val="60000"/>
                  <a:lumOff val="40000"/>
                </a:schemeClr>
              </a:gs>
              <a:gs pos="63000">
                <a:schemeClr val="accent1"/>
              </a:gs>
              <a:gs pos="0">
                <a:schemeClr val="accent4">
                  <a:alpha val="7384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400"/>
            <a:endParaRPr lang="en-ID">
              <a:solidFill>
                <a:schemeClr val="tx1"/>
              </a:solidFill>
            </a:endParaRPr>
          </a:p>
        </p:txBody>
      </p:sp>
      <p:pic>
        <p:nvPicPr>
          <p:cNvPr id="3" name="Picture 2">
            <a:extLst>
              <a:ext uri="{FF2B5EF4-FFF2-40B4-BE49-F238E27FC236}">
                <a16:creationId xmlns:a16="http://schemas.microsoft.com/office/drawing/2014/main" id="{6BD0BBDF-5063-FFA6-A5B1-D0E2D7F8EE31}"/>
              </a:ext>
            </a:extLst>
          </p:cNvPr>
          <p:cNvPicPr>
            <a:picLocks noChangeAspect="1"/>
          </p:cNvPicPr>
          <p:nvPr/>
        </p:nvPicPr>
        <p:blipFill>
          <a:blip r:embed="rId3">
            <a:biLevel thresh="25000"/>
          </a:blip>
          <a:stretch>
            <a:fillRect/>
          </a:stretch>
        </p:blipFill>
        <p:spPr>
          <a:xfrm>
            <a:off x="10320521" y="6157999"/>
            <a:ext cx="1555793" cy="387095"/>
          </a:xfrm>
          <a:prstGeom prst="rect">
            <a:avLst/>
          </a:prstGeom>
        </p:spPr>
      </p:pic>
    </p:spTree>
    <p:extLst>
      <p:ext uri="{BB962C8B-B14F-4D97-AF65-F5344CB8AC3E}">
        <p14:creationId xmlns:p14="http://schemas.microsoft.com/office/powerpoint/2010/main" val="3331912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8715801-5019-7DB8-C69A-7BECB7EC8DB3}"/>
              </a:ext>
            </a:extLst>
          </p:cNvPr>
          <p:cNvGrpSpPr/>
          <p:nvPr/>
        </p:nvGrpSpPr>
        <p:grpSpPr>
          <a:xfrm>
            <a:off x="7636457" y="1554399"/>
            <a:ext cx="4148501" cy="3749202"/>
            <a:chOff x="7159067" y="1498202"/>
            <a:chExt cx="4563351" cy="4124122"/>
          </a:xfrm>
        </p:grpSpPr>
        <p:sp>
          <p:nvSpPr>
            <p:cNvPr id="24" name="Oval 23">
              <a:extLst>
                <a:ext uri="{FF2B5EF4-FFF2-40B4-BE49-F238E27FC236}">
                  <a16:creationId xmlns:a16="http://schemas.microsoft.com/office/drawing/2014/main" id="{40D6125C-6B1F-6440-B504-4E805FB5FC2C}"/>
                </a:ext>
              </a:extLst>
            </p:cNvPr>
            <p:cNvSpPr/>
            <p:nvPr/>
          </p:nvSpPr>
          <p:spPr>
            <a:xfrm>
              <a:off x="10429435" y="4009605"/>
              <a:ext cx="1292983" cy="1292983"/>
            </a:xfrm>
            <a:prstGeom prst="ellipse">
              <a:avLst/>
            </a:prstGeom>
            <a:gradFill>
              <a:gsLst>
                <a:gs pos="100000">
                  <a:schemeClr val="accent1">
                    <a:lumMod val="60000"/>
                    <a:lumOff val="40000"/>
                  </a:schemeClr>
                </a:gs>
                <a:gs pos="63000">
                  <a:schemeClr val="accent1"/>
                </a:gs>
                <a:gs pos="0">
                  <a:schemeClr val="accent4">
                    <a:alpha val="7384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400"/>
              <a:endParaRPr lang="en-US">
                <a:solidFill>
                  <a:schemeClr val="accent2"/>
                </a:solidFill>
              </a:endParaRPr>
            </a:p>
          </p:txBody>
        </p:sp>
        <p:pic>
          <p:nvPicPr>
            <p:cNvPr id="29" name="Picture 28">
              <a:extLst>
                <a:ext uri="{FF2B5EF4-FFF2-40B4-BE49-F238E27FC236}">
                  <a16:creationId xmlns:a16="http://schemas.microsoft.com/office/drawing/2014/main" id="{67114043-AB85-E24E-A1CF-D80D78846806}"/>
                </a:ext>
              </a:extLst>
            </p:cNvPr>
            <p:cNvPicPr>
              <a:picLocks/>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Lst>
            </a:blip>
            <a:srcRect l="3337" r="29189"/>
            <a:stretch/>
          </p:blipFill>
          <p:spPr>
            <a:xfrm>
              <a:off x="7225501" y="1498202"/>
              <a:ext cx="3850425" cy="3804386"/>
            </a:xfrm>
            <a:prstGeom prst="ellipse">
              <a:avLst/>
            </a:prstGeom>
          </p:spPr>
        </p:pic>
        <p:sp>
          <p:nvSpPr>
            <p:cNvPr id="30" name="Oval 29">
              <a:extLst>
                <a:ext uri="{FF2B5EF4-FFF2-40B4-BE49-F238E27FC236}">
                  <a16:creationId xmlns:a16="http://schemas.microsoft.com/office/drawing/2014/main" id="{2902566F-9353-D34D-96F3-476DB3B0D606}"/>
                </a:ext>
              </a:extLst>
            </p:cNvPr>
            <p:cNvSpPr/>
            <p:nvPr/>
          </p:nvSpPr>
          <p:spPr>
            <a:xfrm>
              <a:off x="7159067" y="4329341"/>
              <a:ext cx="1292983" cy="1292983"/>
            </a:xfrm>
            <a:prstGeom prst="ellipse">
              <a:avLst/>
            </a:prstGeom>
            <a:gradFill>
              <a:gsLst>
                <a:gs pos="99000">
                  <a:schemeClr val="bg1">
                    <a:lumMod val="95000"/>
                  </a:schemeClr>
                </a:gs>
                <a:gs pos="58000">
                  <a:schemeClr val="bg1">
                    <a:lumMod val="85000"/>
                  </a:schemeClr>
                </a:gs>
                <a:gs pos="0">
                  <a:schemeClr val="bg1">
                    <a:lumMod val="65000"/>
                  </a:schemeClr>
                </a:gs>
              </a:gsLst>
              <a:lin ang="2700000" scaled="1"/>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chemeClr val="accent2"/>
                </a:solidFill>
              </a:endParaRPr>
            </a:p>
          </p:txBody>
        </p:sp>
        <p:sp>
          <p:nvSpPr>
            <p:cNvPr id="31" name="Oval 30">
              <a:extLst>
                <a:ext uri="{FF2B5EF4-FFF2-40B4-BE49-F238E27FC236}">
                  <a16:creationId xmlns:a16="http://schemas.microsoft.com/office/drawing/2014/main" id="{7673BC6C-B6E4-334E-9D89-D518EAA28DF2}"/>
                </a:ext>
              </a:extLst>
            </p:cNvPr>
            <p:cNvSpPr/>
            <p:nvPr/>
          </p:nvSpPr>
          <p:spPr>
            <a:xfrm>
              <a:off x="7766544" y="1498202"/>
              <a:ext cx="641175" cy="641175"/>
            </a:xfrm>
            <a:prstGeom prst="ellipse">
              <a:avLst/>
            </a:prstGeom>
            <a:gradFill>
              <a:gsLst>
                <a:gs pos="100000">
                  <a:schemeClr val="accent2">
                    <a:lumMod val="60000"/>
                    <a:lumOff val="40000"/>
                    <a:alpha val="82353"/>
                  </a:schemeClr>
                </a:gs>
                <a:gs pos="59000">
                  <a:schemeClr val="accent2"/>
                </a:gs>
                <a:gs pos="0">
                  <a:schemeClr val="accent2">
                    <a:lumMod val="75000"/>
                    <a:alpha val="59532"/>
                  </a:schemeClr>
                </a:gs>
              </a:gsLst>
              <a:lin ang="2700000" scaled="1"/>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chemeClr val="accent2"/>
                </a:solidFill>
              </a:endParaRPr>
            </a:p>
          </p:txBody>
        </p:sp>
      </p:grpSp>
      <p:sp>
        <p:nvSpPr>
          <p:cNvPr id="2" name="TextBox 1">
            <a:extLst>
              <a:ext uri="{FF2B5EF4-FFF2-40B4-BE49-F238E27FC236}">
                <a16:creationId xmlns:a16="http://schemas.microsoft.com/office/drawing/2014/main" id="{7648383C-5E66-974C-B7D7-28B3D296A3B3}"/>
              </a:ext>
            </a:extLst>
          </p:cNvPr>
          <p:cNvSpPr txBox="1"/>
          <p:nvPr/>
        </p:nvSpPr>
        <p:spPr>
          <a:xfrm>
            <a:off x="-182880" y="2157984"/>
            <a:ext cx="184731" cy="369332"/>
          </a:xfrm>
          <a:prstGeom prst="rect">
            <a:avLst/>
          </a:prstGeom>
          <a:noFill/>
        </p:spPr>
        <p:txBody>
          <a:bodyPr wrap="none" rtlCol="0">
            <a:spAutoFit/>
          </a:bodyPr>
          <a:lstStyle/>
          <a:p>
            <a:endParaRPr lang="en-US" dirty="0">
              <a:solidFill>
                <a:schemeClr val="accent2"/>
              </a:solidFill>
            </a:endParaRPr>
          </a:p>
        </p:txBody>
      </p:sp>
      <p:sp>
        <p:nvSpPr>
          <p:cNvPr id="15" name="Text Placeholder 2">
            <a:extLst>
              <a:ext uri="{FF2B5EF4-FFF2-40B4-BE49-F238E27FC236}">
                <a16:creationId xmlns:a16="http://schemas.microsoft.com/office/drawing/2014/main" id="{9AF31876-5B07-8341-B804-19D42C821AF1}"/>
              </a:ext>
            </a:extLst>
          </p:cNvPr>
          <p:cNvSpPr txBox="1">
            <a:spLocks/>
          </p:cNvSpPr>
          <p:nvPr/>
        </p:nvSpPr>
        <p:spPr>
          <a:xfrm>
            <a:off x="1075508" y="2052575"/>
            <a:ext cx="6083559" cy="3538283"/>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9063" indent="-119063"/>
            <a:r>
              <a:rPr lang="en-US" sz="1600" dirty="0">
                <a:solidFill>
                  <a:schemeClr val="tx1">
                    <a:lumMod val="75000"/>
                    <a:lumOff val="25000"/>
                  </a:schemeClr>
                </a:solidFill>
                <a:effectLst/>
                <a:latin typeface="Work Sans" pitchFamily="2" charset="77"/>
              </a:rPr>
              <a:t>APIs (Application Programming Interfaces) are interfaces that allow different software applications to communicate with each other </a:t>
            </a:r>
          </a:p>
          <a:p>
            <a:pPr marL="119063" indent="-119063"/>
            <a:r>
              <a:rPr lang="en-US" sz="1600" dirty="0">
                <a:solidFill>
                  <a:schemeClr val="tx1">
                    <a:lumMod val="75000"/>
                    <a:lumOff val="25000"/>
                  </a:schemeClr>
                </a:solidFill>
                <a:effectLst/>
                <a:latin typeface="Work Sans" pitchFamily="2" charset="77"/>
              </a:rPr>
              <a:t>They enable developers to integrate different applications, services, and systems and create new functionalities</a:t>
            </a:r>
          </a:p>
          <a:p>
            <a:pPr marL="119063" indent="-119063"/>
            <a:r>
              <a:rPr lang="en-US" sz="1600" dirty="0">
                <a:solidFill>
                  <a:schemeClr val="tx1">
                    <a:lumMod val="75000"/>
                    <a:lumOff val="25000"/>
                  </a:schemeClr>
                </a:solidFill>
                <a:effectLst/>
                <a:latin typeface="Work Sans" pitchFamily="2" charset="77"/>
              </a:rPr>
              <a:t>While API providers are responsible for ensuring the security of the API itself, API consumers must also take responsibility for securing their use of the API</a:t>
            </a:r>
          </a:p>
          <a:p>
            <a:pPr marL="119063" indent="-119063"/>
            <a:r>
              <a:rPr lang="en-US" sz="1600" dirty="0">
                <a:solidFill>
                  <a:schemeClr val="tx1">
                    <a:lumMod val="75000"/>
                    <a:lumOff val="25000"/>
                  </a:schemeClr>
                </a:solidFill>
                <a:effectLst/>
                <a:latin typeface="Work Sans" pitchFamily="2" charset="77"/>
              </a:rPr>
              <a:t>This includes implementing proper authentication and authorization controls, encrypting data in transit and at rest, and monitoring API activity for suspicious behavior</a:t>
            </a:r>
          </a:p>
        </p:txBody>
      </p:sp>
      <p:sp>
        <p:nvSpPr>
          <p:cNvPr id="17" name="TextBox 16">
            <a:extLst>
              <a:ext uri="{FF2B5EF4-FFF2-40B4-BE49-F238E27FC236}">
                <a16:creationId xmlns:a16="http://schemas.microsoft.com/office/drawing/2014/main" id="{4B525928-75F1-C84B-B306-1A3BFB7F4086}"/>
              </a:ext>
            </a:extLst>
          </p:cNvPr>
          <p:cNvSpPr txBox="1"/>
          <p:nvPr/>
        </p:nvSpPr>
        <p:spPr>
          <a:xfrm>
            <a:off x="1075508" y="1346891"/>
            <a:ext cx="6033624" cy="662554"/>
          </a:xfrm>
          <a:prstGeom prst="rect">
            <a:avLst/>
          </a:prstGeom>
          <a:noFill/>
        </p:spPr>
        <p:txBody>
          <a:bodyPr wrap="square" lIns="91440" tIns="45720" rIns="91440" bIns="45720" rtlCol="0" anchor="t">
            <a:spAutoFit/>
          </a:bodyPr>
          <a:lstStyle/>
          <a:p>
            <a:pPr>
              <a:lnSpc>
                <a:spcPts val="2200"/>
              </a:lnSpc>
            </a:pPr>
            <a:r>
              <a:rPr lang="en-US" sz="2400" b="1" dirty="0">
                <a:solidFill>
                  <a:schemeClr val="tx1">
                    <a:lumMod val="75000"/>
                    <a:lumOff val="25000"/>
                  </a:schemeClr>
                </a:solidFill>
                <a:latin typeface="Work Sans" pitchFamily="2" charset="77"/>
              </a:rPr>
              <a:t>Why should I have an API Security Assessment?</a:t>
            </a:r>
          </a:p>
        </p:txBody>
      </p:sp>
    </p:spTree>
    <p:extLst>
      <p:ext uri="{BB962C8B-B14F-4D97-AF65-F5344CB8AC3E}">
        <p14:creationId xmlns:p14="http://schemas.microsoft.com/office/powerpoint/2010/main" val="2903356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CA491B-D2D0-0E1A-C801-A13623050F9B}"/>
              </a:ext>
            </a:extLst>
          </p:cNvPr>
          <p:cNvPicPr>
            <a:picLocks noChangeAspect="1"/>
          </p:cNvPicPr>
          <p:nvPr/>
        </p:nvPicPr>
        <p:blipFill rotWithShape="1">
          <a:blip r:embed="rId3"/>
          <a:srcRect l="9492" t="663" r="29354" b="7895"/>
          <a:stretch/>
        </p:blipFill>
        <p:spPr>
          <a:xfrm>
            <a:off x="813355" y="1913467"/>
            <a:ext cx="2875294" cy="2867950"/>
          </a:xfrm>
          <a:prstGeom prst="ellipse">
            <a:avLst/>
          </a:prstGeom>
          <a:ln w="254000">
            <a:gradFill>
              <a:gsLst>
                <a:gs pos="0">
                  <a:schemeClr val="accent1">
                    <a:alpha val="40000"/>
                    <a:lumMod val="100000"/>
                  </a:schemeClr>
                </a:gs>
                <a:gs pos="100000">
                  <a:schemeClr val="accent2">
                    <a:alpha val="30000"/>
                  </a:schemeClr>
                </a:gs>
              </a:gsLst>
              <a:lin ang="3000000" scaled="0"/>
            </a:gradFill>
          </a:ln>
        </p:spPr>
      </p:pic>
      <p:sp>
        <p:nvSpPr>
          <p:cNvPr id="11" name="TextBox 10">
            <a:extLst>
              <a:ext uri="{FF2B5EF4-FFF2-40B4-BE49-F238E27FC236}">
                <a16:creationId xmlns:a16="http://schemas.microsoft.com/office/drawing/2014/main" id="{4E0E8D84-2B61-4643-ADE0-884C73C08B8D}"/>
              </a:ext>
            </a:extLst>
          </p:cNvPr>
          <p:cNvSpPr txBox="1"/>
          <p:nvPr/>
        </p:nvSpPr>
        <p:spPr>
          <a:xfrm>
            <a:off x="4305928" y="1509617"/>
            <a:ext cx="2342308" cy="461665"/>
          </a:xfrm>
          <a:prstGeom prst="rect">
            <a:avLst/>
          </a:prstGeom>
          <a:noFill/>
        </p:spPr>
        <p:txBody>
          <a:bodyPr wrap="none" rtlCol="0">
            <a:spAutoFit/>
          </a:bodyPr>
          <a:lstStyle/>
          <a:p>
            <a:r>
              <a:rPr lang="en-US" sz="2400" b="1" dirty="0">
                <a:solidFill>
                  <a:schemeClr val="tx1">
                    <a:lumMod val="75000"/>
                    <a:lumOff val="25000"/>
                  </a:schemeClr>
                </a:solidFill>
                <a:latin typeface="Work Sans" pitchFamily="2" charset="77"/>
              </a:rPr>
              <a:t>The Challenge</a:t>
            </a:r>
          </a:p>
        </p:txBody>
      </p:sp>
      <p:sp>
        <p:nvSpPr>
          <p:cNvPr id="3" name="Text Placeholder 2">
            <a:extLst>
              <a:ext uri="{FF2B5EF4-FFF2-40B4-BE49-F238E27FC236}">
                <a16:creationId xmlns:a16="http://schemas.microsoft.com/office/drawing/2014/main" id="{5A857812-0AFA-76AE-F931-02A2CD0ED27A}"/>
              </a:ext>
            </a:extLst>
          </p:cNvPr>
          <p:cNvSpPr txBox="1">
            <a:spLocks/>
          </p:cNvSpPr>
          <p:nvPr/>
        </p:nvSpPr>
        <p:spPr>
          <a:xfrm>
            <a:off x="4305928" y="2196649"/>
            <a:ext cx="6838322" cy="3904347"/>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9063" indent="-119063">
              <a:lnSpc>
                <a:spcPct val="100000"/>
              </a:lnSpc>
            </a:pPr>
            <a:r>
              <a:rPr lang="en-US" sz="1600" dirty="0">
                <a:solidFill>
                  <a:schemeClr val="tx1">
                    <a:lumMod val="75000"/>
                    <a:lumOff val="25000"/>
                  </a:schemeClr>
                </a:solidFill>
                <a:effectLst/>
                <a:latin typeface="Work Sans" pitchFamily="2" charset="77"/>
              </a:rPr>
              <a:t>One misconception is that API security is only necessary for external-facing APIs, whereas internal-facing APIs can also pose security risks if they are not properly secured</a:t>
            </a:r>
          </a:p>
          <a:p>
            <a:pPr marL="119063" indent="-119063">
              <a:lnSpc>
                <a:spcPct val="100000"/>
              </a:lnSpc>
            </a:pPr>
            <a:r>
              <a:rPr lang="en-US" sz="1600" dirty="0">
                <a:solidFill>
                  <a:schemeClr val="tx1">
                    <a:lumMod val="75000"/>
                    <a:lumOff val="25000"/>
                  </a:schemeClr>
                </a:solidFill>
                <a:effectLst/>
                <a:latin typeface="Work Sans" pitchFamily="2" charset="77"/>
              </a:rPr>
              <a:t>Organizations must implement proper authentication and access controls for all APIs, regardless of whether they are external or internal</a:t>
            </a:r>
          </a:p>
          <a:p>
            <a:pPr marL="119063" indent="-119063">
              <a:lnSpc>
                <a:spcPct val="100000"/>
              </a:lnSpc>
            </a:pPr>
            <a:r>
              <a:rPr lang="en-US" sz="1600" dirty="0">
                <a:solidFill>
                  <a:schemeClr val="tx1">
                    <a:lumMod val="75000"/>
                    <a:lumOff val="25000"/>
                  </a:schemeClr>
                </a:solidFill>
                <a:effectLst/>
                <a:latin typeface="Work Sans" pitchFamily="2" charset="77"/>
              </a:rPr>
              <a:t>They must also ensure that all API’s are updated regularly to address security vulnerabilities and bugs</a:t>
            </a:r>
          </a:p>
          <a:p>
            <a:pPr marL="119063" indent="-119063">
              <a:lnSpc>
                <a:spcPct val="100000"/>
              </a:lnSpc>
            </a:pPr>
            <a:r>
              <a:rPr lang="en-US" sz="1600" dirty="0">
                <a:solidFill>
                  <a:schemeClr val="tx1">
                    <a:lumMod val="75000"/>
                    <a:lumOff val="25000"/>
                  </a:schemeClr>
                </a:solidFill>
                <a:effectLst/>
                <a:latin typeface="Work Sans" pitchFamily="2" charset="77"/>
              </a:rPr>
              <a:t>By prioritizing API security, organizations can protect their assets, maintain their reputation, and achieve long-term success in an increasingly connected and digital world</a:t>
            </a:r>
          </a:p>
        </p:txBody>
      </p:sp>
    </p:spTree>
    <p:extLst>
      <p:ext uri="{BB962C8B-B14F-4D97-AF65-F5344CB8AC3E}">
        <p14:creationId xmlns:p14="http://schemas.microsoft.com/office/powerpoint/2010/main" val="2934588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65654B-9B40-7B41-A38E-FE6DE062D34C}"/>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Effect>
                      <a14:saturation sat="0"/>
                    </a14:imgEffect>
                  </a14:imgLayer>
                </a14:imgProps>
              </a:ext>
            </a:extLst>
          </a:blip>
          <a:stretch>
            <a:fillRect/>
          </a:stretch>
        </p:blipFill>
        <p:spPr>
          <a:xfrm flipH="1">
            <a:off x="784425" y="1913468"/>
            <a:ext cx="2875294" cy="2867950"/>
          </a:xfrm>
          <a:prstGeom prst="ellipse">
            <a:avLst/>
          </a:prstGeom>
          <a:ln w="254000">
            <a:gradFill>
              <a:gsLst>
                <a:gs pos="0">
                  <a:schemeClr val="accent1">
                    <a:alpha val="40000"/>
                    <a:lumMod val="100000"/>
                  </a:schemeClr>
                </a:gs>
                <a:gs pos="100000">
                  <a:schemeClr val="accent2">
                    <a:alpha val="30000"/>
                  </a:schemeClr>
                </a:gs>
              </a:gsLst>
              <a:lin ang="7200000" scaled="0"/>
            </a:gradFill>
          </a:ln>
        </p:spPr>
      </p:pic>
      <p:sp>
        <p:nvSpPr>
          <p:cNvPr id="8" name="Text Placeholder 2">
            <a:extLst>
              <a:ext uri="{FF2B5EF4-FFF2-40B4-BE49-F238E27FC236}">
                <a16:creationId xmlns:a16="http://schemas.microsoft.com/office/drawing/2014/main" id="{B8E0E713-4A70-5944-9317-B62459ECE2C4}"/>
              </a:ext>
            </a:extLst>
          </p:cNvPr>
          <p:cNvSpPr txBox="1">
            <a:spLocks/>
          </p:cNvSpPr>
          <p:nvPr/>
        </p:nvSpPr>
        <p:spPr>
          <a:xfrm>
            <a:off x="4305928" y="2076581"/>
            <a:ext cx="6824035" cy="3995607"/>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600" dirty="0">
                <a:solidFill>
                  <a:schemeClr val="tx1">
                    <a:lumMod val="75000"/>
                    <a:lumOff val="25000"/>
                  </a:schemeClr>
                </a:solidFill>
                <a:effectLst/>
                <a:latin typeface="Work Sans" pitchFamily="2" charset="77"/>
              </a:rPr>
              <a:t>Organizations and their security teams greatly benefit from this offering by enabling them to protect their data and systems from security threats, comply with industry regulations, and prevent disruptions to business operations</a:t>
            </a:r>
          </a:p>
          <a:p>
            <a:pPr>
              <a:lnSpc>
                <a:spcPct val="100000"/>
              </a:lnSpc>
            </a:pPr>
            <a:r>
              <a:rPr lang="en-US" sz="1600" dirty="0">
                <a:solidFill>
                  <a:schemeClr val="tx1">
                    <a:lumMod val="75000"/>
                    <a:lumOff val="25000"/>
                  </a:schemeClr>
                </a:solidFill>
                <a:effectLst/>
                <a:latin typeface="Work Sans" pitchFamily="2" charset="77"/>
              </a:rPr>
              <a:t>In turn, several ancillary parties also benefit, including the organization’s customers and partners knowing their data is secure and maintaining that trust</a:t>
            </a:r>
          </a:p>
          <a:p>
            <a:pPr>
              <a:lnSpc>
                <a:spcPct val="100000"/>
              </a:lnSpc>
            </a:pPr>
            <a:r>
              <a:rPr lang="en-US" sz="1600" dirty="0">
                <a:solidFill>
                  <a:schemeClr val="tx1">
                    <a:lumMod val="75000"/>
                    <a:lumOff val="25000"/>
                  </a:schemeClr>
                </a:solidFill>
                <a:effectLst/>
                <a:latin typeface="Work Sans" pitchFamily="2" charset="77"/>
              </a:rPr>
              <a:t>Developers also have a clear understanding of the coding and deployment practices required to ensure secure API design and implementation</a:t>
            </a:r>
          </a:p>
          <a:p>
            <a:pPr>
              <a:lnSpc>
                <a:spcPct val="100000"/>
              </a:lnSpc>
            </a:pPr>
            <a:r>
              <a:rPr lang="en-US" sz="1600" dirty="0">
                <a:solidFill>
                  <a:schemeClr val="tx1">
                    <a:lumMod val="75000"/>
                    <a:lumOff val="25000"/>
                  </a:schemeClr>
                </a:solidFill>
                <a:effectLst/>
                <a:latin typeface="Work Sans" pitchFamily="2" charset="77"/>
              </a:rPr>
              <a:t>The EVOTEK team holds vast and varied experience and with the support of industry-leading partners, proactively works with all the nuances needed to prepare for API Security threats</a:t>
            </a:r>
          </a:p>
          <a:p>
            <a:pPr>
              <a:lnSpc>
                <a:spcPct val="100000"/>
              </a:lnSpc>
            </a:pPr>
            <a:endParaRPr lang="en-US" sz="3600" dirty="0">
              <a:solidFill>
                <a:schemeClr val="tx1">
                  <a:lumMod val="75000"/>
                  <a:lumOff val="25000"/>
                </a:schemeClr>
              </a:solidFill>
              <a:effectLst/>
              <a:latin typeface="Work Sans" pitchFamily="2" charset="77"/>
            </a:endParaRPr>
          </a:p>
        </p:txBody>
      </p:sp>
      <p:sp>
        <p:nvSpPr>
          <p:cNvPr id="11" name="TextBox 10">
            <a:extLst>
              <a:ext uri="{FF2B5EF4-FFF2-40B4-BE49-F238E27FC236}">
                <a16:creationId xmlns:a16="http://schemas.microsoft.com/office/drawing/2014/main" id="{4E0E8D84-2B61-4643-ADE0-884C73C08B8D}"/>
              </a:ext>
            </a:extLst>
          </p:cNvPr>
          <p:cNvSpPr txBox="1"/>
          <p:nvPr/>
        </p:nvSpPr>
        <p:spPr>
          <a:xfrm>
            <a:off x="4305928" y="1463298"/>
            <a:ext cx="2116285" cy="461665"/>
          </a:xfrm>
          <a:prstGeom prst="rect">
            <a:avLst/>
          </a:prstGeom>
          <a:noFill/>
        </p:spPr>
        <p:txBody>
          <a:bodyPr wrap="none" rtlCol="0">
            <a:spAutoFit/>
          </a:bodyPr>
          <a:lstStyle/>
          <a:p>
            <a:r>
              <a:rPr lang="en-US" sz="2400" b="1" dirty="0">
                <a:solidFill>
                  <a:schemeClr val="tx1">
                    <a:lumMod val="75000"/>
                    <a:lumOff val="25000"/>
                  </a:schemeClr>
                </a:solidFill>
                <a:latin typeface="Work Sans" pitchFamily="2" charset="77"/>
              </a:rPr>
              <a:t>The Solution</a:t>
            </a:r>
          </a:p>
        </p:txBody>
      </p:sp>
    </p:spTree>
    <p:extLst>
      <p:ext uri="{BB962C8B-B14F-4D97-AF65-F5344CB8AC3E}">
        <p14:creationId xmlns:p14="http://schemas.microsoft.com/office/powerpoint/2010/main" val="1619017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val 15">
            <a:extLst>
              <a:ext uri="{FF2B5EF4-FFF2-40B4-BE49-F238E27FC236}">
                <a16:creationId xmlns:a16="http://schemas.microsoft.com/office/drawing/2014/main" id="{11CB4000-8321-F847-A54E-8877406E022C}"/>
              </a:ext>
            </a:extLst>
          </p:cNvPr>
          <p:cNvSpPr/>
          <p:nvPr/>
        </p:nvSpPr>
        <p:spPr>
          <a:xfrm>
            <a:off x="3481604" y="3991995"/>
            <a:ext cx="524799" cy="524799"/>
          </a:xfrm>
          <a:prstGeom prst="ellipse">
            <a:avLst/>
          </a:prstGeom>
          <a:gradFill>
            <a:gsLst>
              <a:gs pos="100000">
                <a:schemeClr val="accent2">
                  <a:lumMod val="60000"/>
                  <a:lumOff val="40000"/>
                  <a:alpha val="82353"/>
                </a:schemeClr>
              </a:gs>
              <a:gs pos="59000">
                <a:schemeClr val="accent2"/>
              </a:gs>
              <a:gs pos="0">
                <a:schemeClr val="accent2">
                  <a:lumMod val="75000"/>
                  <a:alpha val="59532"/>
                </a:schemeClr>
              </a:gs>
            </a:gsLst>
            <a:lin ang="2700000" scaled="1"/>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p>
        </p:txBody>
      </p:sp>
      <p:sp>
        <p:nvSpPr>
          <p:cNvPr id="9" name="Oval 8">
            <a:extLst>
              <a:ext uri="{FF2B5EF4-FFF2-40B4-BE49-F238E27FC236}">
                <a16:creationId xmlns:a16="http://schemas.microsoft.com/office/drawing/2014/main" id="{B0336175-15DE-DE4E-B292-5A9B3ADB8D3F}"/>
              </a:ext>
            </a:extLst>
          </p:cNvPr>
          <p:cNvSpPr/>
          <p:nvPr/>
        </p:nvSpPr>
        <p:spPr>
          <a:xfrm>
            <a:off x="770584" y="1864061"/>
            <a:ext cx="3129879" cy="3129879"/>
          </a:xfrm>
          <a:prstGeom prst="ellipse">
            <a:avLst/>
          </a:prstGeom>
          <a:gradFill>
            <a:gsLst>
              <a:gs pos="99000">
                <a:schemeClr val="tx1">
                  <a:lumMod val="50000"/>
                  <a:lumOff val="50000"/>
                  <a:alpha val="60230"/>
                </a:schemeClr>
              </a:gs>
              <a:gs pos="59000">
                <a:schemeClr val="tx1"/>
              </a:gs>
              <a:gs pos="0">
                <a:schemeClr val="tx1">
                  <a:lumMod val="75000"/>
                  <a:lumOff val="25000"/>
                  <a:alpha val="77496"/>
                </a:schemeClr>
              </a:gs>
            </a:gsLst>
            <a:lin ang="2700000" scaled="1"/>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p>
        </p:txBody>
      </p:sp>
      <p:pic>
        <p:nvPicPr>
          <p:cNvPr id="13" name="Graphic 12">
            <a:extLst>
              <a:ext uri="{FF2B5EF4-FFF2-40B4-BE49-F238E27FC236}">
                <a16:creationId xmlns:a16="http://schemas.microsoft.com/office/drawing/2014/main" id="{B29F3073-778D-164A-9F2D-10930461747B}"/>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1706042" y="2817359"/>
            <a:ext cx="1207363" cy="1203185"/>
          </a:xfrm>
          <a:prstGeom prst="rect">
            <a:avLst/>
          </a:prstGeom>
        </p:spPr>
      </p:pic>
      <p:sp>
        <p:nvSpPr>
          <p:cNvPr id="14" name="Oval 13">
            <a:extLst>
              <a:ext uri="{FF2B5EF4-FFF2-40B4-BE49-F238E27FC236}">
                <a16:creationId xmlns:a16="http://schemas.microsoft.com/office/drawing/2014/main" id="{80218D85-3E4C-3741-B55B-9B266714DC7E}"/>
              </a:ext>
            </a:extLst>
          </p:cNvPr>
          <p:cNvSpPr/>
          <p:nvPr/>
        </p:nvSpPr>
        <p:spPr>
          <a:xfrm>
            <a:off x="983865" y="1614823"/>
            <a:ext cx="811082" cy="811082"/>
          </a:xfrm>
          <a:prstGeom prst="ellipse">
            <a:avLst/>
          </a:prstGeom>
          <a:gradFill>
            <a:gsLst>
              <a:gs pos="100000">
                <a:schemeClr val="accent1">
                  <a:lumMod val="60000"/>
                  <a:lumOff val="40000"/>
                </a:schemeClr>
              </a:gs>
              <a:gs pos="63000">
                <a:schemeClr val="accent1"/>
              </a:gs>
              <a:gs pos="0">
                <a:schemeClr val="accent4">
                  <a:alpha val="7384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400"/>
            <a:endParaRPr lang="en-US"/>
          </a:p>
        </p:txBody>
      </p:sp>
      <p:sp>
        <p:nvSpPr>
          <p:cNvPr id="15" name="Oval 14">
            <a:extLst>
              <a:ext uri="{FF2B5EF4-FFF2-40B4-BE49-F238E27FC236}">
                <a16:creationId xmlns:a16="http://schemas.microsoft.com/office/drawing/2014/main" id="{15F46E3D-85D3-7F42-AD36-8424AAD2888C}"/>
              </a:ext>
            </a:extLst>
          </p:cNvPr>
          <p:cNvSpPr/>
          <p:nvPr/>
        </p:nvSpPr>
        <p:spPr>
          <a:xfrm>
            <a:off x="801940" y="4255471"/>
            <a:ext cx="1058301" cy="1058301"/>
          </a:xfrm>
          <a:prstGeom prst="ellipse">
            <a:avLst/>
          </a:prstGeom>
          <a:gradFill>
            <a:gsLst>
              <a:gs pos="99000">
                <a:schemeClr val="bg1">
                  <a:lumMod val="95000"/>
                </a:schemeClr>
              </a:gs>
              <a:gs pos="58000">
                <a:schemeClr val="bg1">
                  <a:lumMod val="85000"/>
                </a:schemeClr>
              </a:gs>
              <a:gs pos="0">
                <a:schemeClr val="bg1">
                  <a:lumMod val="65000"/>
                </a:schemeClr>
              </a:gs>
            </a:gsLst>
            <a:lin ang="2700000" scaled="1"/>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p>
        </p:txBody>
      </p:sp>
      <p:sp>
        <p:nvSpPr>
          <p:cNvPr id="8" name="Text Placeholder 2">
            <a:extLst>
              <a:ext uri="{FF2B5EF4-FFF2-40B4-BE49-F238E27FC236}">
                <a16:creationId xmlns:a16="http://schemas.microsoft.com/office/drawing/2014/main" id="{B8E0E713-4A70-5944-9317-B62459ECE2C4}"/>
              </a:ext>
            </a:extLst>
          </p:cNvPr>
          <p:cNvSpPr txBox="1">
            <a:spLocks/>
          </p:cNvSpPr>
          <p:nvPr/>
        </p:nvSpPr>
        <p:spPr>
          <a:xfrm>
            <a:off x="4305928" y="2177666"/>
            <a:ext cx="7115488" cy="3934990"/>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9063" indent="-119063">
              <a:lnSpc>
                <a:spcPct val="100000"/>
              </a:lnSpc>
            </a:pPr>
            <a:r>
              <a:rPr lang="en-US" sz="1600" dirty="0">
                <a:solidFill>
                  <a:schemeClr val="tx1">
                    <a:lumMod val="75000"/>
                    <a:lumOff val="25000"/>
                  </a:schemeClr>
                </a:solidFill>
                <a:effectLst/>
                <a:latin typeface="Work Sans" pitchFamily="2" charset="77"/>
              </a:rPr>
              <a:t> </a:t>
            </a:r>
            <a:r>
              <a:rPr lang="en-US" sz="1600" dirty="0">
                <a:solidFill>
                  <a:schemeClr val="tx1">
                    <a:lumMod val="75000"/>
                    <a:lumOff val="25000"/>
                  </a:schemeClr>
                </a:solidFill>
                <a:latin typeface="Work Sans" pitchFamily="2" charset="77"/>
              </a:rPr>
              <a:t>A </a:t>
            </a:r>
            <a:r>
              <a:rPr lang="en-US" sz="1600" dirty="0">
                <a:solidFill>
                  <a:schemeClr val="tx1">
                    <a:lumMod val="75000"/>
                    <a:lumOff val="25000"/>
                  </a:schemeClr>
                </a:solidFill>
                <a:effectLst/>
                <a:latin typeface="Work Sans" pitchFamily="2" charset="77"/>
              </a:rPr>
              <a:t>major player in the finance vertical suffered a critical data breach that exposed the personal information of over 100 million customers</a:t>
            </a:r>
          </a:p>
          <a:p>
            <a:pPr marL="119063" indent="-119063">
              <a:lnSpc>
                <a:spcPct val="100000"/>
              </a:lnSpc>
            </a:pPr>
            <a:r>
              <a:rPr lang="en-US" sz="1600" dirty="0">
                <a:solidFill>
                  <a:schemeClr val="tx1">
                    <a:lumMod val="75000"/>
                    <a:lumOff val="25000"/>
                  </a:schemeClr>
                </a:solidFill>
                <a:effectLst/>
                <a:latin typeface="Work Sans" pitchFamily="2" charset="77"/>
              </a:rPr>
              <a:t>The breach occurred due to a vulnerability in an API that was used to access customer data</a:t>
            </a:r>
          </a:p>
          <a:p>
            <a:pPr marL="119063" indent="-119063">
              <a:lnSpc>
                <a:spcPct val="100000"/>
              </a:lnSpc>
            </a:pPr>
            <a:r>
              <a:rPr lang="en-US" sz="1600" dirty="0">
                <a:solidFill>
                  <a:schemeClr val="tx1">
                    <a:lumMod val="75000"/>
                    <a:lumOff val="25000"/>
                  </a:schemeClr>
                </a:solidFill>
                <a:effectLst/>
                <a:latin typeface="Work Sans" pitchFamily="2" charset="77"/>
              </a:rPr>
              <a:t> As a result, they implemented controls that are seen in the foundation of the EVOTEK API Security offering</a:t>
            </a:r>
          </a:p>
          <a:p>
            <a:pPr marL="119063" indent="-119063">
              <a:lnSpc>
                <a:spcPct val="100000"/>
              </a:lnSpc>
            </a:pPr>
            <a:r>
              <a:rPr lang="en-US" sz="1600" dirty="0">
                <a:solidFill>
                  <a:schemeClr val="tx1">
                    <a:lumMod val="75000"/>
                    <a:lumOff val="25000"/>
                  </a:schemeClr>
                </a:solidFill>
                <a:effectLst/>
                <a:latin typeface="Work Sans" pitchFamily="2" charset="77"/>
              </a:rPr>
              <a:t>This includes increased monitoring, stronger access controls, API testing/validation, and improved authentication/authorization</a:t>
            </a:r>
          </a:p>
          <a:p>
            <a:pPr marL="119063" indent="-119063">
              <a:lnSpc>
                <a:spcPct val="100000"/>
              </a:lnSpc>
            </a:pPr>
            <a:endParaRPr lang="en-US" sz="1600" dirty="0">
              <a:solidFill>
                <a:schemeClr val="tx1">
                  <a:lumMod val="75000"/>
                  <a:lumOff val="25000"/>
                </a:schemeClr>
              </a:solidFill>
              <a:effectLst/>
              <a:latin typeface="Work Sans" pitchFamily="2" charset="77"/>
            </a:endParaRPr>
          </a:p>
          <a:p>
            <a:pPr marL="119063" indent="-119063">
              <a:lnSpc>
                <a:spcPct val="100000"/>
              </a:lnSpc>
            </a:pPr>
            <a:endParaRPr lang="en-US" sz="3600" dirty="0">
              <a:solidFill>
                <a:schemeClr val="tx1">
                  <a:lumMod val="75000"/>
                  <a:lumOff val="25000"/>
                </a:schemeClr>
              </a:solidFill>
              <a:latin typeface="Work Sans" pitchFamily="2" charset="77"/>
            </a:endParaRPr>
          </a:p>
        </p:txBody>
      </p:sp>
      <p:sp>
        <p:nvSpPr>
          <p:cNvPr id="11" name="TextBox 10">
            <a:extLst>
              <a:ext uri="{FF2B5EF4-FFF2-40B4-BE49-F238E27FC236}">
                <a16:creationId xmlns:a16="http://schemas.microsoft.com/office/drawing/2014/main" id="{4E0E8D84-2B61-4643-ADE0-884C73C08B8D}"/>
              </a:ext>
            </a:extLst>
          </p:cNvPr>
          <p:cNvSpPr txBox="1"/>
          <p:nvPr/>
        </p:nvSpPr>
        <p:spPr>
          <a:xfrm>
            <a:off x="4305928" y="1517574"/>
            <a:ext cx="5438147" cy="400110"/>
          </a:xfrm>
          <a:prstGeom prst="rect">
            <a:avLst/>
          </a:prstGeom>
          <a:noFill/>
        </p:spPr>
        <p:txBody>
          <a:bodyPr wrap="square" lIns="91440" tIns="45720" rIns="91440" bIns="45720" rtlCol="0" anchor="t">
            <a:spAutoFit/>
          </a:bodyPr>
          <a:lstStyle/>
          <a:p>
            <a:r>
              <a:rPr lang="en-US" sz="2000" b="1" dirty="0">
                <a:solidFill>
                  <a:schemeClr val="tx1">
                    <a:lumMod val="75000"/>
                    <a:lumOff val="25000"/>
                  </a:schemeClr>
                </a:solidFill>
                <a:latin typeface="Work Sans" pitchFamily="2" charset="77"/>
              </a:rPr>
              <a:t>Solving Challenges </a:t>
            </a:r>
          </a:p>
        </p:txBody>
      </p:sp>
    </p:spTree>
    <p:extLst>
      <p:ext uri="{BB962C8B-B14F-4D97-AF65-F5344CB8AC3E}">
        <p14:creationId xmlns:p14="http://schemas.microsoft.com/office/powerpoint/2010/main" val="502508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5B3B5E8B-A8AF-4048-9481-186D089D02BA}"/>
              </a:ext>
            </a:extLst>
          </p:cNvPr>
          <p:cNvSpPr/>
          <p:nvPr/>
        </p:nvSpPr>
        <p:spPr>
          <a:xfrm>
            <a:off x="10058191" y="1682455"/>
            <a:ext cx="1058301" cy="1058301"/>
          </a:xfrm>
          <a:prstGeom prst="ellipse">
            <a:avLst/>
          </a:prstGeom>
          <a:gradFill>
            <a:gsLst>
              <a:gs pos="99000">
                <a:schemeClr val="bg1">
                  <a:lumMod val="95000"/>
                </a:schemeClr>
              </a:gs>
              <a:gs pos="58000">
                <a:schemeClr val="bg1">
                  <a:lumMod val="85000"/>
                </a:schemeClr>
              </a:gs>
              <a:gs pos="0">
                <a:schemeClr val="bg1">
                  <a:lumMod val="65000"/>
                </a:schemeClr>
              </a:gs>
            </a:gsLst>
            <a:lin ang="2700000" scaled="1"/>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p>
        </p:txBody>
      </p:sp>
      <p:sp>
        <p:nvSpPr>
          <p:cNvPr id="13" name="Oval 12">
            <a:extLst>
              <a:ext uri="{FF2B5EF4-FFF2-40B4-BE49-F238E27FC236}">
                <a16:creationId xmlns:a16="http://schemas.microsoft.com/office/drawing/2014/main" id="{F4F27742-2E71-0E41-BDE3-FBE844C30DEB}"/>
              </a:ext>
            </a:extLst>
          </p:cNvPr>
          <p:cNvSpPr/>
          <p:nvPr/>
        </p:nvSpPr>
        <p:spPr>
          <a:xfrm>
            <a:off x="10386043" y="4308870"/>
            <a:ext cx="524799" cy="524799"/>
          </a:xfrm>
          <a:prstGeom prst="ellipse">
            <a:avLst/>
          </a:prstGeom>
          <a:gradFill>
            <a:gsLst>
              <a:gs pos="100000">
                <a:schemeClr val="accent2">
                  <a:lumMod val="60000"/>
                  <a:lumOff val="40000"/>
                  <a:alpha val="82353"/>
                </a:schemeClr>
              </a:gs>
              <a:gs pos="59000">
                <a:schemeClr val="accent2"/>
              </a:gs>
              <a:gs pos="0">
                <a:schemeClr val="accent2">
                  <a:lumMod val="75000"/>
                  <a:alpha val="59532"/>
                </a:schemeClr>
              </a:gs>
            </a:gsLst>
            <a:lin ang="2700000" scaled="1"/>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p>
        </p:txBody>
      </p:sp>
      <p:sp>
        <p:nvSpPr>
          <p:cNvPr id="17" name="Oval 16">
            <a:extLst>
              <a:ext uri="{FF2B5EF4-FFF2-40B4-BE49-F238E27FC236}">
                <a16:creationId xmlns:a16="http://schemas.microsoft.com/office/drawing/2014/main" id="{74C16289-5744-0B48-89A2-977FA10A4F98}"/>
              </a:ext>
            </a:extLst>
          </p:cNvPr>
          <p:cNvSpPr/>
          <p:nvPr/>
        </p:nvSpPr>
        <p:spPr>
          <a:xfrm>
            <a:off x="7880673" y="1864061"/>
            <a:ext cx="3129879" cy="3129879"/>
          </a:xfrm>
          <a:prstGeom prst="ellipse">
            <a:avLst/>
          </a:prstGeom>
          <a:gradFill>
            <a:gsLst>
              <a:gs pos="99000">
                <a:schemeClr val="tx1">
                  <a:lumMod val="50000"/>
                  <a:lumOff val="50000"/>
                  <a:alpha val="60230"/>
                </a:schemeClr>
              </a:gs>
              <a:gs pos="59000">
                <a:schemeClr val="tx1"/>
              </a:gs>
              <a:gs pos="0">
                <a:schemeClr val="tx1">
                  <a:lumMod val="75000"/>
                  <a:lumOff val="25000"/>
                  <a:alpha val="77496"/>
                </a:schemeClr>
              </a:gs>
            </a:gsLst>
            <a:lin ang="2700000" scaled="1"/>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p>
        </p:txBody>
      </p:sp>
      <p:sp>
        <p:nvSpPr>
          <p:cNvPr id="18" name="Oval 17">
            <a:extLst>
              <a:ext uri="{FF2B5EF4-FFF2-40B4-BE49-F238E27FC236}">
                <a16:creationId xmlns:a16="http://schemas.microsoft.com/office/drawing/2014/main" id="{5D4A5607-1831-F646-BA3A-1C26990C8A92}"/>
              </a:ext>
            </a:extLst>
          </p:cNvPr>
          <p:cNvSpPr/>
          <p:nvPr/>
        </p:nvSpPr>
        <p:spPr>
          <a:xfrm>
            <a:off x="7765519" y="3988329"/>
            <a:ext cx="853925" cy="845340"/>
          </a:xfrm>
          <a:prstGeom prst="ellipse">
            <a:avLst/>
          </a:prstGeom>
          <a:gradFill>
            <a:gsLst>
              <a:gs pos="100000">
                <a:schemeClr val="accent1">
                  <a:lumMod val="60000"/>
                  <a:lumOff val="40000"/>
                </a:schemeClr>
              </a:gs>
              <a:gs pos="63000">
                <a:schemeClr val="accent1"/>
              </a:gs>
              <a:gs pos="0">
                <a:schemeClr val="accent4">
                  <a:alpha val="7384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400"/>
            <a:endParaRPr lang="en-US"/>
          </a:p>
        </p:txBody>
      </p:sp>
      <p:pic>
        <p:nvPicPr>
          <p:cNvPr id="19" name="Graphic 18">
            <a:extLst>
              <a:ext uri="{FF2B5EF4-FFF2-40B4-BE49-F238E27FC236}">
                <a16:creationId xmlns:a16="http://schemas.microsoft.com/office/drawing/2014/main" id="{355B6B69-9935-6146-936D-6647FFA738B2}"/>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8914625" y="2818585"/>
            <a:ext cx="1061974" cy="1058301"/>
          </a:xfrm>
          <a:prstGeom prst="rect">
            <a:avLst/>
          </a:prstGeom>
          <a:effectLst>
            <a:softEdge rad="0"/>
          </a:effectLst>
        </p:spPr>
      </p:pic>
      <p:sp>
        <p:nvSpPr>
          <p:cNvPr id="20" name="TextBox 19">
            <a:extLst>
              <a:ext uri="{FF2B5EF4-FFF2-40B4-BE49-F238E27FC236}">
                <a16:creationId xmlns:a16="http://schemas.microsoft.com/office/drawing/2014/main" id="{27196397-70D8-DC4E-B57E-04695858E8E8}"/>
              </a:ext>
            </a:extLst>
          </p:cNvPr>
          <p:cNvSpPr txBox="1"/>
          <p:nvPr/>
        </p:nvSpPr>
        <p:spPr>
          <a:xfrm>
            <a:off x="1075508" y="1602451"/>
            <a:ext cx="3129879" cy="400110"/>
          </a:xfrm>
          <a:prstGeom prst="rect">
            <a:avLst/>
          </a:prstGeom>
          <a:noFill/>
        </p:spPr>
        <p:txBody>
          <a:bodyPr wrap="square" lIns="91440" tIns="45720" rIns="91440" bIns="45720" rtlCol="0" anchor="t">
            <a:spAutoFit/>
          </a:bodyPr>
          <a:lstStyle/>
          <a:p>
            <a:r>
              <a:rPr lang="en-US" sz="2000" b="1" dirty="0">
                <a:solidFill>
                  <a:schemeClr val="tx1">
                    <a:lumMod val="75000"/>
                    <a:lumOff val="25000"/>
                  </a:schemeClr>
                </a:solidFill>
                <a:latin typeface="Work Sans" pitchFamily="2" charset="77"/>
              </a:rPr>
              <a:t>Getting Started</a:t>
            </a:r>
          </a:p>
        </p:txBody>
      </p:sp>
      <p:sp>
        <p:nvSpPr>
          <p:cNvPr id="21" name="Text Placeholder 2">
            <a:extLst>
              <a:ext uri="{FF2B5EF4-FFF2-40B4-BE49-F238E27FC236}">
                <a16:creationId xmlns:a16="http://schemas.microsoft.com/office/drawing/2014/main" id="{AAD95BBD-FD0B-4648-A6AA-F74C9A889C77}"/>
              </a:ext>
            </a:extLst>
          </p:cNvPr>
          <p:cNvSpPr txBox="1">
            <a:spLocks/>
          </p:cNvSpPr>
          <p:nvPr/>
        </p:nvSpPr>
        <p:spPr>
          <a:xfrm>
            <a:off x="1075508" y="2140892"/>
            <a:ext cx="6805164" cy="3998259"/>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800" b="1" dirty="0">
                <a:solidFill>
                  <a:schemeClr val="tx1">
                    <a:lumMod val="75000"/>
                    <a:lumOff val="25000"/>
                  </a:schemeClr>
                </a:solidFill>
                <a:latin typeface="Work Sans" pitchFamily="2" charset="77"/>
              </a:rPr>
              <a:t>Your organization needs a team that is:</a:t>
            </a:r>
          </a:p>
          <a:p>
            <a:pPr marL="119063" indent="-119063">
              <a:lnSpc>
                <a:spcPct val="100000"/>
              </a:lnSpc>
            </a:pPr>
            <a:r>
              <a:rPr lang="en-US" sz="1800" dirty="0">
                <a:solidFill>
                  <a:schemeClr val="tx1">
                    <a:lumMod val="75000"/>
                    <a:lumOff val="25000"/>
                  </a:schemeClr>
                </a:solidFill>
                <a:latin typeface="Work Sans" pitchFamily="2" charset="77"/>
              </a:rPr>
              <a:t>Reliable and experienced at its core</a:t>
            </a:r>
          </a:p>
          <a:p>
            <a:pPr marL="119063" indent="-119063">
              <a:lnSpc>
                <a:spcPct val="100000"/>
              </a:lnSpc>
            </a:pPr>
            <a:r>
              <a:rPr lang="en-US" sz="1800" dirty="0">
                <a:solidFill>
                  <a:schemeClr val="tx1">
                    <a:lumMod val="75000"/>
                    <a:lumOff val="25000"/>
                  </a:schemeClr>
                </a:solidFill>
                <a:latin typeface="Work Sans" pitchFamily="2" charset="77"/>
              </a:rPr>
              <a:t>The right talent delivering the right solutions</a:t>
            </a:r>
          </a:p>
          <a:p>
            <a:pPr marL="119063" indent="-119063">
              <a:lnSpc>
                <a:spcPct val="100000"/>
              </a:lnSpc>
            </a:pPr>
            <a:r>
              <a:rPr lang="en-US" sz="1800" dirty="0">
                <a:solidFill>
                  <a:schemeClr val="tx1">
                    <a:lumMod val="75000"/>
                    <a:lumOff val="25000"/>
                  </a:schemeClr>
                </a:solidFill>
                <a:latin typeface="Work Sans" pitchFamily="2" charset="77"/>
              </a:rPr>
              <a:t>Digital Initiative driven</a:t>
            </a:r>
          </a:p>
          <a:p>
            <a:pPr marL="119063" indent="-119063">
              <a:lnSpc>
                <a:spcPct val="100000"/>
              </a:lnSpc>
            </a:pPr>
            <a:r>
              <a:rPr lang="en-US" sz="1800" dirty="0">
                <a:solidFill>
                  <a:schemeClr val="tx1">
                    <a:lumMod val="75000"/>
                    <a:lumOff val="25000"/>
                  </a:schemeClr>
                </a:solidFill>
                <a:latin typeface="Work Sans" pitchFamily="2" charset="77"/>
              </a:rPr>
              <a:t>Focused on adjacencies</a:t>
            </a:r>
          </a:p>
          <a:p>
            <a:pPr marL="119063" indent="-119063">
              <a:lnSpc>
                <a:spcPct val="100000"/>
              </a:lnSpc>
            </a:pPr>
            <a:r>
              <a:rPr lang="en-US" sz="1800" dirty="0">
                <a:solidFill>
                  <a:schemeClr val="tx1">
                    <a:lumMod val="75000"/>
                    <a:lumOff val="25000"/>
                  </a:schemeClr>
                </a:solidFill>
                <a:latin typeface="Work Sans" pitchFamily="2" charset="77"/>
              </a:rPr>
              <a:t>Building a foundation for long-term success</a:t>
            </a:r>
          </a:p>
          <a:p>
            <a:pPr marL="119063" indent="-119063">
              <a:lnSpc>
                <a:spcPct val="100000"/>
              </a:lnSpc>
            </a:pPr>
            <a:r>
              <a:rPr lang="en-US" sz="1800" dirty="0">
                <a:solidFill>
                  <a:schemeClr val="tx1">
                    <a:lumMod val="75000"/>
                    <a:lumOff val="25000"/>
                  </a:schemeClr>
                </a:solidFill>
                <a:latin typeface="Work Sans" pitchFamily="2" charset="77"/>
              </a:rPr>
              <a:t>Solving for challenges tomorrow with today’s technologies</a:t>
            </a:r>
          </a:p>
        </p:txBody>
      </p:sp>
    </p:spTree>
    <p:extLst>
      <p:ext uri="{BB962C8B-B14F-4D97-AF65-F5344CB8AC3E}">
        <p14:creationId xmlns:p14="http://schemas.microsoft.com/office/powerpoint/2010/main" val="585487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548D16-C050-6343-A4DD-090BEC174CC5}"/>
              </a:ext>
            </a:extLst>
          </p:cNvPr>
          <p:cNvSpPr txBox="1"/>
          <p:nvPr/>
        </p:nvSpPr>
        <p:spPr>
          <a:xfrm>
            <a:off x="3566302" y="3950208"/>
            <a:ext cx="5059398" cy="400110"/>
          </a:xfrm>
          <a:prstGeom prst="rect">
            <a:avLst/>
          </a:prstGeom>
          <a:noFill/>
        </p:spPr>
        <p:txBody>
          <a:bodyPr wrap="none" rtlCol="0">
            <a:spAutoFit/>
          </a:bodyPr>
          <a:lstStyle/>
          <a:p>
            <a:pPr algn="ctr"/>
            <a:r>
              <a:rPr lang="en-US" sz="2000" dirty="0">
                <a:solidFill>
                  <a:schemeClr val="bg1"/>
                </a:solidFill>
                <a:latin typeface="Work Sans Light" pitchFamily="2" charset="77"/>
              </a:rPr>
              <a:t>The Premier Enabler of Digital Business</a:t>
            </a:r>
          </a:p>
        </p:txBody>
      </p:sp>
      <p:pic>
        <p:nvPicPr>
          <p:cNvPr id="3" name="Picture 2">
            <a:extLst>
              <a:ext uri="{FF2B5EF4-FFF2-40B4-BE49-F238E27FC236}">
                <a16:creationId xmlns:a16="http://schemas.microsoft.com/office/drawing/2014/main" id="{562CAB69-6BBF-FC47-ABFD-5F89E9F745EE}"/>
              </a:ext>
            </a:extLst>
          </p:cNvPr>
          <p:cNvPicPr>
            <a:picLocks noChangeAspect="1"/>
          </p:cNvPicPr>
          <p:nvPr/>
        </p:nvPicPr>
        <p:blipFill>
          <a:blip r:embed="rId3"/>
          <a:stretch>
            <a:fillRect/>
          </a:stretch>
        </p:blipFill>
        <p:spPr>
          <a:xfrm>
            <a:off x="3663696" y="2420112"/>
            <a:ext cx="4864608" cy="1210358"/>
          </a:xfrm>
          <a:prstGeom prst="rect">
            <a:avLst/>
          </a:prstGeom>
        </p:spPr>
      </p:pic>
      <p:sp>
        <p:nvSpPr>
          <p:cNvPr id="138" name="Freeform: Shape 52">
            <a:extLst>
              <a:ext uri="{FF2B5EF4-FFF2-40B4-BE49-F238E27FC236}">
                <a16:creationId xmlns:a16="http://schemas.microsoft.com/office/drawing/2014/main" id="{A4285DAC-983F-CC41-B680-89CC7D45ACCD}"/>
              </a:ext>
            </a:extLst>
          </p:cNvPr>
          <p:cNvSpPr/>
          <p:nvPr/>
        </p:nvSpPr>
        <p:spPr>
          <a:xfrm flipH="1">
            <a:off x="0" y="-15498"/>
            <a:ext cx="2941320" cy="1612567"/>
          </a:xfrm>
          <a:custGeom>
            <a:avLst/>
            <a:gdLst>
              <a:gd name="connsiteX0" fmla="*/ 0 w 5041344"/>
              <a:gd name="connsiteY0" fmla="*/ 0 h 2929049"/>
              <a:gd name="connsiteX1" fmla="*/ 5041344 w 5041344"/>
              <a:gd name="connsiteY1" fmla="*/ 0 h 2929049"/>
              <a:gd name="connsiteX2" fmla="*/ 5041344 w 5041344"/>
              <a:gd name="connsiteY2" fmla="*/ 2348754 h 2929049"/>
              <a:gd name="connsiteX3" fmla="*/ 4999855 w 5041344"/>
              <a:gd name="connsiteY3" fmla="*/ 2379779 h 2929049"/>
              <a:gd name="connsiteX4" fmla="*/ 3201666 w 5041344"/>
              <a:gd name="connsiteY4" fmla="*/ 2929049 h 2929049"/>
              <a:gd name="connsiteX5" fmla="*/ 2106 w 5041344"/>
              <a:gd name="connsiteY5" fmla="*/ 41719 h 2929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41344" h="2929049">
                <a:moveTo>
                  <a:pt x="0" y="0"/>
                </a:moveTo>
                <a:lnTo>
                  <a:pt x="5041344" y="0"/>
                </a:lnTo>
                <a:lnTo>
                  <a:pt x="5041344" y="2348754"/>
                </a:lnTo>
                <a:lnTo>
                  <a:pt x="4999855" y="2379779"/>
                </a:lnTo>
                <a:cubicBezTo>
                  <a:pt x="4486551" y="2726560"/>
                  <a:pt x="3867756" y="2929049"/>
                  <a:pt x="3201666" y="2929049"/>
                </a:cubicBezTo>
                <a:cubicBezTo>
                  <a:pt x="1536442" y="2929049"/>
                  <a:pt x="166806" y="1663489"/>
                  <a:pt x="2106" y="41719"/>
                </a:cubicBezTo>
                <a:close/>
              </a:path>
            </a:pathLst>
          </a:custGeom>
          <a:gradFill>
            <a:gsLst>
              <a:gs pos="100000">
                <a:schemeClr val="accent1">
                  <a:lumMod val="60000"/>
                  <a:lumOff val="40000"/>
                </a:schemeClr>
              </a:gs>
              <a:gs pos="63000">
                <a:schemeClr val="accent1"/>
              </a:gs>
              <a:gs pos="0">
                <a:schemeClr val="accent4">
                  <a:alpha val="7384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400"/>
            <a:endParaRPr lang="en-ID">
              <a:solidFill>
                <a:schemeClr val="accent2"/>
              </a:solidFill>
            </a:endParaRPr>
          </a:p>
        </p:txBody>
      </p:sp>
      <p:sp>
        <p:nvSpPr>
          <p:cNvPr id="140" name="Oval 139">
            <a:extLst>
              <a:ext uri="{FF2B5EF4-FFF2-40B4-BE49-F238E27FC236}">
                <a16:creationId xmlns:a16="http://schemas.microsoft.com/office/drawing/2014/main" id="{EC3BBA1E-0017-C14B-9671-17C7FEB8EE0B}"/>
              </a:ext>
            </a:extLst>
          </p:cNvPr>
          <p:cNvSpPr/>
          <p:nvPr/>
        </p:nvSpPr>
        <p:spPr>
          <a:xfrm flipH="1">
            <a:off x="11097423" y="5047142"/>
            <a:ext cx="939473" cy="939473"/>
          </a:xfrm>
          <a:prstGeom prst="ellipse">
            <a:avLst/>
          </a:prstGeom>
          <a:gradFill>
            <a:gsLst>
              <a:gs pos="99000">
                <a:schemeClr val="bg1">
                  <a:lumMod val="95000"/>
                </a:schemeClr>
              </a:gs>
              <a:gs pos="58000">
                <a:schemeClr val="bg1">
                  <a:lumMod val="85000"/>
                </a:schemeClr>
              </a:gs>
              <a:gs pos="0">
                <a:schemeClr val="bg1">
                  <a:lumMod val="65000"/>
                </a:schemeClr>
              </a:gs>
            </a:gsLst>
            <a:lin ang="2700000" scaled="1"/>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D">
              <a:solidFill>
                <a:schemeClr val="accent2"/>
              </a:solidFill>
            </a:endParaRPr>
          </a:p>
        </p:txBody>
      </p:sp>
      <p:sp>
        <p:nvSpPr>
          <p:cNvPr id="143" name="Freeform: Shape 52">
            <a:extLst>
              <a:ext uri="{FF2B5EF4-FFF2-40B4-BE49-F238E27FC236}">
                <a16:creationId xmlns:a16="http://schemas.microsoft.com/office/drawing/2014/main" id="{AEBD1E29-FB4A-FF4E-943F-5A41EF73DE4B}"/>
              </a:ext>
            </a:extLst>
          </p:cNvPr>
          <p:cNvSpPr/>
          <p:nvPr/>
        </p:nvSpPr>
        <p:spPr>
          <a:xfrm rot="10800000" flipH="1">
            <a:off x="9720448" y="5516879"/>
            <a:ext cx="2471551" cy="1341120"/>
          </a:xfrm>
          <a:custGeom>
            <a:avLst/>
            <a:gdLst>
              <a:gd name="connsiteX0" fmla="*/ 0 w 5041344"/>
              <a:gd name="connsiteY0" fmla="*/ 0 h 2929049"/>
              <a:gd name="connsiteX1" fmla="*/ 5041344 w 5041344"/>
              <a:gd name="connsiteY1" fmla="*/ 0 h 2929049"/>
              <a:gd name="connsiteX2" fmla="*/ 5041344 w 5041344"/>
              <a:gd name="connsiteY2" fmla="*/ 2348754 h 2929049"/>
              <a:gd name="connsiteX3" fmla="*/ 4999855 w 5041344"/>
              <a:gd name="connsiteY3" fmla="*/ 2379779 h 2929049"/>
              <a:gd name="connsiteX4" fmla="*/ 3201666 w 5041344"/>
              <a:gd name="connsiteY4" fmla="*/ 2929049 h 2929049"/>
              <a:gd name="connsiteX5" fmla="*/ 2106 w 5041344"/>
              <a:gd name="connsiteY5" fmla="*/ 41719 h 2929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41344" h="2929049">
                <a:moveTo>
                  <a:pt x="0" y="0"/>
                </a:moveTo>
                <a:lnTo>
                  <a:pt x="5041344" y="0"/>
                </a:lnTo>
                <a:lnTo>
                  <a:pt x="5041344" y="2348754"/>
                </a:lnTo>
                <a:lnTo>
                  <a:pt x="4999855" y="2379779"/>
                </a:lnTo>
                <a:cubicBezTo>
                  <a:pt x="4486551" y="2726560"/>
                  <a:pt x="3867756" y="2929049"/>
                  <a:pt x="3201666" y="2929049"/>
                </a:cubicBezTo>
                <a:cubicBezTo>
                  <a:pt x="1536442" y="2929049"/>
                  <a:pt x="166806" y="1663489"/>
                  <a:pt x="2106" y="41719"/>
                </a:cubicBezTo>
                <a:close/>
              </a:path>
            </a:pathLst>
          </a:custGeom>
          <a:gradFill>
            <a:gsLst>
              <a:gs pos="100000">
                <a:schemeClr val="accent2">
                  <a:lumMod val="60000"/>
                  <a:lumOff val="40000"/>
                  <a:alpha val="82353"/>
                </a:schemeClr>
              </a:gs>
              <a:gs pos="59000">
                <a:schemeClr val="accent2"/>
              </a:gs>
              <a:gs pos="0">
                <a:schemeClr val="accent2">
                  <a:lumMod val="75000"/>
                  <a:alpha val="59532"/>
                </a:schemeClr>
              </a:gs>
            </a:gsLst>
            <a:lin ang="2700000" scaled="1"/>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D">
              <a:solidFill>
                <a:schemeClr val="accent2"/>
              </a:solidFill>
            </a:endParaRPr>
          </a:p>
        </p:txBody>
      </p:sp>
      <p:sp>
        <p:nvSpPr>
          <p:cNvPr id="4" name="TextBox 3">
            <a:extLst>
              <a:ext uri="{FF2B5EF4-FFF2-40B4-BE49-F238E27FC236}">
                <a16:creationId xmlns:a16="http://schemas.microsoft.com/office/drawing/2014/main" id="{CF6FDE13-FF92-C7AF-A776-5756C7E6D680}"/>
              </a:ext>
            </a:extLst>
          </p:cNvPr>
          <p:cNvSpPr txBox="1"/>
          <p:nvPr/>
        </p:nvSpPr>
        <p:spPr>
          <a:xfrm>
            <a:off x="10555941" y="4276165"/>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676155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100000" fill="hold" grpId="0" nodeType="withEffect">
                                  <p:stCondLst>
                                    <p:cond delay="0"/>
                                  </p:stCondLst>
                                  <p:childTnLst>
                                    <p:set>
                                      <p:cBhvr>
                                        <p:cTn id="6" dur="1" fill="hold">
                                          <p:stCondLst>
                                            <p:cond delay="0"/>
                                          </p:stCondLst>
                                        </p:cTn>
                                        <p:tgtEl>
                                          <p:spTgt spid="138"/>
                                        </p:tgtEl>
                                        <p:attrNameLst>
                                          <p:attrName>style.visibility</p:attrName>
                                        </p:attrNameLst>
                                      </p:cBhvr>
                                      <p:to>
                                        <p:strVal val="visible"/>
                                      </p:to>
                                    </p:set>
                                    <p:anim calcmode="lin" valueType="num">
                                      <p:cBhvr additive="base">
                                        <p:cTn id="7" dur="1000" fill="hold"/>
                                        <p:tgtEl>
                                          <p:spTgt spid="138"/>
                                        </p:tgtEl>
                                        <p:attrNameLst>
                                          <p:attrName>ppt_x</p:attrName>
                                        </p:attrNameLst>
                                      </p:cBhvr>
                                      <p:tavLst>
                                        <p:tav tm="0">
                                          <p:val>
                                            <p:strVal val="0-#ppt_w/2"/>
                                          </p:val>
                                        </p:tav>
                                        <p:tav tm="100000">
                                          <p:val>
                                            <p:strVal val="#ppt_x"/>
                                          </p:val>
                                        </p:tav>
                                      </p:tavLst>
                                    </p:anim>
                                    <p:anim calcmode="lin" valueType="num">
                                      <p:cBhvr additive="base">
                                        <p:cTn id="8" dur="1000" fill="hold"/>
                                        <p:tgtEl>
                                          <p:spTgt spid="138"/>
                                        </p:tgtEl>
                                        <p:attrNameLst>
                                          <p:attrName>ppt_y</p:attrName>
                                        </p:attrNameLst>
                                      </p:cBhvr>
                                      <p:tavLst>
                                        <p:tav tm="0">
                                          <p:val>
                                            <p:strVal val="0-#ppt_h/2"/>
                                          </p:val>
                                        </p:tav>
                                        <p:tav tm="100000">
                                          <p:val>
                                            <p:strVal val="#ppt_y"/>
                                          </p:val>
                                        </p:tav>
                                      </p:tavLst>
                                    </p:anim>
                                  </p:childTnLst>
                                </p:cTn>
                              </p:par>
                              <p:par>
                                <p:cTn id="9" presetID="2" presetClass="entr" presetSubtype="6" decel="100000" fill="hold" grpId="0" nodeType="withEffect">
                                  <p:stCondLst>
                                    <p:cond delay="0"/>
                                  </p:stCondLst>
                                  <p:childTnLst>
                                    <p:set>
                                      <p:cBhvr>
                                        <p:cTn id="10" dur="1" fill="hold">
                                          <p:stCondLst>
                                            <p:cond delay="0"/>
                                          </p:stCondLst>
                                        </p:cTn>
                                        <p:tgtEl>
                                          <p:spTgt spid="143"/>
                                        </p:tgtEl>
                                        <p:attrNameLst>
                                          <p:attrName>style.visibility</p:attrName>
                                        </p:attrNameLst>
                                      </p:cBhvr>
                                      <p:to>
                                        <p:strVal val="visible"/>
                                      </p:to>
                                    </p:set>
                                    <p:anim calcmode="lin" valueType="num">
                                      <p:cBhvr additive="base">
                                        <p:cTn id="11" dur="1000" fill="hold"/>
                                        <p:tgtEl>
                                          <p:spTgt spid="143"/>
                                        </p:tgtEl>
                                        <p:attrNameLst>
                                          <p:attrName>ppt_x</p:attrName>
                                        </p:attrNameLst>
                                      </p:cBhvr>
                                      <p:tavLst>
                                        <p:tav tm="0">
                                          <p:val>
                                            <p:strVal val="1+#ppt_w/2"/>
                                          </p:val>
                                        </p:tav>
                                        <p:tav tm="100000">
                                          <p:val>
                                            <p:strVal val="#ppt_x"/>
                                          </p:val>
                                        </p:tav>
                                      </p:tavLst>
                                    </p:anim>
                                    <p:anim calcmode="lin" valueType="num">
                                      <p:cBhvr additive="base">
                                        <p:cTn id="12" dur="1000" fill="hold"/>
                                        <p:tgtEl>
                                          <p:spTgt spid="143"/>
                                        </p:tgtEl>
                                        <p:attrNameLst>
                                          <p:attrName>ppt_y</p:attrName>
                                        </p:attrNameLst>
                                      </p:cBhvr>
                                      <p:tavLst>
                                        <p:tav tm="0">
                                          <p:val>
                                            <p:strVal val="1+#ppt_h/2"/>
                                          </p:val>
                                        </p:tav>
                                        <p:tav tm="100000">
                                          <p:val>
                                            <p:strVal val="#ppt_y"/>
                                          </p:val>
                                        </p:tav>
                                      </p:tavLst>
                                    </p:anim>
                                  </p:childTnLst>
                                </p:cTn>
                              </p:par>
                              <p:par>
                                <p:cTn id="13" presetID="2" presetClass="entr" presetSubtype="4" decel="50000" fill="hold" grpId="0" nodeType="withEffect">
                                  <p:stCondLst>
                                    <p:cond delay="0"/>
                                  </p:stCondLst>
                                  <p:childTnLst>
                                    <p:set>
                                      <p:cBhvr>
                                        <p:cTn id="14" dur="1" fill="hold">
                                          <p:stCondLst>
                                            <p:cond delay="0"/>
                                          </p:stCondLst>
                                        </p:cTn>
                                        <p:tgtEl>
                                          <p:spTgt spid="140"/>
                                        </p:tgtEl>
                                        <p:attrNameLst>
                                          <p:attrName>style.visibility</p:attrName>
                                        </p:attrNameLst>
                                      </p:cBhvr>
                                      <p:to>
                                        <p:strVal val="visible"/>
                                      </p:to>
                                    </p:set>
                                    <p:anim calcmode="lin" valueType="num">
                                      <p:cBhvr additive="base">
                                        <p:cTn id="15" dur="500" fill="hold"/>
                                        <p:tgtEl>
                                          <p:spTgt spid="140"/>
                                        </p:tgtEl>
                                        <p:attrNameLst>
                                          <p:attrName>ppt_x</p:attrName>
                                        </p:attrNameLst>
                                      </p:cBhvr>
                                      <p:tavLst>
                                        <p:tav tm="0">
                                          <p:val>
                                            <p:strVal val="#ppt_x"/>
                                          </p:val>
                                        </p:tav>
                                        <p:tav tm="100000">
                                          <p:val>
                                            <p:strVal val="#ppt_x"/>
                                          </p:val>
                                        </p:tav>
                                      </p:tavLst>
                                    </p:anim>
                                    <p:anim calcmode="lin" valueType="num">
                                      <p:cBhvr additive="base">
                                        <p:cTn id="16" dur="500" fill="hold"/>
                                        <p:tgtEl>
                                          <p:spTgt spid="1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 grpId="0" animBg="1"/>
      <p:bldP spid="140" grpId="0" animBg="1"/>
      <p:bldP spid="14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Oval 139">
            <a:extLst>
              <a:ext uri="{FF2B5EF4-FFF2-40B4-BE49-F238E27FC236}">
                <a16:creationId xmlns:a16="http://schemas.microsoft.com/office/drawing/2014/main" id="{EC3BBA1E-0017-C14B-9671-17C7FEB8EE0B}"/>
              </a:ext>
            </a:extLst>
          </p:cNvPr>
          <p:cNvSpPr/>
          <p:nvPr/>
        </p:nvSpPr>
        <p:spPr>
          <a:xfrm flipH="1">
            <a:off x="11097423" y="5047142"/>
            <a:ext cx="939473" cy="939473"/>
          </a:xfrm>
          <a:prstGeom prst="ellipse">
            <a:avLst/>
          </a:prstGeom>
          <a:gradFill>
            <a:gsLst>
              <a:gs pos="99000">
                <a:schemeClr val="bg1">
                  <a:lumMod val="95000"/>
                </a:schemeClr>
              </a:gs>
              <a:gs pos="58000">
                <a:schemeClr val="bg1">
                  <a:lumMod val="85000"/>
                </a:schemeClr>
              </a:gs>
              <a:gs pos="0">
                <a:schemeClr val="bg1">
                  <a:lumMod val="65000"/>
                </a:schemeClr>
              </a:gs>
            </a:gsLst>
            <a:lin ang="2700000" scaled="1"/>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D">
              <a:solidFill>
                <a:schemeClr val="tx1"/>
              </a:solidFill>
            </a:endParaRPr>
          </a:p>
        </p:txBody>
      </p:sp>
      <p:sp>
        <p:nvSpPr>
          <p:cNvPr id="143" name="Freeform: Shape 52">
            <a:extLst>
              <a:ext uri="{FF2B5EF4-FFF2-40B4-BE49-F238E27FC236}">
                <a16:creationId xmlns:a16="http://schemas.microsoft.com/office/drawing/2014/main" id="{AEBD1E29-FB4A-FF4E-943F-5A41EF73DE4B}"/>
              </a:ext>
            </a:extLst>
          </p:cNvPr>
          <p:cNvSpPr/>
          <p:nvPr/>
        </p:nvSpPr>
        <p:spPr>
          <a:xfrm rot="10800000" flipH="1">
            <a:off x="9720448" y="5516879"/>
            <a:ext cx="2471551" cy="1341120"/>
          </a:xfrm>
          <a:custGeom>
            <a:avLst/>
            <a:gdLst>
              <a:gd name="connsiteX0" fmla="*/ 0 w 5041344"/>
              <a:gd name="connsiteY0" fmla="*/ 0 h 2929049"/>
              <a:gd name="connsiteX1" fmla="*/ 5041344 w 5041344"/>
              <a:gd name="connsiteY1" fmla="*/ 0 h 2929049"/>
              <a:gd name="connsiteX2" fmla="*/ 5041344 w 5041344"/>
              <a:gd name="connsiteY2" fmla="*/ 2348754 h 2929049"/>
              <a:gd name="connsiteX3" fmla="*/ 4999855 w 5041344"/>
              <a:gd name="connsiteY3" fmla="*/ 2379779 h 2929049"/>
              <a:gd name="connsiteX4" fmla="*/ 3201666 w 5041344"/>
              <a:gd name="connsiteY4" fmla="*/ 2929049 h 2929049"/>
              <a:gd name="connsiteX5" fmla="*/ 2106 w 5041344"/>
              <a:gd name="connsiteY5" fmla="*/ 41719 h 2929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41344" h="2929049">
                <a:moveTo>
                  <a:pt x="0" y="0"/>
                </a:moveTo>
                <a:lnTo>
                  <a:pt x="5041344" y="0"/>
                </a:lnTo>
                <a:lnTo>
                  <a:pt x="5041344" y="2348754"/>
                </a:lnTo>
                <a:lnTo>
                  <a:pt x="4999855" y="2379779"/>
                </a:lnTo>
                <a:cubicBezTo>
                  <a:pt x="4486551" y="2726560"/>
                  <a:pt x="3867756" y="2929049"/>
                  <a:pt x="3201666" y="2929049"/>
                </a:cubicBezTo>
                <a:cubicBezTo>
                  <a:pt x="1536442" y="2929049"/>
                  <a:pt x="166806" y="1663489"/>
                  <a:pt x="2106" y="41719"/>
                </a:cubicBezTo>
                <a:close/>
              </a:path>
            </a:pathLst>
          </a:custGeom>
          <a:gradFill>
            <a:gsLst>
              <a:gs pos="100000">
                <a:schemeClr val="accent2">
                  <a:lumMod val="60000"/>
                  <a:lumOff val="40000"/>
                  <a:alpha val="82353"/>
                </a:schemeClr>
              </a:gs>
              <a:gs pos="59000">
                <a:schemeClr val="accent2"/>
              </a:gs>
              <a:gs pos="0">
                <a:schemeClr val="accent2">
                  <a:lumMod val="75000"/>
                  <a:alpha val="59532"/>
                </a:schemeClr>
              </a:gs>
            </a:gsLst>
            <a:lin ang="2700000" scaled="1"/>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D">
              <a:solidFill>
                <a:schemeClr val="tx1"/>
              </a:solidFill>
            </a:endParaRPr>
          </a:p>
        </p:txBody>
      </p:sp>
      <p:sp>
        <p:nvSpPr>
          <p:cNvPr id="138" name="Freeform: Shape 52">
            <a:extLst>
              <a:ext uri="{FF2B5EF4-FFF2-40B4-BE49-F238E27FC236}">
                <a16:creationId xmlns:a16="http://schemas.microsoft.com/office/drawing/2014/main" id="{A4285DAC-983F-CC41-B680-89CC7D45ACCD}"/>
              </a:ext>
            </a:extLst>
          </p:cNvPr>
          <p:cNvSpPr/>
          <p:nvPr/>
        </p:nvSpPr>
        <p:spPr>
          <a:xfrm flipH="1">
            <a:off x="0" y="-15498"/>
            <a:ext cx="2941320" cy="1612567"/>
          </a:xfrm>
          <a:custGeom>
            <a:avLst/>
            <a:gdLst>
              <a:gd name="connsiteX0" fmla="*/ 0 w 5041344"/>
              <a:gd name="connsiteY0" fmla="*/ 0 h 2929049"/>
              <a:gd name="connsiteX1" fmla="*/ 5041344 w 5041344"/>
              <a:gd name="connsiteY1" fmla="*/ 0 h 2929049"/>
              <a:gd name="connsiteX2" fmla="*/ 5041344 w 5041344"/>
              <a:gd name="connsiteY2" fmla="*/ 2348754 h 2929049"/>
              <a:gd name="connsiteX3" fmla="*/ 4999855 w 5041344"/>
              <a:gd name="connsiteY3" fmla="*/ 2379779 h 2929049"/>
              <a:gd name="connsiteX4" fmla="*/ 3201666 w 5041344"/>
              <a:gd name="connsiteY4" fmla="*/ 2929049 h 2929049"/>
              <a:gd name="connsiteX5" fmla="*/ 2106 w 5041344"/>
              <a:gd name="connsiteY5" fmla="*/ 41719 h 2929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41344" h="2929049">
                <a:moveTo>
                  <a:pt x="0" y="0"/>
                </a:moveTo>
                <a:lnTo>
                  <a:pt x="5041344" y="0"/>
                </a:lnTo>
                <a:lnTo>
                  <a:pt x="5041344" y="2348754"/>
                </a:lnTo>
                <a:lnTo>
                  <a:pt x="4999855" y="2379779"/>
                </a:lnTo>
                <a:cubicBezTo>
                  <a:pt x="4486551" y="2726560"/>
                  <a:pt x="3867756" y="2929049"/>
                  <a:pt x="3201666" y="2929049"/>
                </a:cubicBezTo>
                <a:cubicBezTo>
                  <a:pt x="1536442" y="2929049"/>
                  <a:pt x="166806" y="1663489"/>
                  <a:pt x="2106" y="41719"/>
                </a:cubicBezTo>
                <a:close/>
              </a:path>
            </a:pathLst>
          </a:custGeom>
          <a:gradFill>
            <a:gsLst>
              <a:gs pos="100000">
                <a:schemeClr val="accent1">
                  <a:lumMod val="60000"/>
                  <a:lumOff val="40000"/>
                </a:schemeClr>
              </a:gs>
              <a:gs pos="63000">
                <a:schemeClr val="accent1"/>
              </a:gs>
              <a:gs pos="0">
                <a:schemeClr val="accent4">
                  <a:alpha val="7384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400"/>
            <a:endParaRPr lang="en-ID">
              <a:solidFill>
                <a:schemeClr val="tx1"/>
              </a:solidFill>
            </a:endParaRPr>
          </a:p>
        </p:txBody>
      </p:sp>
      <p:pic>
        <p:nvPicPr>
          <p:cNvPr id="4" name="Picture 3">
            <a:extLst>
              <a:ext uri="{FF2B5EF4-FFF2-40B4-BE49-F238E27FC236}">
                <a16:creationId xmlns:a16="http://schemas.microsoft.com/office/drawing/2014/main" id="{FFA4256B-7E04-B158-5E96-FCC1E0EB9C3B}"/>
              </a:ext>
            </a:extLst>
          </p:cNvPr>
          <p:cNvPicPr>
            <a:picLocks noChangeAspect="1"/>
          </p:cNvPicPr>
          <p:nvPr/>
        </p:nvPicPr>
        <p:blipFill>
          <a:blip r:embed="rId3">
            <a:biLevel thresh="25000"/>
          </a:blip>
          <a:stretch>
            <a:fillRect/>
          </a:stretch>
        </p:blipFill>
        <p:spPr>
          <a:xfrm>
            <a:off x="10320521" y="6157999"/>
            <a:ext cx="1555793" cy="387095"/>
          </a:xfrm>
          <a:prstGeom prst="rect">
            <a:avLst/>
          </a:prstGeom>
        </p:spPr>
      </p:pic>
      <p:sp>
        <p:nvSpPr>
          <p:cNvPr id="3" name="TextBox 2">
            <a:extLst>
              <a:ext uri="{FF2B5EF4-FFF2-40B4-BE49-F238E27FC236}">
                <a16:creationId xmlns:a16="http://schemas.microsoft.com/office/drawing/2014/main" id="{2C0EC3B3-9C28-06B5-8C9E-9FD7631782F6}"/>
              </a:ext>
            </a:extLst>
          </p:cNvPr>
          <p:cNvSpPr txBox="1"/>
          <p:nvPr/>
        </p:nvSpPr>
        <p:spPr>
          <a:xfrm>
            <a:off x="2135183" y="2965198"/>
            <a:ext cx="8821040" cy="954107"/>
          </a:xfrm>
          <a:prstGeom prst="rect">
            <a:avLst/>
          </a:prstGeom>
          <a:noFill/>
        </p:spPr>
        <p:txBody>
          <a:bodyPr wrap="square" lIns="91440" tIns="45720" rIns="91440" bIns="45720" rtlCol="0" anchor="t">
            <a:spAutoFit/>
          </a:bodyPr>
          <a:lstStyle/>
          <a:p>
            <a:pPr algn="ctr"/>
            <a:r>
              <a:rPr lang="en-US" sz="2400" b="1" dirty="0">
                <a:solidFill>
                  <a:schemeClr val="accent1"/>
                </a:solidFill>
                <a:effectLst/>
                <a:latin typeface="Work Sans" pitchFamily="2" charset="77"/>
              </a:rPr>
              <a:t>API Security Assessment</a:t>
            </a:r>
          </a:p>
          <a:p>
            <a:pPr algn="ctr"/>
            <a:r>
              <a:rPr lang="en-US" sz="1600" dirty="0">
                <a:solidFill>
                  <a:schemeClr val="bg2"/>
                </a:solidFill>
                <a:effectLst/>
                <a:latin typeface="Work Sans" pitchFamily="2" charset="77"/>
              </a:rPr>
              <a:t>Prioritize your API security to protect assets, maintain reputation, and achieve long-term success</a:t>
            </a:r>
          </a:p>
        </p:txBody>
      </p:sp>
    </p:spTree>
    <p:extLst>
      <p:ext uri="{BB962C8B-B14F-4D97-AF65-F5344CB8AC3E}">
        <p14:creationId xmlns:p14="http://schemas.microsoft.com/office/powerpoint/2010/main" val="4288267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Impact">
  <a:themeElements>
    <a:clrScheme name="EVOTEK">
      <a:dk1>
        <a:srgbClr val="202020"/>
      </a:dk1>
      <a:lt1>
        <a:srgbClr val="FFFFFF"/>
      </a:lt1>
      <a:dk2>
        <a:srgbClr val="202020"/>
      </a:dk2>
      <a:lt2>
        <a:srgbClr val="F3F2F2"/>
      </a:lt2>
      <a:accent1>
        <a:srgbClr val="87C53B"/>
      </a:accent1>
      <a:accent2>
        <a:srgbClr val="3163AE"/>
      </a:accent2>
      <a:accent3>
        <a:srgbClr val="979696"/>
      </a:accent3>
      <a:accent4>
        <a:srgbClr val="5D938C"/>
      </a:accent4>
      <a:accent5>
        <a:srgbClr val="000000"/>
      </a:accent5>
      <a:accent6>
        <a:srgbClr val="F3F2F2"/>
      </a:accent6>
      <a:hlink>
        <a:srgbClr val="3163AE"/>
      </a:hlink>
      <a:folHlink>
        <a:srgbClr val="87C53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Impact">
  <a:themeElements>
    <a:clrScheme name="EVOTEK">
      <a:dk1>
        <a:srgbClr val="202020"/>
      </a:dk1>
      <a:lt1>
        <a:srgbClr val="FFFFFF"/>
      </a:lt1>
      <a:dk2>
        <a:srgbClr val="202020"/>
      </a:dk2>
      <a:lt2>
        <a:srgbClr val="F3F2F2"/>
      </a:lt2>
      <a:accent1>
        <a:srgbClr val="87C53B"/>
      </a:accent1>
      <a:accent2>
        <a:srgbClr val="3163AE"/>
      </a:accent2>
      <a:accent3>
        <a:srgbClr val="979696"/>
      </a:accent3>
      <a:accent4>
        <a:srgbClr val="5D938C"/>
      </a:accent4>
      <a:accent5>
        <a:srgbClr val="000000"/>
      </a:accent5>
      <a:accent6>
        <a:srgbClr val="F3F2F2"/>
      </a:accent6>
      <a:hlink>
        <a:srgbClr val="3163AE"/>
      </a:hlink>
      <a:folHlink>
        <a:srgbClr val="87C53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6DBDF78B-233A-0F4B-96F7-C84D49BC7CF8}">
  <we:reference id="wa200000729" version="3.13.175.0" store="en-US" storeType="OMEX"/>
  <we:alternateReferences>
    <we:reference id="wa200000729" version="3.13.175.0" store="wa200000729"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9155E7A67A1AB4A8A09A3194F095BBD" ma:contentTypeVersion="16" ma:contentTypeDescription="Create a new document." ma:contentTypeScope="" ma:versionID="e35afa9742c555c636e2382d8387a2e6">
  <xsd:schema xmlns:xsd="http://www.w3.org/2001/XMLSchema" xmlns:xs="http://www.w3.org/2001/XMLSchema" xmlns:p="http://schemas.microsoft.com/office/2006/metadata/properties" xmlns:ns2="a63d950b-e87f-4b0a-ae15-4d5dc6963ba8" xmlns:ns3="fed67439-901d-4aee-bc0a-141acd64124f" targetNamespace="http://schemas.microsoft.com/office/2006/metadata/properties" ma:root="true" ma:fieldsID="c18c439862d5f100f2c7691486f17e58" ns2:_="" ns3:_="">
    <xsd:import namespace="a63d950b-e87f-4b0a-ae15-4d5dc6963ba8"/>
    <xsd:import namespace="fed67439-901d-4aee-bc0a-141acd64124f"/>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AutoKeyPoints" minOccurs="0"/>
                <xsd:element ref="ns2:MediaServiceKeyPoints" minOccurs="0"/>
                <xsd:element ref="ns2:MediaServiceLocation"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63d950b-e87f-4b0a-ae15-4d5dc6963ba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1d2232be-db53-43c9-a895-9a54883caa72"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ed67439-901d-4aee-bc0a-141acd64124f"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488ff0ef-e5fd-4e9b-8206-cbdced9fa980}" ma:internalName="TaxCatchAll" ma:showField="CatchAllData" ma:web="fed67439-901d-4aee-bc0a-141acd64124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fed67439-901d-4aee-bc0a-141acd64124f" xsi:nil="true"/>
    <lcf76f155ced4ddcb4097134ff3c332f xmlns="a63d950b-e87f-4b0a-ae15-4d5dc6963ba8">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B366C80-2845-4F25-9669-225EFE609E3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63d950b-e87f-4b0a-ae15-4d5dc6963ba8"/>
    <ds:schemaRef ds:uri="fed67439-901d-4aee-bc0a-141acd64124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B548202-D6AE-4E04-B49D-29B1D03EC207}">
  <ds:schemaRefs>
    <ds:schemaRef ds:uri="http://schemas.microsoft.com/office/2006/documentManagement/types"/>
    <ds:schemaRef ds:uri="fed67439-901d-4aee-bc0a-141acd64124f"/>
    <ds:schemaRef ds:uri="http://purl.org/dc/terms/"/>
    <ds:schemaRef ds:uri="http://purl.org/dc/elements/1.1/"/>
    <ds:schemaRef ds:uri="http://schemas.microsoft.com/office/2006/metadata/properties"/>
    <ds:schemaRef ds:uri="http://schemas.microsoft.com/office/infopath/2007/PartnerControls"/>
    <ds:schemaRef ds:uri="http://schemas.openxmlformats.org/package/2006/metadata/core-properties"/>
    <ds:schemaRef ds:uri="a63d950b-e87f-4b0a-ae15-4d5dc6963ba8"/>
    <ds:schemaRef ds:uri="http://www.w3.org/XML/1998/namespace"/>
    <ds:schemaRef ds:uri="http://purl.org/dc/dcmitype/"/>
  </ds:schemaRefs>
</ds:datastoreItem>
</file>

<file path=customXml/itemProps3.xml><?xml version="1.0" encoding="utf-8"?>
<ds:datastoreItem xmlns:ds="http://schemas.openxmlformats.org/officeDocument/2006/customXml" ds:itemID="{90D0F2D3-11FA-4A8D-A65E-EE22BFAED7A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5450</TotalTime>
  <Words>1327</Words>
  <Application>Microsoft Macintosh PowerPoint</Application>
  <PresentationFormat>Widescreen</PresentationFormat>
  <Paragraphs>82</Paragraphs>
  <Slides>14</Slides>
  <Notes>14</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14</vt:i4>
      </vt:variant>
    </vt:vector>
  </HeadingPairs>
  <TitlesOfParts>
    <vt:vector size="21" baseType="lpstr">
      <vt:lpstr>Arial</vt:lpstr>
      <vt:lpstr>Calibri</vt:lpstr>
      <vt:lpstr>Work Sans</vt:lpstr>
      <vt:lpstr>Work Sans ExtraLight</vt:lpstr>
      <vt:lpstr>Work Sans Light</vt:lpstr>
      <vt:lpstr>Impact</vt:lpstr>
      <vt:lpstr>1_Impact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Mike Mayo</dc:creator>
  <cp:lastModifiedBy>Erin Sabet</cp:lastModifiedBy>
  <cp:revision>80</cp:revision>
  <dcterms:created xsi:type="dcterms:W3CDTF">2021-09-07T06:05:57Z</dcterms:created>
  <dcterms:modified xsi:type="dcterms:W3CDTF">2023-06-20T22:09:00Z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0x010100D9155E7A67A1AB4A8A09A3194F095BBD</vt:lpwstr>
  </property>
  <property fmtid="{D5CDD505-2E9C-101B-9397-08002B2CF9AE}" pid="3" name="MediaServiceImageTags">
    <vt:lpwstr/>
  </property>
</Properties>
</file>