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 id="2147483693" r:id="rId5"/>
  </p:sldMasterIdLst>
  <p:notesMasterIdLst>
    <p:notesMasterId r:id="rId20"/>
  </p:notesMasterIdLst>
  <p:sldIdLst>
    <p:sldId id="269" r:id="rId6"/>
    <p:sldId id="294" r:id="rId7"/>
    <p:sldId id="288" r:id="rId8"/>
    <p:sldId id="289" r:id="rId9"/>
    <p:sldId id="290" r:id="rId10"/>
    <p:sldId id="292" r:id="rId11"/>
    <p:sldId id="293" r:id="rId12"/>
    <p:sldId id="295" r:id="rId13"/>
    <p:sldId id="296" r:id="rId14"/>
    <p:sldId id="297" r:id="rId15"/>
    <p:sldId id="298" r:id="rId16"/>
    <p:sldId id="299" r:id="rId17"/>
    <p:sldId id="300" r:id="rId18"/>
    <p:sldId id="30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9696"/>
    <a:srgbClr val="383838"/>
    <a:srgbClr val="2E2E2E"/>
    <a:srgbClr val="18161B"/>
    <a:srgbClr val="212121"/>
    <a:srgbClr val="292E31"/>
    <a:srgbClr val="212529"/>
    <a:srgbClr val="22251D"/>
    <a:srgbClr val="2A2C2B"/>
    <a:srgbClr val="495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6CAC1-A961-DF49-93A9-B0584B8A489B}" v="4" dt="2023-06-22T16:36:16.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9"/>
    <p:restoredTop sz="78912"/>
  </p:normalViewPr>
  <p:slideViewPr>
    <p:cSldViewPr snapToGrid="0" snapToObjects="1">
      <p:cViewPr varScale="1">
        <p:scale>
          <a:sx n="100" d="100"/>
          <a:sy n="100" d="100"/>
        </p:scale>
        <p:origin x="672"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59719-8CE6-6C42-BB75-92D877BB460A}" type="datetimeFigureOut">
              <a:rPr lang="en-US" smtClean="0"/>
              <a:t>6/22/23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84B99-7254-5F41-95FE-49D1F0822E72}" type="slidenum">
              <a:rPr lang="en-US" smtClean="0"/>
              <a:t>‹#›</a:t>
            </a:fld>
            <a:endParaRPr lang="en-US"/>
          </a:p>
        </p:txBody>
      </p:sp>
    </p:spTree>
    <p:extLst>
      <p:ext uri="{BB962C8B-B14F-4D97-AF65-F5344CB8AC3E}">
        <p14:creationId xmlns:p14="http://schemas.microsoft.com/office/powerpoint/2010/main" val="364966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1</a:t>
            </a:fld>
            <a:endParaRPr lang="en-US"/>
          </a:p>
        </p:txBody>
      </p:sp>
    </p:spTree>
    <p:extLst>
      <p:ext uri="{BB962C8B-B14F-4D97-AF65-F5344CB8AC3E}">
        <p14:creationId xmlns:p14="http://schemas.microsoft.com/office/powerpoint/2010/main" val="3020690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10</a:t>
            </a:fld>
            <a:endParaRPr lang="en-US"/>
          </a:p>
        </p:txBody>
      </p:sp>
    </p:spTree>
    <p:extLst>
      <p:ext uri="{BB962C8B-B14F-4D97-AF65-F5344CB8AC3E}">
        <p14:creationId xmlns:p14="http://schemas.microsoft.com/office/powerpoint/2010/main" val="267070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11</a:t>
            </a:fld>
            <a:endParaRPr lang="en-US"/>
          </a:p>
        </p:txBody>
      </p:sp>
    </p:spTree>
    <p:extLst>
      <p:ext uri="{BB962C8B-B14F-4D97-AF65-F5344CB8AC3E}">
        <p14:creationId xmlns:p14="http://schemas.microsoft.com/office/powerpoint/2010/main" val="248234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12</a:t>
            </a:fld>
            <a:endParaRPr lang="en-US"/>
          </a:p>
        </p:txBody>
      </p:sp>
    </p:spTree>
    <p:extLst>
      <p:ext uri="{BB962C8B-B14F-4D97-AF65-F5344CB8AC3E}">
        <p14:creationId xmlns:p14="http://schemas.microsoft.com/office/powerpoint/2010/main" val="2910380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13</a:t>
            </a:fld>
            <a:endParaRPr lang="en-US"/>
          </a:p>
        </p:txBody>
      </p:sp>
    </p:spTree>
    <p:extLst>
      <p:ext uri="{BB962C8B-B14F-4D97-AF65-F5344CB8AC3E}">
        <p14:creationId xmlns:p14="http://schemas.microsoft.com/office/powerpoint/2010/main" val="1431267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14</a:t>
            </a:fld>
            <a:endParaRPr lang="en-US"/>
          </a:p>
        </p:txBody>
      </p:sp>
    </p:spTree>
    <p:extLst>
      <p:ext uri="{BB962C8B-B14F-4D97-AF65-F5344CB8AC3E}">
        <p14:creationId xmlns:p14="http://schemas.microsoft.com/office/powerpoint/2010/main" val="297434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2</a:t>
            </a:fld>
            <a:endParaRPr lang="en-US"/>
          </a:p>
        </p:txBody>
      </p:sp>
    </p:spTree>
    <p:extLst>
      <p:ext uri="{BB962C8B-B14F-4D97-AF65-F5344CB8AC3E}">
        <p14:creationId xmlns:p14="http://schemas.microsoft.com/office/powerpoint/2010/main" val="309275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WorkSans" pitchFamily="2" charset="77"/>
              </a:rPr>
              <a:t>EVOTEK’s CIS Benchmarks assessment is a comprehensive evaluation of an organization’s compliance with the Center for Internet Security (CIS) benchmarks, which are industry-standard guidelines for secure system configurations. By following the CIS benchmarks, organizations can ensure that their systems are configured securely, access controls are properly implemented, and critical patches and updates are applied promptly. Our assessment involves analyzing the organization’s cloud systems, networks, and applications against a set of predefined benchmarks to identify any vulnerabilities, misconfigurations, or non- compliant practices. </a:t>
            </a:r>
            <a:endParaRPr lang="en-US" dirty="0">
              <a:effectLst/>
            </a:endParaRP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3</a:t>
            </a:fld>
            <a:endParaRPr lang="en-US"/>
          </a:p>
        </p:txBody>
      </p:sp>
    </p:spTree>
    <p:extLst>
      <p:ext uri="{BB962C8B-B14F-4D97-AF65-F5344CB8AC3E}">
        <p14:creationId xmlns:p14="http://schemas.microsoft.com/office/powerpoint/2010/main" val="323380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WorkSans" pitchFamily="2" charset="77"/>
              </a:rPr>
              <a:t>The most common misconception about CIS Benchmarks is that they are a Hardening Standard such as NIST 800- 53, when it is more of a comprehensive evaluation of an organization’s security posture. While a hardening scan focuses primarily on identifying vulnerabilities and misconfigurations in a system, a CIS Benchmarks assessment goes beyond that. A standardized approach helps organizations identify any gaps or weaknesses in their security posture and provide specific recommendations for remediation. The assessment also helps organizations stay compliant with industry best practices and regulatory requirements, thereby addressing current issues related to data breaches, cyberattacks, and compliance failures. Overall, a CIS Benchmarks assessment enables organizations to proactively identify and address security issues, enhancing their ability to withstand and mitigate the ever- evolving threat landscape.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4</a:t>
            </a:fld>
            <a:endParaRPr lang="en-US"/>
          </a:p>
        </p:txBody>
      </p:sp>
    </p:spTree>
    <p:extLst>
      <p:ext uri="{BB962C8B-B14F-4D97-AF65-F5344CB8AC3E}">
        <p14:creationId xmlns:p14="http://schemas.microsoft.com/office/powerpoint/2010/main" val="41510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WorkSans" pitchFamily="2" charset="77"/>
              </a:rPr>
              <a:t>EVOTEK’s approach is aligned with the CIS standards for all cloud tenancies, while also incorporating additional details and context about the customer environment. Through understanding where gaps would have the most impact, remediation can be prioritized and offer IT teams a standardized framework for system configuration and security best practices. </a:t>
            </a:r>
            <a:endParaRPr lang="en-US" dirty="0">
              <a:effectLst/>
            </a:endParaRPr>
          </a:p>
          <a:p>
            <a:r>
              <a:rPr lang="en-US" sz="1800" dirty="0">
                <a:effectLst/>
                <a:latin typeface="WorkSans" pitchFamily="2" charset="77"/>
              </a:rPr>
              <a:t>Our assessment offers a standardized framework for system configuration and security best practices, while also helping identify vulnerabilities and misconfigurations in IT systems. Beyond that, it can evaluate not only the technical aspects, but also organizational processes and policies related to security. </a:t>
            </a:r>
            <a:endParaRPr lang="en-US" dirty="0">
              <a:effectLst/>
            </a:endParaRP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5</a:t>
            </a:fld>
            <a:endParaRPr lang="en-US"/>
          </a:p>
        </p:txBody>
      </p:sp>
    </p:spTree>
    <p:extLst>
      <p:ext uri="{BB962C8B-B14F-4D97-AF65-F5344CB8AC3E}">
        <p14:creationId xmlns:p14="http://schemas.microsoft.com/office/powerpoint/2010/main" val="195151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FFFF"/>
                </a:solidFill>
                <a:effectLst/>
                <a:latin typeface="WorkSans" pitchFamily="2" charset="77"/>
              </a:rPr>
              <a:t>EVOTEK was previously able to assess an organization’s cloud systems against the established CIS benchmarks and found less than 50% adherence to the baseline controls. This gap resulted in a misconfiguration with several best practices such as MFA and Logging, leading to several environmental gaps that could result in larger-scale breaches or data exfiltration from </a:t>
            </a:r>
            <a:r>
              <a:rPr lang="en-US" sz="1800" dirty="0" err="1">
                <a:solidFill>
                  <a:srgbClr val="FFFFFF"/>
                </a:solidFill>
                <a:effectLst/>
                <a:latin typeface="WorkSans" pitchFamily="2" charset="77"/>
              </a:rPr>
              <a:t>th</a:t>
            </a:r>
            <a:r>
              <a:rPr lang="en-US" sz="1800" dirty="0">
                <a:solidFill>
                  <a:srgbClr val="FFFFFF"/>
                </a:solidFill>
                <a:effectLst/>
                <a:latin typeface="WorkSans" pitchFamily="2" charset="77"/>
              </a:rPr>
              <a:t> environment. </a:t>
            </a:r>
            <a:endParaRPr lang="en-US" dirty="0">
              <a:effectLst/>
            </a:endParaRP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6</a:t>
            </a:fld>
            <a:endParaRPr lang="en-US"/>
          </a:p>
        </p:txBody>
      </p:sp>
    </p:spTree>
    <p:extLst>
      <p:ext uri="{BB962C8B-B14F-4D97-AF65-F5344CB8AC3E}">
        <p14:creationId xmlns:p14="http://schemas.microsoft.com/office/powerpoint/2010/main" val="9140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7</a:t>
            </a:fld>
            <a:endParaRPr lang="en-US"/>
          </a:p>
        </p:txBody>
      </p:sp>
    </p:spTree>
    <p:extLst>
      <p:ext uri="{BB962C8B-B14F-4D97-AF65-F5344CB8AC3E}">
        <p14:creationId xmlns:p14="http://schemas.microsoft.com/office/powerpoint/2010/main" val="98763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8</a:t>
            </a:fld>
            <a:endParaRPr lang="en-US"/>
          </a:p>
        </p:txBody>
      </p:sp>
    </p:spTree>
    <p:extLst>
      <p:ext uri="{BB962C8B-B14F-4D97-AF65-F5344CB8AC3E}">
        <p14:creationId xmlns:p14="http://schemas.microsoft.com/office/powerpoint/2010/main" val="268297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9</a:t>
            </a:fld>
            <a:endParaRPr lang="en-US"/>
          </a:p>
        </p:txBody>
      </p:sp>
    </p:spTree>
    <p:extLst>
      <p:ext uri="{BB962C8B-B14F-4D97-AF65-F5344CB8AC3E}">
        <p14:creationId xmlns:p14="http://schemas.microsoft.com/office/powerpoint/2010/main" val="201182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pac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3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mpact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66869-518C-A107-2A46-B980DA7AB8F5}"/>
              </a:ext>
            </a:extLst>
          </p:cNvPr>
          <p:cNvPicPr>
            <a:picLocks noChangeAspect="1"/>
          </p:cNvPicPr>
          <p:nvPr userDrawn="1"/>
        </p:nvPicPr>
        <p:blipFill>
          <a:blip r:embed="rId2"/>
          <a:stretch>
            <a:fillRect/>
          </a:stretch>
        </p:blipFill>
        <p:spPr>
          <a:xfrm>
            <a:off x="10320521" y="6165676"/>
            <a:ext cx="1555793" cy="387095"/>
          </a:xfrm>
          <a:prstGeom prst="rect">
            <a:avLst/>
          </a:prstGeom>
        </p:spPr>
      </p:pic>
      <p:sp>
        <p:nvSpPr>
          <p:cNvPr id="3" name="Title Placeholder 7">
            <a:extLst>
              <a:ext uri="{FF2B5EF4-FFF2-40B4-BE49-F238E27FC236}">
                <a16:creationId xmlns:a16="http://schemas.microsoft.com/office/drawing/2014/main" id="{9C6FAAC8-A3F3-C74A-8506-E692F7A7CD7D}"/>
              </a:ext>
            </a:extLst>
          </p:cNvPr>
          <p:cNvSpPr>
            <a:spLocks noGrp="1"/>
          </p:cNvSpPr>
          <p:nvPr>
            <p:ph type="title"/>
          </p:nvPr>
        </p:nvSpPr>
        <p:spPr>
          <a:xfrm>
            <a:off x="315685" y="3138487"/>
            <a:ext cx="11560629" cy="581025"/>
          </a:xfrm>
          <a:prstGeom prst="rect">
            <a:avLst/>
          </a:prstGeom>
        </p:spPr>
        <p:txBody>
          <a:bodyPr vert="horz" lIns="91440" tIns="45720" rIns="91440" bIns="45720" rtlCol="0" anchor="ctr">
            <a:noAutofit/>
          </a:bodyPr>
          <a:lstStyle>
            <a:lvl1pPr algn="ctr">
              <a:defRPr b="0" i="0">
                <a:solidFill>
                  <a:schemeClr val="bg1"/>
                </a:solidFill>
                <a:latin typeface="Work Sans ExtraLight" pitchFamily="2" charset="77"/>
              </a:defRPr>
            </a:lvl1pPr>
          </a:lstStyle>
          <a:p>
            <a:r>
              <a:rPr lang="en-US"/>
              <a:t>Click to edit Master title style</a:t>
            </a:r>
          </a:p>
        </p:txBody>
      </p:sp>
    </p:spTree>
    <p:extLst>
      <p:ext uri="{BB962C8B-B14F-4D97-AF65-F5344CB8AC3E}">
        <p14:creationId xmlns:p14="http://schemas.microsoft.com/office/powerpoint/2010/main" val="128670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83FF16C-9F50-BE4D-82B7-A349E3D06104}"/>
              </a:ext>
            </a:extLst>
          </p:cNvPr>
          <p:cNvSpPr>
            <a:spLocks noGrp="1"/>
          </p:cNvSpPr>
          <p:nvPr>
            <p:ph type="body" sz="quarter" idx="10"/>
          </p:nvPr>
        </p:nvSpPr>
        <p:spPr>
          <a:xfrm>
            <a:off x="315685" y="829491"/>
            <a:ext cx="11560630" cy="5199017"/>
          </a:xfrm>
          <a:prstGeom prst="rect">
            <a:avLst/>
          </a:prstGeom>
        </p:spPr>
        <p:txBody>
          <a:bodyPr anchor="ctr"/>
          <a:lstStyle>
            <a:lvl1pPr marL="457200" indent="-457200" algn="ctr">
              <a:buFont typeface="Arial" panose="020B0604020202020204" pitchFamily="34" charset="0"/>
              <a:buChar char="•"/>
              <a:defRPr b="0" i="0">
                <a:solidFill>
                  <a:schemeClr val="bg1"/>
                </a:solidFill>
                <a:latin typeface="Work Sans Light" pitchFamily="2" charset="77"/>
              </a:defRPr>
            </a:lvl1pPr>
            <a:lvl2pPr marL="800100" indent="-342900" algn="ctr">
              <a:buFont typeface="Arial" panose="020B0604020202020204" pitchFamily="34" charset="0"/>
              <a:buChar char="•"/>
              <a:defRPr b="0" i="0">
                <a:solidFill>
                  <a:schemeClr val="bg1"/>
                </a:solidFill>
                <a:latin typeface="Work Sans Light" pitchFamily="2" charset="77"/>
              </a:defRPr>
            </a:lvl2pPr>
            <a:lvl3pPr marL="1257300" indent="-342900" algn="ctr">
              <a:buFont typeface="Arial" panose="020B0604020202020204" pitchFamily="34" charset="0"/>
              <a:buChar char="•"/>
              <a:defRPr b="0" i="0">
                <a:solidFill>
                  <a:schemeClr val="bg1"/>
                </a:solidFill>
                <a:latin typeface="Work Sans Light" pitchFamily="2" charset="77"/>
              </a:defRPr>
            </a:lvl3pPr>
            <a:lvl4pPr marL="1657350" indent="-285750" algn="ctr">
              <a:buFont typeface="Arial" panose="020B0604020202020204" pitchFamily="34" charset="0"/>
              <a:buChar char="•"/>
              <a:defRPr b="0" i="0">
                <a:solidFill>
                  <a:schemeClr val="bg1"/>
                </a:solidFill>
                <a:latin typeface="Work Sans Light" pitchFamily="2" charset="77"/>
              </a:defRPr>
            </a:lvl4pPr>
            <a:lvl5pPr marL="2114550" indent="-285750" algn="ctr">
              <a:buFont typeface="Arial" panose="020B0604020202020204" pitchFamily="34" charset="0"/>
              <a:buChar char="•"/>
              <a:defRPr b="0" i="0">
                <a:solidFill>
                  <a:schemeClr val="bg1"/>
                </a:solidFill>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D9D691DB-54E9-1D45-97E6-765D49DCF5E7}"/>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0320521" y="6157999"/>
            <a:ext cx="1555793" cy="385347"/>
          </a:xfrm>
          <a:prstGeom prst="rect">
            <a:avLst/>
          </a:prstGeom>
        </p:spPr>
      </p:pic>
    </p:spTree>
    <p:extLst>
      <p:ext uri="{BB962C8B-B14F-4D97-AF65-F5344CB8AC3E}">
        <p14:creationId xmlns:p14="http://schemas.microsoft.com/office/powerpoint/2010/main" val="2297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ac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51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ac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4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pact Title">
    <p:spTree>
      <p:nvGrpSpPr>
        <p:cNvPr id="1" name=""/>
        <p:cNvGrpSpPr/>
        <p:nvPr/>
      </p:nvGrpSpPr>
      <p:grpSpPr>
        <a:xfrm>
          <a:off x="0" y="0"/>
          <a:ext cx="0" cy="0"/>
          <a:chOff x="0" y="0"/>
          <a:chExt cx="0" cy="0"/>
        </a:xfrm>
      </p:grpSpPr>
      <p:sp>
        <p:nvSpPr>
          <p:cNvPr id="3" name="Title Placeholder 7">
            <a:extLst>
              <a:ext uri="{FF2B5EF4-FFF2-40B4-BE49-F238E27FC236}">
                <a16:creationId xmlns:a16="http://schemas.microsoft.com/office/drawing/2014/main" id="{9C6FAAC8-A3F3-C74A-8506-E692F7A7CD7D}"/>
              </a:ext>
            </a:extLst>
          </p:cNvPr>
          <p:cNvSpPr>
            <a:spLocks noGrp="1"/>
          </p:cNvSpPr>
          <p:nvPr>
            <p:ph type="title"/>
          </p:nvPr>
        </p:nvSpPr>
        <p:spPr>
          <a:xfrm>
            <a:off x="315685" y="3138487"/>
            <a:ext cx="11560629" cy="581025"/>
          </a:xfrm>
          <a:prstGeom prst="rect">
            <a:avLst/>
          </a:prstGeom>
        </p:spPr>
        <p:txBody>
          <a:bodyPr vert="horz" lIns="91440" tIns="45720" rIns="91440" bIns="45720" rtlCol="0" anchor="ctr">
            <a:noAutofit/>
          </a:bodyPr>
          <a:lstStyle>
            <a:lvl1pPr algn="ctr">
              <a:defRPr b="0" i="0">
                <a:solidFill>
                  <a:schemeClr val="bg1"/>
                </a:solidFill>
                <a:latin typeface="Work Sans ExtraLight"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00C3A56D-9BB6-DC25-7A14-642BF95248B3}"/>
              </a:ext>
            </a:extLst>
          </p:cNvPr>
          <p:cNvPicPr>
            <a:picLocks noChangeAspect="1"/>
          </p:cNvPicPr>
          <p:nvPr userDrawn="1"/>
        </p:nvPicPr>
        <p:blipFill>
          <a:blip r:embed="rId2">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70591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83FF16C-9F50-BE4D-82B7-A349E3D06104}"/>
              </a:ext>
            </a:extLst>
          </p:cNvPr>
          <p:cNvSpPr>
            <a:spLocks noGrp="1"/>
          </p:cNvSpPr>
          <p:nvPr>
            <p:ph type="body" sz="quarter" idx="10"/>
          </p:nvPr>
        </p:nvSpPr>
        <p:spPr>
          <a:xfrm>
            <a:off x="315685" y="829491"/>
            <a:ext cx="11560630" cy="5199017"/>
          </a:xfrm>
          <a:prstGeom prst="rect">
            <a:avLst/>
          </a:prstGeom>
        </p:spPr>
        <p:txBody>
          <a:bodyPr anchor="ctr"/>
          <a:lstStyle>
            <a:lvl1pPr marL="457200" indent="-457200" algn="ctr">
              <a:buFont typeface="Arial" panose="020B0604020202020204" pitchFamily="34" charset="0"/>
              <a:buChar char="•"/>
              <a:defRPr b="0" i="0">
                <a:solidFill>
                  <a:schemeClr val="bg1"/>
                </a:solidFill>
                <a:latin typeface="Work Sans Light" pitchFamily="2" charset="77"/>
              </a:defRPr>
            </a:lvl1pPr>
            <a:lvl2pPr marL="800100" indent="-342900" algn="ctr">
              <a:buFont typeface="Arial" panose="020B0604020202020204" pitchFamily="34" charset="0"/>
              <a:buChar char="•"/>
              <a:defRPr b="0" i="0">
                <a:solidFill>
                  <a:schemeClr val="bg1"/>
                </a:solidFill>
                <a:latin typeface="Work Sans Light" pitchFamily="2" charset="77"/>
              </a:defRPr>
            </a:lvl2pPr>
            <a:lvl3pPr marL="1257300" indent="-342900" algn="ctr">
              <a:buFont typeface="Arial" panose="020B0604020202020204" pitchFamily="34" charset="0"/>
              <a:buChar char="•"/>
              <a:defRPr b="0" i="0">
                <a:solidFill>
                  <a:schemeClr val="bg1"/>
                </a:solidFill>
                <a:latin typeface="Work Sans Light" pitchFamily="2" charset="77"/>
              </a:defRPr>
            </a:lvl3pPr>
            <a:lvl4pPr marL="1657350" indent="-285750" algn="ctr">
              <a:buFont typeface="Arial" panose="020B0604020202020204" pitchFamily="34" charset="0"/>
              <a:buChar char="•"/>
              <a:defRPr b="0" i="0">
                <a:solidFill>
                  <a:schemeClr val="bg1"/>
                </a:solidFill>
                <a:latin typeface="Work Sans Light" pitchFamily="2" charset="77"/>
              </a:defRPr>
            </a:lvl4pPr>
            <a:lvl5pPr marL="2114550" indent="-285750" algn="ctr">
              <a:buFont typeface="Arial" panose="020B0604020202020204" pitchFamily="34" charset="0"/>
              <a:buChar char="•"/>
              <a:defRPr b="0" i="0">
                <a:solidFill>
                  <a:schemeClr val="bg1"/>
                </a:solidFill>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C441ED8-EEB6-2D2E-E682-F5563A1358C3}"/>
              </a:ext>
            </a:extLst>
          </p:cNvPr>
          <p:cNvPicPr>
            <a:picLocks noChangeAspect="1"/>
          </p:cNvPicPr>
          <p:nvPr userDrawn="1"/>
        </p:nvPicPr>
        <p:blipFill>
          <a:blip r:embed="rId2">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253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475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931393"/>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0"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0117B-3C5A-CE12-8D68-2C5C5EE1D01E}"/>
              </a:ext>
            </a:extLst>
          </p:cNvPr>
          <p:cNvSpPr/>
          <p:nvPr userDrawn="1"/>
        </p:nvSpPr>
        <p:spPr>
          <a:xfrm>
            <a:off x="0" y="0"/>
            <a:ext cx="12192000"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65061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D16-C050-6343-A4DD-090BEC174CC5}"/>
              </a:ext>
            </a:extLst>
          </p:cNvPr>
          <p:cNvSpPr txBox="1"/>
          <p:nvPr/>
        </p:nvSpPr>
        <p:spPr>
          <a:xfrm>
            <a:off x="3566301" y="3950208"/>
            <a:ext cx="5059398" cy="400110"/>
          </a:xfrm>
          <a:prstGeom prst="rect">
            <a:avLst/>
          </a:prstGeom>
          <a:noFill/>
        </p:spPr>
        <p:txBody>
          <a:bodyPr wrap="none" rtlCol="0">
            <a:spAutoFit/>
          </a:bodyPr>
          <a:lstStyle/>
          <a:p>
            <a:pPr algn="ctr"/>
            <a:r>
              <a:rPr lang="en-US" sz="2000" dirty="0">
                <a:solidFill>
                  <a:schemeClr val="tx1">
                    <a:lumMod val="75000"/>
                    <a:lumOff val="25000"/>
                  </a:schemeClr>
                </a:solidFill>
                <a:latin typeface="Work Sans Light" pitchFamily="2" charset="77"/>
              </a:rPr>
              <a:t>The Premier Enabler of Digital Business</a:t>
            </a:r>
          </a:p>
        </p:txBody>
      </p:sp>
      <p:pic>
        <p:nvPicPr>
          <p:cNvPr id="3" name="Picture 2">
            <a:extLst>
              <a:ext uri="{FF2B5EF4-FFF2-40B4-BE49-F238E27FC236}">
                <a16:creationId xmlns:a16="http://schemas.microsoft.com/office/drawing/2014/main" id="{562CAB69-6BBF-FC47-ABFD-5F89E9F745EE}"/>
              </a:ext>
            </a:extLst>
          </p:cNvPr>
          <p:cNvPicPr>
            <a:picLocks noChangeAspect="1"/>
          </p:cNvPicPr>
          <p:nvPr/>
        </p:nvPicPr>
        <p:blipFill>
          <a:blip r:embed="rId3"/>
          <a:stretch>
            <a:fillRect/>
          </a:stretch>
        </p:blipFill>
        <p:spPr>
          <a:xfrm>
            <a:off x="3663696" y="2420112"/>
            <a:ext cx="4864608" cy="1210358"/>
          </a:xfrm>
          <a:prstGeom prst="rect">
            <a:avLst/>
          </a:prstGeom>
        </p:spPr>
      </p:pic>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accent2"/>
              </a:solidFill>
            </a:endParaRPr>
          </a:p>
        </p:txBody>
      </p:sp>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4" name="TextBox 3">
            <a:extLst>
              <a:ext uri="{FF2B5EF4-FFF2-40B4-BE49-F238E27FC236}">
                <a16:creationId xmlns:a16="http://schemas.microsoft.com/office/drawing/2014/main" id="{CF6FDE13-FF92-C7AF-A776-5756C7E6D680}"/>
              </a:ext>
            </a:extLst>
          </p:cNvPr>
          <p:cNvSpPr txBox="1"/>
          <p:nvPr/>
        </p:nvSpPr>
        <p:spPr>
          <a:xfrm>
            <a:off x="10555941" y="4276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586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1000" fill="hold"/>
                                        <p:tgtEl>
                                          <p:spTgt spid="138"/>
                                        </p:tgtEl>
                                        <p:attrNameLst>
                                          <p:attrName>ppt_x</p:attrName>
                                        </p:attrNameLst>
                                      </p:cBhvr>
                                      <p:tavLst>
                                        <p:tav tm="0">
                                          <p:val>
                                            <p:strVal val="0-#ppt_w/2"/>
                                          </p:val>
                                        </p:tav>
                                        <p:tav tm="100000">
                                          <p:val>
                                            <p:strVal val="#ppt_x"/>
                                          </p:val>
                                        </p:tav>
                                      </p:tavLst>
                                    </p:anim>
                                    <p:anim calcmode="lin" valueType="num">
                                      <p:cBhvr additive="base">
                                        <p:cTn id="8" dur="1000" fill="hold"/>
                                        <p:tgtEl>
                                          <p:spTgt spid="138"/>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1000" fill="hold"/>
                                        <p:tgtEl>
                                          <p:spTgt spid="143"/>
                                        </p:tgtEl>
                                        <p:attrNameLst>
                                          <p:attrName>ppt_x</p:attrName>
                                        </p:attrNameLst>
                                      </p:cBhvr>
                                      <p:tavLst>
                                        <p:tav tm="0">
                                          <p:val>
                                            <p:strVal val="1+#ppt_w/2"/>
                                          </p:val>
                                        </p:tav>
                                        <p:tav tm="100000">
                                          <p:val>
                                            <p:strVal val="#ppt_x"/>
                                          </p:val>
                                        </p:tav>
                                      </p:tavLst>
                                    </p:anim>
                                    <p:anim calcmode="lin" valueType="num">
                                      <p:cBhvr additive="base">
                                        <p:cTn id="12" dur="1000" fill="hold"/>
                                        <p:tgtEl>
                                          <p:spTgt spid="14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972989-CE96-D192-A17A-F3D5B3F79271}"/>
              </a:ext>
            </a:extLst>
          </p:cNvPr>
          <p:cNvGrpSpPr/>
          <p:nvPr/>
        </p:nvGrpSpPr>
        <p:grpSpPr>
          <a:xfrm>
            <a:off x="7447772" y="1421502"/>
            <a:ext cx="4148501" cy="3749202"/>
            <a:chOff x="7159067" y="1498202"/>
            <a:chExt cx="4563351" cy="4124122"/>
          </a:xfrm>
        </p:grpSpPr>
        <p:sp>
          <p:nvSpPr>
            <p:cNvPr id="5" name="Oval 4">
              <a:extLst>
                <a:ext uri="{FF2B5EF4-FFF2-40B4-BE49-F238E27FC236}">
                  <a16:creationId xmlns:a16="http://schemas.microsoft.com/office/drawing/2014/main" id="{D2EBD218-FCEE-662E-AB0B-47B1C2862CDA}"/>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pic>
          <p:nvPicPr>
            <p:cNvPr id="6" name="Picture 5">
              <a:extLst>
                <a:ext uri="{FF2B5EF4-FFF2-40B4-BE49-F238E27FC236}">
                  <a16:creationId xmlns:a16="http://schemas.microsoft.com/office/drawing/2014/main" id="{75BCEE1F-C88F-9E71-1A33-C6D2AFED5035}"/>
                </a:ext>
              </a:extLst>
            </p:cNvPr>
            <p:cNvPicPr>
              <a:picLocks/>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6276" r="16276"/>
            <a:stretch/>
          </p:blipFill>
          <p:spPr>
            <a:xfrm>
              <a:off x="7381459" y="1498203"/>
              <a:ext cx="3850425" cy="3804386"/>
            </a:xfrm>
            <a:prstGeom prst="ellipse">
              <a:avLst/>
            </a:prstGeom>
          </p:spPr>
        </p:pic>
        <p:sp>
          <p:nvSpPr>
            <p:cNvPr id="7" name="Oval 6">
              <a:extLst>
                <a:ext uri="{FF2B5EF4-FFF2-40B4-BE49-F238E27FC236}">
                  <a16:creationId xmlns:a16="http://schemas.microsoft.com/office/drawing/2014/main" id="{C8C7E2D0-10B6-E736-A985-F83810F76E9B}"/>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8" name="Oval 7">
              <a:extLst>
                <a:ext uri="{FF2B5EF4-FFF2-40B4-BE49-F238E27FC236}">
                  <a16:creationId xmlns:a16="http://schemas.microsoft.com/office/drawing/2014/main" id="{F0CF1DAF-D266-4137-2BC9-0DBB4217A330}"/>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grpSp>
      <p:sp>
        <p:nvSpPr>
          <p:cNvPr id="9" name="TextBox 8">
            <a:extLst>
              <a:ext uri="{FF2B5EF4-FFF2-40B4-BE49-F238E27FC236}">
                <a16:creationId xmlns:a16="http://schemas.microsoft.com/office/drawing/2014/main" id="{8303A134-99F7-C02E-ACF3-C1020B6EEEF8}"/>
              </a:ext>
            </a:extLst>
          </p:cNvPr>
          <p:cNvSpPr txBox="1"/>
          <p:nvPr/>
        </p:nvSpPr>
        <p:spPr>
          <a:xfrm>
            <a:off x="-182880" y="2157984"/>
            <a:ext cx="184731" cy="369332"/>
          </a:xfrm>
          <a:prstGeom prst="rect">
            <a:avLst/>
          </a:prstGeom>
          <a:noFill/>
        </p:spPr>
        <p:txBody>
          <a:bodyPr wrap="none" rtlCol="0">
            <a:spAutoFit/>
          </a:bodyPr>
          <a:lstStyle/>
          <a:p>
            <a:endParaRPr lang="en-US" dirty="0">
              <a:solidFill>
                <a:schemeClr val="bg1"/>
              </a:solidFill>
            </a:endParaRPr>
          </a:p>
        </p:txBody>
      </p:sp>
      <p:sp>
        <p:nvSpPr>
          <p:cNvPr id="10" name="Text Placeholder 2">
            <a:extLst>
              <a:ext uri="{FF2B5EF4-FFF2-40B4-BE49-F238E27FC236}">
                <a16:creationId xmlns:a16="http://schemas.microsoft.com/office/drawing/2014/main" id="{0A5CDE74-5116-9B83-3151-6A41674830E5}"/>
              </a:ext>
            </a:extLst>
          </p:cNvPr>
          <p:cNvSpPr txBox="1">
            <a:spLocks/>
          </p:cNvSpPr>
          <p:nvPr/>
        </p:nvSpPr>
        <p:spPr>
          <a:xfrm>
            <a:off x="1075508" y="2157983"/>
            <a:ext cx="6083559" cy="335312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600" dirty="0">
                <a:solidFill>
                  <a:schemeClr val="bg2"/>
                </a:solidFill>
                <a:effectLst/>
                <a:latin typeface="Work Sans" pitchFamily="2" charset="77"/>
              </a:rPr>
              <a:t>Our assessment is a comprehensive evaluation of an organization’s compliance with the Center for Internet Security (CIS) benchmarks, which are industry standard guidelines for secure system configurations</a:t>
            </a:r>
          </a:p>
          <a:p>
            <a:pPr marL="119063" indent="-119063"/>
            <a:r>
              <a:rPr lang="en-US" sz="1600" dirty="0">
                <a:solidFill>
                  <a:schemeClr val="bg2"/>
                </a:solidFill>
                <a:effectLst/>
                <a:latin typeface="WorkSans" pitchFamily="2" charset="77"/>
              </a:rPr>
              <a:t>By following the CIS benchmarks, organizations can ensure that their systems are configured securely, access controls are properly implemented, and critical patches and updates are applied promptly</a:t>
            </a:r>
          </a:p>
          <a:p>
            <a:pPr marL="119063" indent="-119063"/>
            <a:r>
              <a:rPr lang="en-US" sz="1600" dirty="0">
                <a:solidFill>
                  <a:schemeClr val="bg2"/>
                </a:solidFill>
                <a:effectLst/>
                <a:latin typeface="WorkSans" pitchFamily="2" charset="77"/>
              </a:rPr>
              <a:t>Our assessment involves analyzing the organization’s cloud systems, networks, and applications against a set of predefined benchmarks to identify any vulnerabilities, misconfigurations, or non-compliant practices</a:t>
            </a:r>
            <a:endParaRPr lang="en-US" sz="1600" dirty="0">
              <a:solidFill>
                <a:schemeClr val="bg2"/>
              </a:solidFill>
              <a:effectLst/>
              <a:latin typeface="Work Sans" pitchFamily="2" charset="77"/>
            </a:endParaRPr>
          </a:p>
        </p:txBody>
      </p:sp>
      <p:sp>
        <p:nvSpPr>
          <p:cNvPr id="11" name="TextBox 10">
            <a:extLst>
              <a:ext uri="{FF2B5EF4-FFF2-40B4-BE49-F238E27FC236}">
                <a16:creationId xmlns:a16="http://schemas.microsoft.com/office/drawing/2014/main" id="{2F712CB9-8187-0A5A-15DB-506073B2B749}"/>
              </a:ext>
            </a:extLst>
          </p:cNvPr>
          <p:cNvSpPr txBox="1"/>
          <p:nvPr/>
        </p:nvSpPr>
        <p:spPr>
          <a:xfrm>
            <a:off x="1075507" y="1346891"/>
            <a:ext cx="5804977" cy="662554"/>
          </a:xfrm>
          <a:prstGeom prst="rect">
            <a:avLst/>
          </a:prstGeom>
          <a:noFill/>
        </p:spPr>
        <p:txBody>
          <a:bodyPr wrap="square" lIns="91440" tIns="45720" rIns="91440" bIns="45720" rtlCol="0" anchor="t">
            <a:spAutoFit/>
          </a:bodyPr>
          <a:lstStyle/>
          <a:p>
            <a:pPr>
              <a:lnSpc>
                <a:spcPts val="2200"/>
              </a:lnSpc>
            </a:pPr>
            <a:r>
              <a:rPr lang="en-US" sz="2400" b="1" dirty="0">
                <a:solidFill>
                  <a:schemeClr val="bg1"/>
                </a:solidFill>
                <a:latin typeface="Work Sans" pitchFamily="2" charset="77"/>
              </a:rPr>
              <a:t>What is a CIS Benchmark Assessment?</a:t>
            </a:r>
          </a:p>
        </p:txBody>
      </p:sp>
    </p:spTree>
    <p:extLst>
      <p:ext uri="{BB962C8B-B14F-4D97-AF65-F5344CB8AC3E}">
        <p14:creationId xmlns:p14="http://schemas.microsoft.com/office/powerpoint/2010/main" val="428900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B3D9C-1FE7-E7AB-EDDD-C42810EA3976}"/>
              </a:ext>
            </a:extLst>
          </p:cNvPr>
          <p:cNvPicPr>
            <a:picLocks noChangeAspect="1"/>
          </p:cNvPicPr>
          <p:nvPr/>
        </p:nvPicPr>
        <p:blipFill rotWithShape="1">
          <a:blip r:embed="rId3"/>
          <a:srcRect l="9492" t="663" r="29354" b="7895"/>
          <a:stretch/>
        </p:blipFill>
        <p:spPr>
          <a:xfrm>
            <a:off x="813355" y="1913467"/>
            <a:ext cx="2875294" cy="2867950"/>
          </a:xfrm>
          <a:prstGeom prst="ellipse">
            <a:avLst/>
          </a:prstGeom>
          <a:ln w="254000">
            <a:gradFill>
              <a:gsLst>
                <a:gs pos="0">
                  <a:schemeClr val="accent1">
                    <a:alpha val="40000"/>
                    <a:lumMod val="100000"/>
                  </a:schemeClr>
                </a:gs>
                <a:gs pos="100000">
                  <a:schemeClr val="accent2">
                    <a:alpha val="30000"/>
                  </a:schemeClr>
                </a:gs>
              </a:gsLst>
              <a:lin ang="3000000" scaled="0"/>
            </a:gradFill>
          </a:ln>
        </p:spPr>
      </p:pic>
      <p:sp>
        <p:nvSpPr>
          <p:cNvPr id="4" name="Text Placeholder 2">
            <a:extLst>
              <a:ext uri="{FF2B5EF4-FFF2-40B4-BE49-F238E27FC236}">
                <a16:creationId xmlns:a16="http://schemas.microsoft.com/office/drawing/2014/main" id="{3ECFC050-7BBA-DC07-658D-6FD20B32D904}"/>
              </a:ext>
            </a:extLst>
          </p:cNvPr>
          <p:cNvSpPr txBox="1">
            <a:spLocks/>
          </p:cNvSpPr>
          <p:nvPr/>
        </p:nvSpPr>
        <p:spPr>
          <a:xfrm>
            <a:off x="4305928" y="2196649"/>
            <a:ext cx="6838322" cy="3904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bg2"/>
                </a:solidFill>
                <a:effectLst/>
                <a:latin typeface="WorkSans" pitchFamily="2" charset="77"/>
              </a:rPr>
              <a:t>The most common misconception about CIS Benchmarks is that they are a Hardening Standard such as NIST 800- 53, when it is more of a comprehensive evaluation of an organization’s security posture</a:t>
            </a:r>
          </a:p>
          <a:p>
            <a:pPr marL="119063" indent="-119063">
              <a:lnSpc>
                <a:spcPct val="100000"/>
              </a:lnSpc>
            </a:pPr>
            <a:r>
              <a:rPr lang="en-US" sz="1600" dirty="0">
                <a:solidFill>
                  <a:schemeClr val="bg2"/>
                </a:solidFill>
                <a:effectLst/>
                <a:latin typeface="WorkSans" pitchFamily="2" charset="77"/>
              </a:rPr>
              <a:t>A standardized approach helps organizations identify any gaps or weaknesses in their security posture and provide specific recommendations for remediation</a:t>
            </a:r>
          </a:p>
          <a:p>
            <a:pPr marL="119063" indent="-119063">
              <a:lnSpc>
                <a:spcPct val="100000"/>
              </a:lnSpc>
            </a:pPr>
            <a:r>
              <a:rPr lang="en-US" sz="1600" dirty="0">
                <a:solidFill>
                  <a:schemeClr val="bg2"/>
                </a:solidFill>
                <a:effectLst/>
                <a:latin typeface="WorkSans" pitchFamily="2" charset="77"/>
              </a:rPr>
              <a:t>The assessment also helps organizations stay compliant with industry best practices and regulatory requirements, thereby addressing current issues related to data breaches, cyberattacks, and compliance failures</a:t>
            </a:r>
            <a:endParaRPr lang="en-US" sz="1600" dirty="0">
              <a:solidFill>
                <a:schemeClr val="bg2"/>
              </a:solidFill>
              <a:latin typeface="Work Sans" pitchFamily="2" charset="77"/>
            </a:endParaRPr>
          </a:p>
        </p:txBody>
      </p:sp>
      <p:sp>
        <p:nvSpPr>
          <p:cNvPr id="5" name="TextBox 4">
            <a:extLst>
              <a:ext uri="{FF2B5EF4-FFF2-40B4-BE49-F238E27FC236}">
                <a16:creationId xmlns:a16="http://schemas.microsoft.com/office/drawing/2014/main" id="{D55D5DC0-8755-8138-6A0B-E4406C4085E9}"/>
              </a:ext>
            </a:extLst>
          </p:cNvPr>
          <p:cNvSpPr txBox="1"/>
          <p:nvPr/>
        </p:nvSpPr>
        <p:spPr>
          <a:xfrm>
            <a:off x="4305928" y="1509617"/>
            <a:ext cx="2342308" cy="461665"/>
          </a:xfrm>
          <a:prstGeom prst="rect">
            <a:avLst/>
          </a:prstGeom>
          <a:noFill/>
        </p:spPr>
        <p:txBody>
          <a:bodyPr wrap="none" rtlCol="0">
            <a:spAutoFit/>
          </a:bodyPr>
          <a:lstStyle/>
          <a:p>
            <a:r>
              <a:rPr lang="en-US" sz="2400" b="1" dirty="0">
                <a:solidFill>
                  <a:schemeClr val="bg1"/>
                </a:solidFill>
                <a:latin typeface="Work Sans" pitchFamily="2" charset="77"/>
              </a:rPr>
              <a:t>The Challenge</a:t>
            </a:r>
          </a:p>
        </p:txBody>
      </p:sp>
    </p:spTree>
    <p:extLst>
      <p:ext uri="{BB962C8B-B14F-4D97-AF65-F5344CB8AC3E}">
        <p14:creationId xmlns:p14="http://schemas.microsoft.com/office/powerpoint/2010/main" val="7117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88AE7-2AE7-4B7D-A478-25A8EF7E47E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flipH="1">
            <a:off x="784425" y="1913468"/>
            <a:ext cx="2875294" cy="2867950"/>
          </a:xfrm>
          <a:prstGeom prst="ellipse">
            <a:avLst/>
          </a:prstGeom>
          <a:ln w="254000">
            <a:gradFill>
              <a:gsLst>
                <a:gs pos="0">
                  <a:schemeClr val="accent1">
                    <a:alpha val="40000"/>
                    <a:lumMod val="100000"/>
                  </a:schemeClr>
                </a:gs>
                <a:gs pos="100000">
                  <a:schemeClr val="accent2">
                    <a:alpha val="30000"/>
                  </a:schemeClr>
                </a:gs>
              </a:gsLst>
              <a:lin ang="7200000" scaled="0"/>
            </a:gradFill>
          </a:ln>
        </p:spPr>
      </p:pic>
      <p:sp>
        <p:nvSpPr>
          <p:cNvPr id="4" name="Text Placeholder 2">
            <a:extLst>
              <a:ext uri="{FF2B5EF4-FFF2-40B4-BE49-F238E27FC236}">
                <a16:creationId xmlns:a16="http://schemas.microsoft.com/office/drawing/2014/main" id="{D04E0840-9C7C-FDAE-6C5A-DF9FD85712B3}"/>
              </a:ext>
            </a:extLst>
          </p:cNvPr>
          <p:cNvSpPr txBox="1">
            <a:spLocks/>
          </p:cNvSpPr>
          <p:nvPr/>
        </p:nvSpPr>
        <p:spPr>
          <a:xfrm>
            <a:off x="4305928" y="2076581"/>
            <a:ext cx="6824035" cy="39956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solidFill>
                  <a:schemeClr val="bg2"/>
                </a:solidFill>
                <a:effectLst/>
                <a:latin typeface="Work Sans" pitchFamily="2" charset="77"/>
              </a:rPr>
              <a:t>EVOTEK’s approach is aligned with the CIS standards for all cloud tenancies, while also incorporating additional details and context about the customer environment</a:t>
            </a:r>
          </a:p>
          <a:p>
            <a:pPr>
              <a:lnSpc>
                <a:spcPct val="100000"/>
              </a:lnSpc>
            </a:pPr>
            <a:r>
              <a:rPr lang="en-US" sz="1600" dirty="0">
                <a:solidFill>
                  <a:schemeClr val="bg2"/>
                </a:solidFill>
                <a:effectLst/>
                <a:latin typeface="WorkSans" pitchFamily="2" charset="77"/>
              </a:rPr>
              <a:t>Through understanding where gaps would have the most impact, remediation can be prioritized and offer IT teams a standardized framework for system configuration and security best practices</a:t>
            </a:r>
          </a:p>
          <a:p>
            <a:pPr>
              <a:lnSpc>
                <a:spcPct val="100000"/>
              </a:lnSpc>
            </a:pPr>
            <a:r>
              <a:rPr lang="en-US" sz="1600" dirty="0">
                <a:solidFill>
                  <a:schemeClr val="bg2"/>
                </a:solidFill>
                <a:effectLst/>
                <a:latin typeface="WorkSans" pitchFamily="2" charset="77"/>
              </a:rPr>
              <a:t>Our assessment offers a standardized framework for system configuration and security best practices, while also helping identify vulnerabilities and misconfigurations in IT systems</a:t>
            </a:r>
          </a:p>
          <a:p>
            <a:pPr>
              <a:lnSpc>
                <a:spcPct val="100000"/>
              </a:lnSpc>
            </a:pPr>
            <a:r>
              <a:rPr lang="en-US" sz="1600" dirty="0">
                <a:solidFill>
                  <a:schemeClr val="bg2"/>
                </a:solidFill>
                <a:effectLst/>
                <a:latin typeface="WorkSans" pitchFamily="2" charset="77"/>
              </a:rPr>
              <a:t>Beyond that, it can evaluate not only the technical aspects, but also organizational processes and policies related to security</a:t>
            </a:r>
            <a:endParaRPr lang="en-US" sz="1600" dirty="0">
              <a:solidFill>
                <a:schemeClr val="bg2"/>
              </a:solidFill>
              <a:effectLst/>
              <a:latin typeface="Work Sans" pitchFamily="2" charset="77"/>
            </a:endParaRPr>
          </a:p>
        </p:txBody>
      </p:sp>
      <p:sp>
        <p:nvSpPr>
          <p:cNvPr id="5" name="TextBox 4">
            <a:extLst>
              <a:ext uri="{FF2B5EF4-FFF2-40B4-BE49-F238E27FC236}">
                <a16:creationId xmlns:a16="http://schemas.microsoft.com/office/drawing/2014/main" id="{3AF5EACA-DB1A-CA47-7A12-93F5D899543C}"/>
              </a:ext>
            </a:extLst>
          </p:cNvPr>
          <p:cNvSpPr txBox="1"/>
          <p:nvPr/>
        </p:nvSpPr>
        <p:spPr>
          <a:xfrm>
            <a:off x="4305928" y="1463298"/>
            <a:ext cx="2116285" cy="461665"/>
          </a:xfrm>
          <a:prstGeom prst="rect">
            <a:avLst/>
          </a:prstGeom>
          <a:noFill/>
        </p:spPr>
        <p:txBody>
          <a:bodyPr wrap="none" rtlCol="0">
            <a:spAutoFit/>
          </a:bodyPr>
          <a:lstStyle/>
          <a:p>
            <a:r>
              <a:rPr lang="en-US" sz="2400" b="1" dirty="0">
                <a:solidFill>
                  <a:schemeClr val="bg1"/>
                </a:solidFill>
                <a:latin typeface="Work Sans" pitchFamily="2" charset="77"/>
              </a:rPr>
              <a:t>The Solution</a:t>
            </a:r>
          </a:p>
        </p:txBody>
      </p:sp>
    </p:spTree>
    <p:extLst>
      <p:ext uri="{BB962C8B-B14F-4D97-AF65-F5344CB8AC3E}">
        <p14:creationId xmlns:p14="http://schemas.microsoft.com/office/powerpoint/2010/main" val="147450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0DF1BE-D541-6AD6-F455-A3D8B2648177}"/>
              </a:ext>
            </a:extLst>
          </p:cNvPr>
          <p:cNvSpPr/>
          <p:nvPr/>
        </p:nvSpPr>
        <p:spPr>
          <a:xfrm>
            <a:off x="3481604" y="3991995"/>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3" name="Oval 2">
            <a:extLst>
              <a:ext uri="{FF2B5EF4-FFF2-40B4-BE49-F238E27FC236}">
                <a16:creationId xmlns:a16="http://schemas.microsoft.com/office/drawing/2014/main" id="{F39C07A7-C4D7-1E39-9391-D5EB7D28D341}"/>
              </a:ext>
            </a:extLst>
          </p:cNvPr>
          <p:cNvSpPr/>
          <p:nvPr/>
        </p:nvSpPr>
        <p:spPr>
          <a:xfrm>
            <a:off x="770584"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pic>
        <p:nvPicPr>
          <p:cNvPr id="4" name="Graphic 3">
            <a:extLst>
              <a:ext uri="{FF2B5EF4-FFF2-40B4-BE49-F238E27FC236}">
                <a16:creationId xmlns:a16="http://schemas.microsoft.com/office/drawing/2014/main" id="{56F40C9C-68A3-F15D-1AB8-7943640F909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06042" y="2817359"/>
            <a:ext cx="1207363" cy="1203185"/>
          </a:xfrm>
          <a:prstGeom prst="rect">
            <a:avLst/>
          </a:prstGeom>
        </p:spPr>
      </p:pic>
      <p:sp>
        <p:nvSpPr>
          <p:cNvPr id="5" name="Oval 4">
            <a:extLst>
              <a:ext uri="{FF2B5EF4-FFF2-40B4-BE49-F238E27FC236}">
                <a16:creationId xmlns:a16="http://schemas.microsoft.com/office/drawing/2014/main" id="{2A58F0F4-3187-64EB-C31E-A236CD2469AF}"/>
              </a:ext>
            </a:extLst>
          </p:cNvPr>
          <p:cNvSpPr/>
          <p:nvPr/>
        </p:nvSpPr>
        <p:spPr>
          <a:xfrm>
            <a:off x="983865" y="1614823"/>
            <a:ext cx="811082" cy="811082"/>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sp>
        <p:nvSpPr>
          <p:cNvPr id="6" name="Oval 5">
            <a:extLst>
              <a:ext uri="{FF2B5EF4-FFF2-40B4-BE49-F238E27FC236}">
                <a16:creationId xmlns:a16="http://schemas.microsoft.com/office/drawing/2014/main" id="{D9211FC0-CEBB-A93E-AFDB-7634AD64C9FB}"/>
              </a:ext>
            </a:extLst>
          </p:cNvPr>
          <p:cNvSpPr/>
          <p:nvPr/>
        </p:nvSpPr>
        <p:spPr>
          <a:xfrm>
            <a:off x="801940" y="4255471"/>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7" name="Text Placeholder 2">
            <a:extLst>
              <a:ext uri="{FF2B5EF4-FFF2-40B4-BE49-F238E27FC236}">
                <a16:creationId xmlns:a16="http://schemas.microsoft.com/office/drawing/2014/main" id="{7C36FEFE-F33A-368B-0119-3C5267FD0472}"/>
              </a:ext>
            </a:extLst>
          </p:cNvPr>
          <p:cNvSpPr txBox="1">
            <a:spLocks/>
          </p:cNvSpPr>
          <p:nvPr/>
        </p:nvSpPr>
        <p:spPr>
          <a:xfrm>
            <a:off x="4305928" y="2177666"/>
            <a:ext cx="7115488" cy="3934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bg2"/>
                </a:solidFill>
                <a:effectLst/>
                <a:latin typeface="Work Sans" pitchFamily="2" charset="77"/>
              </a:rPr>
              <a:t>EVOTEK was previously able to assess an organization’s cloud systems against the established CIS benchmarks and found less than 50% adherence to the baseline controls</a:t>
            </a:r>
          </a:p>
          <a:p>
            <a:pPr marL="119063" indent="-119063">
              <a:lnSpc>
                <a:spcPct val="100000"/>
              </a:lnSpc>
            </a:pPr>
            <a:r>
              <a:rPr lang="en-US" sz="1600" dirty="0">
                <a:solidFill>
                  <a:schemeClr val="bg2"/>
                </a:solidFill>
                <a:latin typeface="Work Sans" pitchFamily="2" charset="77"/>
              </a:rPr>
              <a:t>This gap resulted in a misconfiguration with several best practices such as MFA and logging, leading to several environmental gaps that could result in larger-scale breaches or data exfiltration from the environment</a:t>
            </a:r>
            <a:endParaRPr lang="en-US" sz="1600" dirty="0">
              <a:solidFill>
                <a:schemeClr val="bg2"/>
              </a:solidFill>
              <a:effectLst/>
              <a:latin typeface="Work Sans" pitchFamily="2" charset="77"/>
            </a:endParaRPr>
          </a:p>
        </p:txBody>
      </p:sp>
      <p:sp>
        <p:nvSpPr>
          <p:cNvPr id="10" name="TextBox 9">
            <a:extLst>
              <a:ext uri="{FF2B5EF4-FFF2-40B4-BE49-F238E27FC236}">
                <a16:creationId xmlns:a16="http://schemas.microsoft.com/office/drawing/2014/main" id="{098BD956-4DFE-AA27-053A-8CC0914C99AC}"/>
              </a:ext>
            </a:extLst>
          </p:cNvPr>
          <p:cNvSpPr txBox="1"/>
          <p:nvPr/>
        </p:nvSpPr>
        <p:spPr>
          <a:xfrm>
            <a:off x="4305928" y="1517574"/>
            <a:ext cx="5438147" cy="400110"/>
          </a:xfrm>
          <a:prstGeom prst="rect">
            <a:avLst/>
          </a:prstGeom>
          <a:noFill/>
        </p:spPr>
        <p:txBody>
          <a:bodyPr wrap="square" lIns="91440" tIns="45720" rIns="91440" bIns="45720" rtlCol="0" anchor="t">
            <a:spAutoFit/>
          </a:bodyPr>
          <a:lstStyle/>
          <a:p>
            <a:r>
              <a:rPr lang="en-US" sz="2000" b="1" dirty="0">
                <a:solidFill>
                  <a:schemeClr val="bg1"/>
                </a:solidFill>
                <a:latin typeface="Work Sans" pitchFamily="2" charset="77"/>
              </a:rPr>
              <a:t>Solving Challenges </a:t>
            </a:r>
          </a:p>
        </p:txBody>
      </p:sp>
    </p:spTree>
    <p:extLst>
      <p:ext uri="{BB962C8B-B14F-4D97-AF65-F5344CB8AC3E}">
        <p14:creationId xmlns:p14="http://schemas.microsoft.com/office/powerpoint/2010/main" val="10947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B3B5E8B-A8AF-4048-9481-186D089D02BA}"/>
              </a:ext>
            </a:extLst>
          </p:cNvPr>
          <p:cNvSpPr/>
          <p:nvPr/>
        </p:nvSpPr>
        <p:spPr>
          <a:xfrm>
            <a:off x="10058191" y="1682455"/>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3" name="Oval 12">
            <a:extLst>
              <a:ext uri="{FF2B5EF4-FFF2-40B4-BE49-F238E27FC236}">
                <a16:creationId xmlns:a16="http://schemas.microsoft.com/office/drawing/2014/main" id="{F4F27742-2E71-0E41-BDE3-FBE844C30DEB}"/>
              </a:ext>
            </a:extLst>
          </p:cNvPr>
          <p:cNvSpPr/>
          <p:nvPr/>
        </p:nvSpPr>
        <p:spPr>
          <a:xfrm>
            <a:off x="10386043" y="4308870"/>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7" name="Oval 16">
            <a:extLst>
              <a:ext uri="{FF2B5EF4-FFF2-40B4-BE49-F238E27FC236}">
                <a16:creationId xmlns:a16="http://schemas.microsoft.com/office/drawing/2014/main" id="{74C16289-5744-0B48-89A2-977FA10A4F98}"/>
              </a:ext>
            </a:extLst>
          </p:cNvPr>
          <p:cNvSpPr/>
          <p:nvPr/>
        </p:nvSpPr>
        <p:spPr>
          <a:xfrm>
            <a:off x="7880673"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8" name="Oval 17">
            <a:extLst>
              <a:ext uri="{FF2B5EF4-FFF2-40B4-BE49-F238E27FC236}">
                <a16:creationId xmlns:a16="http://schemas.microsoft.com/office/drawing/2014/main" id="{5D4A5607-1831-F646-BA3A-1C26990C8A92}"/>
              </a:ext>
            </a:extLst>
          </p:cNvPr>
          <p:cNvSpPr/>
          <p:nvPr/>
        </p:nvSpPr>
        <p:spPr>
          <a:xfrm>
            <a:off x="7765519" y="3988329"/>
            <a:ext cx="853925" cy="845340"/>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pic>
        <p:nvPicPr>
          <p:cNvPr id="19" name="Graphic 18">
            <a:extLst>
              <a:ext uri="{FF2B5EF4-FFF2-40B4-BE49-F238E27FC236}">
                <a16:creationId xmlns:a16="http://schemas.microsoft.com/office/drawing/2014/main" id="{355B6B69-9935-6146-936D-6647FFA738B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14625" y="2818585"/>
            <a:ext cx="1061974" cy="1058301"/>
          </a:xfrm>
          <a:prstGeom prst="rect">
            <a:avLst/>
          </a:prstGeom>
          <a:effectLst>
            <a:softEdge rad="0"/>
          </a:effectLst>
        </p:spPr>
      </p:pic>
      <p:sp>
        <p:nvSpPr>
          <p:cNvPr id="20" name="TextBox 19">
            <a:extLst>
              <a:ext uri="{FF2B5EF4-FFF2-40B4-BE49-F238E27FC236}">
                <a16:creationId xmlns:a16="http://schemas.microsoft.com/office/drawing/2014/main" id="{27196397-70D8-DC4E-B57E-04695858E8E8}"/>
              </a:ext>
            </a:extLst>
          </p:cNvPr>
          <p:cNvSpPr txBox="1"/>
          <p:nvPr/>
        </p:nvSpPr>
        <p:spPr>
          <a:xfrm>
            <a:off x="1075508" y="1602451"/>
            <a:ext cx="3129879" cy="400110"/>
          </a:xfrm>
          <a:prstGeom prst="rect">
            <a:avLst/>
          </a:prstGeom>
          <a:noFill/>
        </p:spPr>
        <p:txBody>
          <a:bodyPr wrap="square" lIns="91440" tIns="45720" rIns="91440" bIns="45720" rtlCol="0" anchor="t">
            <a:spAutoFit/>
          </a:bodyPr>
          <a:lstStyle/>
          <a:p>
            <a:r>
              <a:rPr lang="en-US" sz="2000" b="1" dirty="0">
                <a:solidFill>
                  <a:schemeClr val="bg1"/>
                </a:solidFill>
                <a:latin typeface="Work Sans" pitchFamily="2" charset="77"/>
              </a:rPr>
              <a:t>Getting Started</a:t>
            </a:r>
          </a:p>
        </p:txBody>
      </p:sp>
      <p:sp>
        <p:nvSpPr>
          <p:cNvPr id="21" name="Text Placeholder 2">
            <a:extLst>
              <a:ext uri="{FF2B5EF4-FFF2-40B4-BE49-F238E27FC236}">
                <a16:creationId xmlns:a16="http://schemas.microsoft.com/office/drawing/2014/main" id="{AAD95BBD-FD0B-4648-A6AA-F74C9A889C77}"/>
              </a:ext>
            </a:extLst>
          </p:cNvPr>
          <p:cNvSpPr txBox="1">
            <a:spLocks/>
          </p:cNvSpPr>
          <p:nvPr/>
        </p:nvSpPr>
        <p:spPr>
          <a:xfrm>
            <a:off x="1075508" y="2140892"/>
            <a:ext cx="5556479" cy="399825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chemeClr val="bg1"/>
                </a:solidFill>
                <a:latin typeface="Work Sans" pitchFamily="2" charset="77"/>
              </a:rPr>
              <a:t>Your organization needs a team that is:</a:t>
            </a:r>
          </a:p>
          <a:p>
            <a:pPr marL="119063" indent="-119063">
              <a:lnSpc>
                <a:spcPct val="100000"/>
              </a:lnSpc>
            </a:pPr>
            <a:r>
              <a:rPr lang="en-US" sz="1800" dirty="0">
                <a:solidFill>
                  <a:schemeClr val="bg1"/>
                </a:solidFill>
                <a:latin typeface="Work Sans" pitchFamily="2" charset="77"/>
              </a:rPr>
              <a:t>Reliable and experienced at its core</a:t>
            </a:r>
          </a:p>
          <a:p>
            <a:pPr marL="119063" indent="-119063">
              <a:lnSpc>
                <a:spcPct val="100000"/>
              </a:lnSpc>
            </a:pPr>
            <a:r>
              <a:rPr lang="en-US" sz="1800" dirty="0">
                <a:solidFill>
                  <a:schemeClr val="bg1"/>
                </a:solidFill>
                <a:latin typeface="Work Sans" pitchFamily="2" charset="77"/>
              </a:rPr>
              <a:t>The right talent delivering the right solutions</a:t>
            </a:r>
          </a:p>
          <a:p>
            <a:pPr marL="119063" indent="-119063">
              <a:lnSpc>
                <a:spcPct val="100000"/>
              </a:lnSpc>
            </a:pPr>
            <a:r>
              <a:rPr lang="en-US" sz="1800" dirty="0">
                <a:solidFill>
                  <a:schemeClr val="bg1"/>
                </a:solidFill>
                <a:latin typeface="Work Sans" pitchFamily="2" charset="77"/>
              </a:rPr>
              <a:t>Digital Initiative driven</a:t>
            </a:r>
          </a:p>
          <a:p>
            <a:pPr marL="119063" indent="-119063">
              <a:lnSpc>
                <a:spcPct val="100000"/>
              </a:lnSpc>
            </a:pPr>
            <a:r>
              <a:rPr lang="en-US" sz="1800" dirty="0">
                <a:solidFill>
                  <a:schemeClr val="bg1"/>
                </a:solidFill>
                <a:latin typeface="Work Sans" pitchFamily="2" charset="77"/>
              </a:rPr>
              <a:t>Focused on adjacencies</a:t>
            </a:r>
          </a:p>
          <a:p>
            <a:pPr marL="119063" indent="-119063">
              <a:lnSpc>
                <a:spcPct val="100000"/>
              </a:lnSpc>
            </a:pPr>
            <a:r>
              <a:rPr lang="en-US" sz="1800" dirty="0">
                <a:solidFill>
                  <a:schemeClr val="bg1"/>
                </a:solidFill>
                <a:latin typeface="Work Sans" pitchFamily="2" charset="77"/>
              </a:rPr>
              <a:t>Building a foundation for long-term success</a:t>
            </a:r>
          </a:p>
          <a:p>
            <a:pPr marL="119063" indent="-119063">
              <a:lnSpc>
                <a:spcPct val="100000"/>
              </a:lnSpc>
            </a:pPr>
            <a:r>
              <a:rPr lang="en-US" sz="1800" dirty="0">
                <a:solidFill>
                  <a:schemeClr val="bg1"/>
                </a:solidFill>
                <a:latin typeface="Work Sans" pitchFamily="2" charset="77"/>
              </a:rPr>
              <a:t>Solving for challenges tomorrow with today’s technologies</a:t>
            </a:r>
          </a:p>
        </p:txBody>
      </p:sp>
    </p:spTree>
    <p:extLst>
      <p:ext uri="{BB962C8B-B14F-4D97-AF65-F5344CB8AC3E}">
        <p14:creationId xmlns:p14="http://schemas.microsoft.com/office/powerpoint/2010/main" val="296187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2" name="TextBox 1">
            <a:extLst>
              <a:ext uri="{FF2B5EF4-FFF2-40B4-BE49-F238E27FC236}">
                <a16:creationId xmlns:a16="http://schemas.microsoft.com/office/drawing/2014/main" id="{AA548D16-C050-6343-A4DD-090BEC174CC5}"/>
              </a:ext>
            </a:extLst>
          </p:cNvPr>
          <p:cNvSpPr txBox="1"/>
          <p:nvPr/>
        </p:nvSpPr>
        <p:spPr>
          <a:xfrm>
            <a:off x="2135183" y="2965198"/>
            <a:ext cx="8821040" cy="954107"/>
          </a:xfrm>
          <a:prstGeom prst="rect">
            <a:avLst/>
          </a:prstGeom>
          <a:noFill/>
        </p:spPr>
        <p:txBody>
          <a:bodyPr wrap="square" lIns="91440" tIns="45720" rIns="91440" bIns="45720" rtlCol="0" anchor="t">
            <a:spAutoFit/>
          </a:bodyPr>
          <a:lstStyle/>
          <a:p>
            <a:pPr algn="ctr"/>
            <a:r>
              <a:rPr lang="en-US" sz="2400" b="1" dirty="0">
                <a:solidFill>
                  <a:schemeClr val="accent2"/>
                </a:solidFill>
                <a:effectLst/>
                <a:latin typeface="Work Sans" pitchFamily="2" charset="77"/>
              </a:rPr>
              <a:t>CIS Benchmarks</a:t>
            </a:r>
          </a:p>
          <a:p>
            <a:pPr algn="ctr"/>
            <a:r>
              <a:rPr lang="en-US" sz="1600" b="0" dirty="0">
                <a:solidFill>
                  <a:schemeClr val="tx1">
                    <a:lumMod val="75000"/>
                    <a:lumOff val="25000"/>
                  </a:schemeClr>
                </a:solidFill>
                <a:effectLst/>
                <a:latin typeface="WorkSans" pitchFamily="2" charset="77"/>
              </a:rPr>
              <a:t>Identify vulnerabilities and misconfigurations in your IT systems with valuable insights into potential security risks </a:t>
            </a:r>
            <a:endParaRPr lang="en-US" sz="1400" dirty="0">
              <a:solidFill>
                <a:schemeClr val="tx1">
                  <a:lumMod val="75000"/>
                  <a:lumOff val="25000"/>
                </a:schemeClr>
              </a:solidFill>
              <a:effectLst/>
            </a:endParaRPr>
          </a:p>
        </p:txBody>
      </p:sp>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tx1"/>
              </a:solidFill>
            </a:endParaRPr>
          </a:p>
        </p:txBody>
      </p:sp>
      <p:pic>
        <p:nvPicPr>
          <p:cNvPr id="3" name="Picture 2">
            <a:extLst>
              <a:ext uri="{FF2B5EF4-FFF2-40B4-BE49-F238E27FC236}">
                <a16:creationId xmlns:a16="http://schemas.microsoft.com/office/drawing/2014/main" id="{6BD0BBDF-5063-FFA6-A5B1-D0E2D7F8EE31}"/>
              </a:ext>
            </a:extLst>
          </p:cNvPr>
          <p:cNvPicPr>
            <a:picLocks noChangeAspect="1"/>
          </p:cNvPicPr>
          <p:nvPr/>
        </p:nvPicPr>
        <p:blipFill>
          <a:blip r:embed="rId3">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333191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715801-5019-7DB8-C69A-7BECB7EC8DB3}"/>
              </a:ext>
            </a:extLst>
          </p:cNvPr>
          <p:cNvGrpSpPr/>
          <p:nvPr/>
        </p:nvGrpSpPr>
        <p:grpSpPr>
          <a:xfrm>
            <a:off x="7636457" y="1554399"/>
            <a:ext cx="4148501" cy="3749202"/>
            <a:chOff x="7159067" y="1498202"/>
            <a:chExt cx="4563351" cy="4124122"/>
          </a:xfrm>
        </p:grpSpPr>
        <p:sp>
          <p:nvSpPr>
            <p:cNvPr id="24" name="Oval 23">
              <a:extLst>
                <a:ext uri="{FF2B5EF4-FFF2-40B4-BE49-F238E27FC236}">
                  <a16:creationId xmlns:a16="http://schemas.microsoft.com/office/drawing/2014/main" id="{40D6125C-6B1F-6440-B504-4E805FB5FC2C}"/>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accent2"/>
                </a:solidFill>
              </a:endParaRPr>
            </a:p>
          </p:txBody>
        </p:sp>
        <p:pic>
          <p:nvPicPr>
            <p:cNvPr id="29" name="Picture 28">
              <a:extLst>
                <a:ext uri="{FF2B5EF4-FFF2-40B4-BE49-F238E27FC236}">
                  <a16:creationId xmlns:a16="http://schemas.microsoft.com/office/drawing/2014/main" id="{67114043-AB85-E24E-A1CF-D80D78846806}"/>
                </a:ext>
              </a:extLst>
            </p:cNvPr>
            <p:cNvPicPr>
              <a:picLocks/>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6276" r="16276"/>
            <a:stretch/>
          </p:blipFill>
          <p:spPr>
            <a:xfrm>
              <a:off x="7225501" y="1498202"/>
              <a:ext cx="3850425" cy="3804386"/>
            </a:xfrm>
            <a:prstGeom prst="ellipse">
              <a:avLst/>
            </a:prstGeom>
          </p:spPr>
        </p:pic>
        <p:sp>
          <p:nvSpPr>
            <p:cNvPr id="30" name="Oval 29">
              <a:extLst>
                <a:ext uri="{FF2B5EF4-FFF2-40B4-BE49-F238E27FC236}">
                  <a16:creationId xmlns:a16="http://schemas.microsoft.com/office/drawing/2014/main" id="{2902566F-9353-D34D-96F3-476DB3B0D606}"/>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sp>
          <p:nvSpPr>
            <p:cNvPr id="31" name="Oval 30">
              <a:extLst>
                <a:ext uri="{FF2B5EF4-FFF2-40B4-BE49-F238E27FC236}">
                  <a16:creationId xmlns:a16="http://schemas.microsoft.com/office/drawing/2014/main" id="{7673BC6C-B6E4-334E-9D89-D518EAA28DF2}"/>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grpSp>
      <p:sp>
        <p:nvSpPr>
          <p:cNvPr id="2" name="TextBox 1">
            <a:extLst>
              <a:ext uri="{FF2B5EF4-FFF2-40B4-BE49-F238E27FC236}">
                <a16:creationId xmlns:a16="http://schemas.microsoft.com/office/drawing/2014/main" id="{7648383C-5E66-974C-B7D7-28B3D296A3B3}"/>
              </a:ext>
            </a:extLst>
          </p:cNvPr>
          <p:cNvSpPr txBox="1"/>
          <p:nvPr/>
        </p:nvSpPr>
        <p:spPr>
          <a:xfrm>
            <a:off x="-182880" y="2157984"/>
            <a:ext cx="184731" cy="369332"/>
          </a:xfrm>
          <a:prstGeom prst="rect">
            <a:avLst/>
          </a:prstGeom>
          <a:noFill/>
        </p:spPr>
        <p:txBody>
          <a:bodyPr wrap="none" rtlCol="0">
            <a:spAutoFit/>
          </a:bodyPr>
          <a:lstStyle/>
          <a:p>
            <a:endParaRPr lang="en-US" dirty="0">
              <a:solidFill>
                <a:schemeClr val="accent2"/>
              </a:solidFill>
            </a:endParaRPr>
          </a:p>
        </p:txBody>
      </p:sp>
      <p:sp>
        <p:nvSpPr>
          <p:cNvPr id="15" name="Text Placeholder 2">
            <a:extLst>
              <a:ext uri="{FF2B5EF4-FFF2-40B4-BE49-F238E27FC236}">
                <a16:creationId xmlns:a16="http://schemas.microsoft.com/office/drawing/2014/main" id="{9AF31876-5B07-8341-B804-19D42C821AF1}"/>
              </a:ext>
            </a:extLst>
          </p:cNvPr>
          <p:cNvSpPr txBox="1">
            <a:spLocks/>
          </p:cNvSpPr>
          <p:nvPr/>
        </p:nvSpPr>
        <p:spPr>
          <a:xfrm>
            <a:off x="1075508" y="2152830"/>
            <a:ext cx="6083559" cy="291234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600" dirty="0">
                <a:solidFill>
                  <a:schemeClr val="tx1">
                    <a:lumMod val="75000"/>
                    <a:lumOff val="25000"/>
                  </a:schemeClr>
                </a:solidFill>
                <a:effectLst/>
                <a:latin typeface="Work Sans" pitchFamily="2" charset="77"/>
              </a:rPr>
              <a:t>Our assessment is a comprehensive evaluation of an organization’s compliance with the Center for Internet Security (CIS) benchmarks, which are industry standard guidelines for secure system configurations</a:t>
            </a:r>
          </a:p>
          <a:p>
            <a:pPr marL="119063" indent="-119063"/>
            <a:r>
              <a:rPr lang="en-US" sz="1600" dirty="0">
                <a:solidFill>
                  <a:schemeClr val="tx1">
                    <a:lumMod val="75000"/>
                    <a:lumOff val="25000"/>
                  </a:schemeClr>
                </a:solidFill>
                <a:effectLst/>
                <a:latin typeface="WorkSans" pitchFamily="2" charset="77"/>
              </a:rPr>
              <a:t>By following the CIS benchmarks, organizations can ensure that their systems are configured securely, access controls are properly implemented, and critical patches and updates are applied promptly</a:t>
            </a:r>
          </a:p>
          <a:p>
            <a:pPr marL="119063" indent="-119063"/>
            <a:r>
              <a:rPr lang="en-US" sz="1600" dirty="0">
                <a:solidFill>
                  <a:schemeClr val="tx1">
                    <a:lumMod val="75000"/>
                    <a:lumOff val="25000"/>
                  </a:schemeClr>
                </a:solidFill>
                <a:effectLst/>
                <a:latin typeface="WorkSans" pitchFamily="2" charset="77"/>
              </a:rPr>
              <a:t>Our assessment involves analyzing the organization’s cloud systems, networks, and applications against a set of predefined benchmarks to identify any vulnerabilities, misconfigurations, or non-compliant practices</a:t>
            </a:r>
            <a:endParaRPr lang="en-US" sz="1600" dirty="0">
              <a:solidFill>
                <a:schemeClr val="tx1">
                  <a:lumMod val="75000"/>
                  <a:lumOff val="25000"/>
                </a:schemeClr>
              </a:solidFill>
              <a:effectLst/>
              <a:latin typeface="Work Sans" pitchFamily="2" charset="77"/>
            </a:endParaRPr>
          </a:p>
        </p:txBody>
      </p:sp>
      <p:sp>
        <p:nvSpPr>
          <p:cNvPr id="17" name="TextBox 16">
            <a:extLst>
              <a:ext uri="{FF2B5EF4-FFF2-40B4-BE49-F238E27FC236}">
                <a16:creationId xmlns:a16="http://schemas.microsoft.com/office/drawing/2014/main" id="{4B525928-75F1-C84B-B306-1A3BFB7F4086}"/>
              </a:ext>
            </a:extLst>
          </p:cNvPr>
          <p:cNvSpPr txBox="1"/>
          <p:nvPr/>
        </p:nvSpPr>
        <p:spPr>
          <a:xfrm>
            <a:off x="1075508" y="1346891"/>
            <a:ext cx="6033624" cy="662554"/>
          </a:xfrm>
          <a:prstGeom prst="rect">
            <a:avLst/>
          </a:prstGeom>
          <a:noFill/>
        </p:spPr>
        <p:txBody>
          <a:bodyPr wrap="square" lIns="91440" tIns="45720" rIns="91440" bIns="45720" rtlCol="0" anchor="t">
            <a:spAutoFit/>
          </a:bodyPr>
          <a:lstStyle/>
          <a:p>
            <a:pPr>
              <a:lnSpc>
                <a:spcPts val="2200"/>
              </a:lnSpc>
            </a:pPr>
            <a:r>
              <a:rPr lang="en-US" sz="2400" b="1" dirty="0">
                <a:solidFill>
                  <a:schemeClr val="tx1">
                    <a:lumMod val="75000"/>
                    <a:lumOff val="25000"/>
                  </a:schemeClr>
                </a:solidFill>
                <a:latin typeface="Work Sans" pitchFamily="2" charset="77"/>
              </a:rPr>
              <a:t>What is a CIS Benchmark Assessment?</a:t>
            </a:r>
          </a:p>
        </p:txBody>
      </p:sp>
    </p:spTree>
    <p:extLst>
      <p:ext uri="{BB962C8B-B14F-4D97-AF65-F5344CB8AC3E}">
        <p14:creationId xmlns:p14="http://schemas.microsoft.com/office/powerpoint/2010/main" val="29033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A491B-D2D0-0E1A-C801-A13623050F9B}"/>
              </a:ext>
            </a:extLst>
          </p:cNvPr>
          <p:cNvPicPr>
            <a:picLocks noChangeAspect="1"/>
          </p:cNvPicPr>
          <p:nvPr/>
        </p:nvPicPr>
        <p:blipFill rotWithShape="1">
          <a:blip r:embed="rId3"/>
          <a:srcRect l="9492" t="663" r="29354" b="7895"/>
          <a:stretch/>
        </p:blipFill>
        <p:spPr>
          <a:xfrm>
            <a:off x="813355" y="1913467"/>
            <a:ext cx="2875294" cy="2867950"/>
          </a:xfrm>
          <a:prstGeom prst="ellipse">
            <a:avLst/>
          </a:prstGeom>
          <a:ln w="254000">
            <a:gradFill>
              <a:gsLst>
                <a:gs pos="0">
                  <a:schemeClr val="accent1">
                    <a:alpha val="40000"/>
                    <a:lumMod val="100000"/>
                  </a:schemeClr>
                </a:gs>
                <a:gs pos="100000">
                  <a:schemeClr val="accent2">
                    <a:alpha val="30000"/>
                  </a:schemeClr>
                </a:gs>
              </a:gsLst>
              <a:lin ang="3000000" scaled="0"/>
            </a:gradFill>
          </a:ln>
        </p:spPr>
      </p:pic>
      <p:sp>
        <p:nvSpPr>
          <p:cNvPr id="11" name="TextBox 10">
            <a:extLst>
              <a:ext uri="{FF2B5EF4-FFF2-40B4-BE49-F238E27FC236}">
                <a16:creationId xmlns:a16="http://schemas.microsoft.com/office/drawing/2014/main" id="{4E0E8D84-2B61-4643-ADE0-884C73C08B8D}"/>
              </a:ext>
            </a:extLst>
          </p:cNvPr>
          <p:cNvSpPr txBox="1"/>
          <p:nvPr/>
        </p:nvSpPr>
        <p:spPr>
          <a:xfrm>
            <a:off x="4305928" y="1509617"/>
            <a:ext cx="2342308" cy="461665"/>
          </a:xfrm>
          <a:prstGeom prst="rect">
            <a:avLst/>
          </a:prstGeom>
          <a:noFill/>
        </p:spPr>
        <p:txBody>
          <a:bodyPr wrap="none" rtlCol="0">
            <a:spAutoFit/>
          </a:bodyPr>
          <a:lstStyle/>
          <a:p>
            <a:r>
              <a:rPr lang="en-US" sz="2400" b="1" dirty="0">
                <a:solidFill>
                  <a:schemeClr val="tx1">
                    <a:lumMod val="75000"/>
                    <a:lumOff val="25000"/>
                  </a:schemeClr>
                </a:solidFill>
                <a:latin typeface="Work Sans" pitchFamily="2" charset="77"/>
              </a:rPr>
              <a:t>The Challenge</a:t>
            </a:r>
          </a:p>
        </p:txBody>
      </p:sp>
      <p:sp>
        <p:nvSpPr>
          <p:cNvPr id="3" name="Text Placeholder 2">
            <a:extLst>
              <a:ext uri="{FF2B5EF4-FFF2-40B4-BE49-F238E27FC236}">
                <a16:creationId xmlns:a16="http://schemas.microsoft.com/office/drawing/2014/main" id="{5A857812-0AFA-76AE-F931-02A2CD0ED27A}"/>
              </a:ext>
            </a:extLst>
          </p:cNvPr>
          <p:cNvSpPr txBox="1">
            <a:spLocks/>
          </p:cNvSpPr>
          <p:nvPr/>
        </p:nvSpPr>
        <p:spPr>
          <a:xfrm>
            <a:off x="4305928" y="2196649"/>
            <a:ext cx="6838322" cy="3904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tx1">
                    <a:lumMod val="75000"/>
                    <a:lumOff val="25000"/>
                  </a:schemeClr>
                </a:solidFill>
                <a:effectLst/>
                <a:latin typeface="WorkSans" pitchFamily="2" charset="77"/>
              </a:rPr>
              <a:t>The most common misconception about CIS Benchmarks is that they are a Hardening Standard such as NIST 800- 53, when it is more of a comprehensive evaluation of an organization’s security posture</a:t>
            </a:r>
          </a:p>
          <a:p>
            <a:pPr marL="119063" indent="-119063">
              <a:lnSpc>
                <a:spcPct val="100000"/>
              </a:lnSpc>
            </a:pPr>
            <a:r>
              <a:rPr lang="en-US" sz="1600" dirty="0">
                <a:solidFill>
                  <a:schemeClr val="tx1">
                    <a:lumMod val="75000"/>
                    <a:lumOff val="25000"/>
                  </a:schemeClr>
                </a:solidFill>
                <a:effectLst/>
                <a:latin typeface="WorkSans" pitchFamily="2" charset="77"/>
              </a:rPr>
              <a:t>A standardized approach helps organizations identify any gaps or weaknesses in their security posture and provide specific recommendations for remediation</a:t>
            </a:r>
          </a:p>
          <a:p>
            <a:pPr marL="119063" indent="-119063">
              <a:lnSpc>
                <a:spcPct val="100000"/>
              </a:lnSpc>
            </a:pPr>
            <a:r>
              <a:rPr lang="en-US" sz="1600" dirty="0">
                <a:solidFill>
                  <a:schemeClr val="tx1">
                    <a:lumMod val="75000"/>
                    <a:lumOff val="25000"/>
                  </a:schemeClr>
                </a:solidFill>
                <a:effectLst/>
                <a:latin typeface="WorkSans" pitchFamily="2" charset="77"/>
              </a:rPr>
              <a:t>The assessment also helps organizations stay compliant with industry best practices and regulatory requirements, thereby addressing current issues related to data breaches, cyberattacks, and compliance failures</a:t>
            </a:r>
            <a:endParaRPr lang="en-US" sz="1600" dirty="0">
              <a:solidFill>
                <a:schemeClr val="tx1">
                  <a:lumMod val="75000"/>
                  <a:lumOff val="25000"/>
                </a:schemeClr>
              </a:solidFill>
              <a:latin typeface="Work Sans" pitchFamily="2" charset="77"/>
            </a:endParaRPr>
          </a:p>
        </p:txBody>
      </p:sp>
    </p:spTree>
    <p:extLst>
      <p:ext uri="{BB962C8B-B14F-4D97-AF65-F5344CB8AC3E}">
        <p14:creationId xmlns:p14="http://schemas.microsoft.com/office/powerpoint/2010/main" val="293458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65654B-9B40-7B41-A38E-FE6DE062D34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flipH="1">
            <a:off x="784425" y="1913468"/>
            <a:ext cx="2875294" cy="2867950"/>
          </a:xfrm>
          <a:prstGeom prst="ellipse">
            <a:avLst/>
          </a:prstGeom>
          <a:ln w="254000">
            <a:gradFill>
              <a:gsLst>
                <a:gs pos="0">
                  <a:schemeClr val="accent1">
                    <a:alpha val="40000"/>
                    <a:lumMod val="100000"/>
                  </a:schemeClr>
                </a:gs>
                <a:gs pos="100000">
                  <a:schemeClr val="accent2">
                    <a:alpha val="30000"/>
                  </a:schemeClr>
                </a:gs>
              </a:gsLst>
              <a:lin ang="7200000" scaled="0"/>
            </a:gradFill>
          </a:ln>
        </p:spPr>
      </p:pic>
      <p:sp>
        <p:nvSpPr>
          <p:cNvPr id="8" name="Text Placeholder 2">
            <a:extLst>
              <a:ext uri="{FF2B5EF4-FFF2-40B4-BE49-F238E27FC236}">
                <a16:creationId xmlns:a16="http://schemas.microsoft.com/office/drawing/2014/main" id="{B8E0E713-4A70-5944-9317-B62459ECE2C4}"/>
              </a:ext>
            </a:extLst>
          </p:cNvPr>
          <p:cNvSpPr txBox="1">
            <a:spLocks/>
          </p:cNvSpPr>
          <p:nvPr/>
        </p:nvSpPr>
        <p:spPr>
          <a:xfrm>
            <a:off x="4305928" y="2076581"/>
            <a:ext cx="6824035" cy="39956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solidFill>
                  <a:schemeClr val="tx1">
                    <a:lumMod val="75000"/>
                    <a:lumOff val="25000"/>
                  </a:schemeClr>
                </a:solidFill>
                <a:effectLst/>
                <a:latin typeface="Work Sans" pitchFamily="2" charset="77"/>
              </a:rPr>
              <a:t>EVOTEK’s approach is aligned with the CIS standards for all cloud tenancies, while also incorporating additional details and context about the customer environment</a:t>
            </a:r>
          </a:p>
          <a:p>
            <a:pPr>
              <a:lnSpc>
                <a:spcPct val="100000"/>
              </a:lnSpc>
            </a:pPr>
            <a:r>
              <a:rPr lang="en-US" sz="1600" dirty="0">
                <a:solidFill>
                  <a:schemeClr val="tx1">
                    <a:lumMod val="75000"/>
                    <a:lumOff val="25000"/>
                  </a:schemeClr>
                </a:solidFill>
                <a:effectLst/>
                <a:latin typeface="WorkSans" pitchFamily="2" charset="77"/>
              </a:rPr>
              <a:t>Through understanding where gaps would have the most impact, remediation can be prioritized and offer IT teams a standardized framework for system configuration and security best practices</a:t>
            </a:r>
          </a:p>
          <a:p>
            <a:pPr>
              <a:lnSpc>
                <a:spcPct val="100000"/>
              </a:lnSpc>
            </a:pPr>
            <a:r>
              <a:rPr lang="en-US" sz="1600" dirty="0">
                <a:solidFill>
                  <a:schemeClr val="tx1">
                    <a:lumMod val="75000"/>
                    <a:lumOff val="25000"/>
                  </a:schemeClr>
                </a:solidFill>
                <a:effectLst/>
                <a:latin typeface="WorkSans" pitchFamily="2" charset="77"/>
              </a:rPr>
              <a:t>Our assessment offers a standardized framework for system configuration and security best practices, while also helping identify vulnerabilities and misconfigurations in IT systems</a:t>
            </a:r>
          </a:p>
          <a:p>
            <a:pPr>
              <a:lnSpc>
                <a:spcPct val="100000"/>
              </a:lnSpc>
            </a:pPr>
            <a:r>
              <a:rPr lang="en-US" sz="1600" dirty="0">
                <a:solidFill>
                  <a:schemeClr val="tx1">
                    <a:lumMod val="75000"/>
                    <a:lumOff val="25000"/>
                  </a:schemeClr>
                </a:solidFill>
                <a:effectLst/>
                <a:latin typeface="WorkSans" pitchFamily="2" charset="77"/>
              </a:rPr>
              <a:t>Beyond that, it can evaluate not only the technical aspects, but also organizational processes and policies related to security</a:t>
            </a:r>
            <a:endParaRPr lang="en-US" sz="1600" dirty="0">
              <a:solidFill>
                <a:schemeClr val="tx1">
                  <a:lumMod val="75000"/>
                  <a:lumOff val="25000"/>
                </a:schemeClr>
              </a:solidFill>
              <a:effectLst/>
              <a:latin typeface="Work Sans" pitchFamily="2" charset="77"/>
            </a:endParaRPr>
          </a:p>
        </p:txBody>
      </p:sp>
      <p:sp>
        <p:nvSpPr>
          <p:cNvPr id="11" name="TextBox 10">
            <a:extLst>
              <a:ext uri="{FF2B5EF4-FFF2-40B4-BE49-F238E27FC236}">
                <a16:creationId xmlns:a16="http://schemas.microsoft.com/office/drawing/2014/main" id="{4E0E8D84-2B61-4643-ADE0-884C73C08B8D}"/>
              </a:ext>
            </a:extLst>
          </p:cNvPr>
          <p:cNvSpPr txBox="1"/>
          <p:nvPr/>
        </p:nvSpPr>
        <p:spPr>
          <a:xfrm>
            <a:off x="4305928" y="1463298"/>
            <a:ext cx="2116285" cy="461665"/>
          </a:xfrm>
          <a:prstGeom prst="rect">
            <a:avLst/>
          </a:prstGeom>
          <a:noFill/>
        </p:spPr>
        <p:txBody>
          <a:bodyPr wrap="none" rtlCol="0">
            <a:spAutoFit/>
          </a:bodyPr>
          <a:lstStyle/>
          <a:p>
            <a:r>
              <a:rPr lang="en-US" sz="2400" b="1" dirty="0">
                <a:solidFill>
                  <a:schemeClr val="tx1">
                    <a:lumMod val="75000"/>
                    <a:lumOff val="25000"/>
                  </a:schemeClr>
                </a:solidFill>
                <a:latin typeface="Work Sans" pitchFamily="2" charset="77"/>
              </a:rPr>
              <a:t>The Solution</a:t>
            </a:r>
          </a:p>
        </p:txBody>
      </p:sp>
    </p:spTree>
    <p:extLst>
      <p:ext uri="{BB962C8B-B14F-4D97-AF65-F5344CB8AC3E}">
        <p14:creationId xmlns:p14="http://schemas.microsoft.com/office/powerpoint/2010/main" val="16190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11CB4000-8321-F847-A54E-8877406E022C}"/>
              </a:ext>
            </a:extLst>
          </p:cNvPr>
          <p:cNvSpPr/>
          <p:nvPr/>
        </p:nvSpPr>
        <p:spPr>
          <a:xfrm>
            <a:off x="3481604" y="3991995"/>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9" name="Oval 8">
            <a:extLst>
              <a:ext uri="{FF2B5EF4-FFF2-40B4-BE49-F238E27FC236}">
                <a16:creationId xmlns:a16="http://schemas.microsoft.com/office/drawing/2014/main" id="{B0336175-15DE-DE4E-B292-5A9B3ADB8D3F}"/>
              </a:ext>
            </a:extLst>
          </p:cNvPr>
          <p:cNvSpPr/>
          <p:nvPr/>
        </p:nvSpPr>
        <p:spPr>
          <a:xfrm>
            <a:off x="770584"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pic>
        <p:nvPicPr>
          <p:cNvPr id="13" name="Graphic 12">
            <a:extLst>
              <a:ext uri="{FF2B5EF4-FFF2-40B4-BE49-F238E27FC236}">
                <a16:creationId xmlns:a16="http://schemas.microsoft.com/office/drawing/2014/main" id="{B29F3073-778D-164A-9F2D-10930461747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06042" y="2817359"/>
            <a:ext cx="1207363" cy="1203185"/>
          </a:xfrm>
          <a:prstGeom prst="rect">
            <a:avLst/>
          </a:prstGeom>
        </p:spPr>
      </p:pic>
      <p:sp>
        <p:nvSpPr>
          <p:cNvPr id="14" name="Oval 13">
            <a:extLst>
              <a:ext uri="{FF2B5EF4-FFF2-40B4-BE49-F238E27FC236}">
                <a16:creationId xmlns:a16="http://schemas.microsoft.com/office/drawing/2014/main" id="{80218D85-3E4C-3741-B55B-9B266714DC7E}"/>
              </a:ext>
            </a:extLst>
          </p:cNvPr>
          <p:cNvSpPr/>
          <p:nvPr/>
        </p:nvSpPr>
        <p:spPr>
          <a:xfrm>
            <a:off x="983865" y="1614823"/>
            <a:ext cx="811082" cy="811082"/>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p>
        </p:txBody>
      </p:sp>
      <p:sp>
        <p:nvSpPr>
          <p:cNvPr id="15" name="Oval 14">
            <a:extLst>
              <a:ext uri="{FF2B5EF4-FFF2-40B4-BE49-F238E27FC236}">
                <a16:creationId xmlns:a16="http://schemas.microsoft.com/office/drawing/2014/main" id="{15F46E3D-85D3-7F42-AD36-8424AAD2888C}"/>
              </a:ext>
            </a:extLst>
          </p:cNvPr>
          <p:cNvSpPr/>
          <p:nvPr/>
        </p:nvSpPr>
        <p:spPr>
          <a:xfrm>
            <a:off x="801940" y="4255471"/>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8" name="Text Placeholder 2">
            <a:extLst>
              <a:ext uri="{FF2B5EF4-FFF2-40B4-BE49-F238E27FC236}">
                <a16:creationId xmlns:a16="http://schemas.microsoft.com/office/drawing/2014/main" id="{B8E0E713-4A70-5944-9317-B62459ECE2C4}"/>
              </a:ext>
            </a:extLst>
          </p:cNvPr>
          <p:cNvSpPr txBox="1">
            <a:spLocks/>
          </p:cNvSpPr>
          <p:nvPr/>
        </p:nvSpPr>
        <p:spPr>
          <a:xfrm>
            <a:off x="4305928" y="2177666"/>
            <a:ext cx="7115488" cy="3934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tx1">
                    <a:lumMod val="75000"/>
                    <a:lumOff val="25000"/>
                  </a:schemeClr>
                </a:solidFill>
                <a:effectLst/>
                <a:latin typeface="Work Sans" pitchFamily="2" charset="77"/>
              </a:rPr>
              <a:t>EVOTEK was previously able to assess an organization’s cloud systems against the established CIS benchmarks and found less than 50% adherence to the baseline controls</a:t>
            </a:r>
          </a:p>
          <a:p>
            <a:pPr marL="119063" indent="-119063">
              <a:lnSpc>
                <a:spcPct val="100000"/>
              </a:lnSpc>
            </a:pPr>
            <a:r>
              <a:rPr lang="en-US" sz="1600" dirty="0">
                <a:solidFill>
                  <a:schemeClr val="tx1">
                    <a:lumMod val="75000"/>
                    <a:lumOff val="25000"/>
                  </a:schemeClr>
                </a:solidFill>
                <a:latin typeface="Work Sans" pitchFamily="2" charset="77"/>
              </a:rPr>
              <a:t>This gap resulted in a misconfiguration with several best practices such as MFA and logging, leading to several environmental gaps that could result in larger-scale breaches or data exfiltration from the environment</a:t>
            </a:r>
            <a:endParaRPr lang="en-US" sz="1600" dirty="0">
              <a:solidFill>
                <a:schemeClr val="tx1">
                  <a:lumMod val="75000"/>
                  <a:lumOff val="25000"/>
                </a:schemeClr>
              </a:solidFill>
              <a:effectLst/>
              <a:latin typeface="Work Sans" pitchFamily="2" charset="77"/>
            </a:endParaRPr>
          </a:p>
        </p:txBody>
      </p:sp>
      <p:sp>
        <p:nvSpPr>
          <p:cNvPr id="11" name="TextBox 10">
            <a:extLst>
              <a:ext uri="{FF2B5EF4-FFF2-40B4-BE49-F238E27FC236}">
                <a16:creationId xmlns:a16="http://schemas.microsoft.com/office/drawing/2014/main" id="{4E0E8D84-2B61-4643-ADE0-884C73C08B8D}"/>
              </a:ext>
            </a:extLst>
          </p:cNvPr>
          <p:cNvSpPr txBox="1"/>
          <p:nvPr/>
        </p:nvSpPr>
        <p:spPr>
          <a:xfrm>
            <a:off x="4305928" y="1517574"/>
            <a:ext cx="5438147" cy="400110"/>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Work Sans" pitchFamily="2" charset="77"/>
              </a:rPr>
              <a:t>Solving Challenges </a:t>
            </a:r>
          </a:p>
        </p:txBody>
      </p:sp>
    </p:spTree>
    <p:extLst>
      <p:ext uri="{BB962C8B-B14F-4D97-AF65-F5344CB8AC3E}">
        <p14:creationId xmlns:p14="http://schemas.microsoft.com/office/powerpoint/2010/main" val="50250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B3B5E8B-A8AF-4048-9481-186D089D02BA}"/>
              </a:ext>
            </a:extLst>
          </p:cNvPr>
          <p:cNvSpPr/>
          <p:nvPr/>
        </p:nvSpPr>
        <p:spPr>
          <a:xfrm>
            <a:off x="10058191" y="1682455"/>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3" name="Oval 12">
            <a:extLst>
              <a:ext uri="{FF2B5EF4-FFF2-40B4-BE49-F238E27FC236}">
                <a16:creationId xmlns:a16="http://schemas.microsoft.com/office/drawing/2014/main" id="{F4F27742-2E71-0E41-BDE3-FBE844C30DEB}"/>
              </a:ext>
            </a:extLst>
          </p:cNvPr>
          <p:cNvSpPr/>
          <p:nvPr/>
        </p:nvSpPr>
        <p:spPr>
          <a:xfrm>
            <a:off x="10386043" y="4308870"/>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7" name="Oval 16">
            <a:extLst>
              <a:ext uri="{FF2B5EF4-FFF2-40B4-BE49-F238E27FC236}">
                <a16:creationId xmlns:a16="http://schemas.microsoft.com/office/drawing/2014/main" id="{74C16289-5744-0B48-89A2-977FA10A4F98}"/>
              </a:ext>
            </a:extLst>
          </p:cNvPr>
          <p:cNvSpPr/>
          <p:nvPr/>
        </p:nvSpPr>
        <p:spPr>
          <a:xfrm>
            <a:off x="7880673"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8" name="Oval 17">
            <a:extLst>
              <a:ext uri="{FF2B5EF4-FFF2-40B4-BE49-F238E27FC236}">
                <a16:creationId xmlns:a16="http://schemas.microsoft.com/office/drawing/2014/main" id="{5D4A5607-1831-F646-BA3A-1C26990C8A92}"/>
              </a:ext>
            </a:extLst>
          </p:cNvPr>
          <p:cNvSpPr/>
          <p:nvPr/>
        </p:nvSpPr>
        <p:spPr>
          <a:xfrm>
            <a:off x="7765519" y="3988329"/>
            <a:ext cx="853925" cy="845340"/>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p>
        </p:txBody>
      </p:sp>
      <p:pic>
        <p:nvPicPr>
          <p:cNvPr id="19" name="Graphic 18">
            <a:extLst>
              <a:ext uri="{FF2B5EF4-FFF2-40B4-BE49-F238E27FC236}">
                <a16:creationId xmlns:a16="http://schemas.microsoft.com/office/drawing/2014/main" id="{355B6B69-9935-6146-936D-6647FFA738B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14625" y="2818585"/>
            <a:ext cx="1061974" cy="1058301"/>
          </a:xfrm>
          <a:prstGeom prst="rect">
            <a:avLst/>
          </a:prstGeom>
          <a:effectLst>
            <a:softEdge rad="0"/>
          </a:effectLst>
        </p:spPr>
      </p:pic>
      <p:sp>
        <p:nvSpPr>
          <p:cNvPr id="20" name="TextBox 19">
            <a:extLst>
              <a:ext uri="{FF2B5EF4-FFF2-40B4-BE49-F238E27FC236}">
                <a16:creationId xmlns:a16="http://schemas.microsoft.com/office/drawing/2014/main" id="{27196397-70D8-DC4E-B57E-04695858E8E8}"/>
              </a:ext>
            </a:extLst>
          </p:cNvPr>
          <p:cNvSpPr txBox="1"/>
          <p:nvPr/>
        </p:nvSpPr>
        <p:spPr>
          <a:xfrm>
            <a:off x="1075508" y="1602451"/>
            <a:ext cx="3129879" cy="400110"/>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Work Sans" pitchFamily="2" charset="77"/>
              </a:rPr>
              <a:t>Getting Started</a:t>
            </a:r>
          </a:p>
        </p:txBody>
      </p:sp>
      <p:sp>
        <p:nvSpPr>
          <p:cNvPr id="21" name="Text Placeholder 2">
            <a:extLst>
              <a:ext uri="{FF2B5EF4-FFF2-40B4-BE49-F238E27FC236}">
                <a16:creationId xmlns:a16="http://schemas.microsoft.com/office/drawing/2014/main" id="{AAD95BBD-FD0B-4648-A6AA-F74C9A889C77}"/>
              </a:ext>
            </a:extLst>
          </p:cNvPr>
          <p:cNvSpPr txBox="1">
            <a:spLocks/>
          </p:cNvSpPr>
          <p:nvPr/>
        </p:nvSpPr>
        <p:spPr>
          <a:xfrm>
            <a:off x="1075508" y="2140892"/>
            <a:ext cx="6805164" cy="399825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chemeClr val="tx1">
                    <a:lumMod val="75000"/>
                    <a:lumOff val="25000"/>
                  </a:schemeClr>
                </a:solidFill>
                <a:latin typeface="Work Sans" pitchFamily="2" charset="77"/>
              </a:rPr>
              <a:t>Your organization needs a team that is:</a:t>
            </a:r>
          </a:p>
          <a:p>
            <a:pPr marL="119063" indent="-119063">
              <a:lnSpc>
                <a:spcPct val="100000"/>
              </a:lnSpc>
            </a:pPr>
            <a:r>
              <a:rPr lang="en-US" sz="1800" dirty="0">
                <a:solidFill>
                  <a:schemeClr val="tx1">
                    <a:lumMod val="75000"/>
                    <a:lumOff val="25000"/>
                  </a:schemeClr>
                </a:solidFill>
                <a:latin typeface="Work Sans" pitchFamily="2" charset="77"/>
              </a:rPr>
              <a:t>Reliable and experienced at its core</a:t>
            </a:r>
          </a:p>
          <a:p>
            <a:pPr marL="119063" indent="-119063">
              <a:lnSpc>
                <a:spcPct val="100000"/>
              </a:lnSpc>
            </a:pPr>
            <a:r>
              <a:rPr lang="en-US" sz="1800" dirty="0">
                <a:solidFill>
                  <a:schemeClr val="tx1">
                    <a:lumMod val="75000"/>
                    <a:lumOff val="25000"/>
                  </a:schemeClr>
                </a:solidFill>
                <a:latin typeface="Work Sans" pitchFamily="2" charset="77"/>
              </a:rPr>
              <a:t>The right talent delivering the right solutions</a:t>
            </a:r>
          </a:p>
          <a:p>
            <a:pPr marL="119063" indent="-119063">
              <a:lnSpc>
                <a:spcPct val="100000"/>
              </a:lnSpc>
            </a:pPr>
            <a:r>
              <a:rPr lang="en-US" sz="1800" dirty="0">
                <a:solidFill>
                  <a:schemeClr val="tx1">
                    <a:lumMod val="75000"/>
                    <a:lumOff val="25000"/>
                  </a:schemeClr>
                </a:solidFill>
                <a:latin typeface="Work Sans" pitchFamily="2" charset="77"/>
              </a:rPr>
              <a:t>Digital Initiative driven</a:t>
            </a:r>
          </a:p>
          <a:p>
            <a:pPr marL="119063" indent="-119063">
              <a:lnSpc>
                <a:spcPct val="100000"/>
              </a:lnSpc>
            </a:pPr>
            <a:r>
              <a:rPr lang="en-US" sz="1800" dirty="0">
                <a:solidFill>
                  <a:schemeClr val="tx1">
                    <a:lumMod val="75000"/>
                    <a:lumOff val="25000"/>
                  </a:schemeClr>
                </a:solidFill>
                <a:latin typeface="Work Sans" pitchFamily="2" charset="77"/>
              </a:rPr>
              <a:t>Focused on adjacencies</a:t>
            </a:r>
          </a:p>
          <a:p>
            <a:pPr marL="119063" indent="-119063">
              <a:lnSpc>
                <a:spcPct val="100000"/>
              </a:lnSpc>
            </a:pPr>
            <a:r>
              <a:rPr lang="en-US" sz="1800" dirty="0">
                <a:solidFill>
                  <a:schemeClr val="tx1">
                    <a:lumMod val="75000"/>
                    <a:lumOff val="25000"/>
                  </a:schemeClr>
                </a:solidFill>
                <a:latin typeface="Work Sans" pitchFamily="2" charset="77"/>
              </a:rPr>
              <a:t>Building a foundation for long-term success</a:t>
            </a:r>
          </a:p>
          <a:p>
            <a:pPr marL="119063" indent="-119063">
              <a:lnSpc>
                <a:spcPct val="100000"/>
              </a:lnSpc>
            </a:pPr>
            <a:r>
              <a:rPr lang="en-US" sz="1800" dirty="0">
                <a:solidFill>
                  <a:schemeClr val="tx1">
                    <a:lumMod val="75000"/>
                    <a:lumOff val="25000"/>
                  </a:schemeClr>
                </a:solidFill>
                <a:latin typeface="Work Sans" pitchFamily="2" charset="77"/>
              </a:rPr>
              <a:t>Solving for challenges tomorrow with today’s technologies</a:t>
            </a:r>
          </a:p>
        </p:txBody>
      </p:sp>
    </p:spTree>
    <p:extLst>
      <p:ext uri="{BB962C8B-B14F-4D97-AF65-F5344CB8AC3E}">
        <p14:creationId xmlns:p14="http://schemas.microsoft.com/office/powerpoint/2010/main" val="5854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D16-C050-6343-A4DD-090BEC174CC5}"/>
              </a:ext>
            </a:extLst>
          </p:cNvPr>
          <p:cNvSpPr txBox="1"/>
          <p:nvPr/>
        </p:nvSpPr>
        <p:spPr>
          <a:xfrm>
            <a:off x="3566302" y="3950208"/>
            <a:ext cx="5059398" cy="400110"/>
          </a:xfrm>
          <a:prstGeom prst="rect">
            <a:avLst/>
          </a:prstGeom>
          <a:noFill/>
        </p:spPr>
        <p:txBody>
          <a:bodyPr wrap="none" rtlCol="0">
            <a:spAutoFit/>
          </a:bodyPr>
          <a:lstStyle/>
          <a:p>
            <a:pPr algn="ctr"/>
            <a:r>
              <a:rPr lang="en-US" sz="2000" dirty="0">
                <a:solidFill>
                  <a:schemeClr val="bg1"/>
                </a:solidFill>
                <a:latin typeface="Work Sans Light" pitchFamily="2" charset="77"/>
              </a:rPr>
              <a:t>The Premier Enabler of Digital Business</a:t>
            </a:r>
          </a:p>
        </p:txBody>
      </p:sp>
      <p:pic>
        <p:nvPicPr>
          <p:cNvPr id="3" name="Picture 2">
            <a:extLst>
              <a:ext uri="{FF2B5EF4-FFF2-40B4-BE49-F238E27FC236}">
                <a16:creationId xmlns:a16="http://schemas.microsoft.com/office/drawing/2014/main" id="{562CAB69-6BBF-FC47-ABFD-5F89E9F745EE}"/>
              </a:ext>
            </a:extLst>
          </p:cNvPr>
          <p:cNvPicPr>
            <a:picLocks noChangeAspect="1"/>
          </p:cNvPicPr>
          <p:nvPr/>
        </p:nvPicPr>
        <p:blipFill>
          <a:blip r:embed="rId3"/>
          <a:stretch>
            <a:fillRect/>
          </a:stretch>
        </p:blipFill>
        <p:spPr>
          <a:xfrm>
            <a:off x="3663696" y="2420112"/>
            <a:ext cx="4864608" cy="1210358"/>
          </a:xfrm>
          <a:prstGeom prst="rect">
            <a:avLst/>
          </a:prstGeom>
        </p:spPr>
      </p:pic>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accent2"/>
              </a:solidFill>
            </a:endParaRPr>
          </a:p>
        </p:txBody>
      </p:sp>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4" name="TextBox 3">
            <a:extLst>
              <a:ext uri="{FF2B5EF4-FFF2-40B4-BE49-F238E27FC236}">
                <a16:creationId xmlns:a16="http://schemas.microsoft.com/office/drawing/2014/main" id="{CF6FDE13-FF92-C7AF-A776-5756C7E6D680}"/>
              </a:ext>
            </a:extLst>
          </p:cNvPr>
          <p:cNvSpPr txBox="1"/>
          <p:nvPr/>
        </p:nvSpPr>
        <p:spPr>
          <a:xfrm>
            <a:off x="10555941" y="4276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15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1000" fill="hold"/>
                                        <p:tgtEl>
                                          <p:spTgt spid="138"/>
                                        </p:tgtEl>
                                        <p:attrNameLst>
                                          <p:attrName>ppt_x</p:attrName>
                                        </p:attrNameLst>
                                      </p:cBhvr>
                                      <p:tavLst>
                                        <p:tav tm="0">
                                          <p:val>
                                            <p:strVal val="0-#ppt_w/2"/>
                                          </p:val>
                                        </p:tav>
                                        <p:tav tm="100000">
                                          <p:val>
                                            <p:strVal val="#ppt_x"/>
                                          </p:val>
                                        </p:tav>
                                      </p:tavLst>
                                    </p:anim>
                                    <p:anim calcmode="lin" valueType="num">
                                      <p:cBhvr additive="base">
                                        <p:cTn id="8" dur="1000" fill="hold"/>
                                        <p:tgtEl>
                                          <p:spTgt spid="138"/>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1000" fill="hold"/>
                                        <p:tgtEl>
                                          <p:spTgt spid="143"/>
                                        </p:tgtEl>
                                        <p:attrNameLst>
                                          <p:attrName>ppt_x</p:attrName>
                                        </p:attrNameLst>
                                      </p:cBhvr>
                                      <p:tavLst>
                                        <p:tav tm="0">
                                          <p:val>
                                            <p:strVal val="1+#ppt_w/2"/>
                                          </p:val>
                                        </p:tav>
                                        <p:tav tm="100000">
                                          <p:val>
                                            <p:strVal val="#ppt_x"/>
                                          </p:val>
                                        </p:tav>
                                      </p:tavLst>
                                    </p:anim>
                                    <p:anim calcmode="lin" valueType="num">
                                      <p:cBhvr additive="base">
                                        <p:cTn id="12" dur="1000" fill="hold"/>
                                        <p:tgtEl>
                                          <p:spTgt spid="14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tx1"/>
              </a:solidFill>
            </a:endParaRPr>
          </a:p>
        </p:txBody>
      </p:sp>
      <p:pic>
        <p:nvPicPr>
          <p:cNvPr id="4" name="Picture 3">
            <a:extLst>
              <a:ext uri="{FF2B5EF4-FFF2-40B4-BE49-F238E27FC236}">
                <a16:creationId xmlns:a16="http://schemas.microsoft.com/office/drawing/2014/main" id="{FFA4256B-7E04-B158-5E96-FCC1E0EB9C3B}"/>
              </a:ext>
            </a:extLst>
          </p:cNvPr>
          <p:cNvPicPr>
            <a:picLocks noChangeAspect="1"/>
          </p:cNvPicPr>
          <p:nvPr/>
        </p:nvPicPr>
        <p:blipFill>
          <a:blip r:embed="rId3">
            <a:biLevel thresh="25000"/>
          </a:blip>
          <a:stretch>
            <a:fillRect/>
          </a:stretch>
        </p:blipFill>
        <p:spPr>
          <a:xfrm>
            <a:off x="10320521" y="6157999"/>
            <a:ext cx="1555793" cy="387095"/>
          </a:xfrm>
          <a:prstGeom prst="rect">
            <a:avLst/>
          </a:prstGeom>
        </p:spPr>
      </p:pic>
      <p:sp>
        <p:nvSpPr>
          <p:cNvPr id="3" name="TextBox 2">
            <a:extLst>
              <a:ext uri="{FF2B5EF4-FFF2-40B4-BE49-F238E27FC236}">
                <a16:creationId xmlns:a16="http://schemas.microsoft.com/office/drawing/2014/main" id="{2C0EC3B3-9C28-06B5-8C9E-9FD7631782F6}"/>
              </a:ext>
            </a:extLst>
          </p:cNvPr>
          <p:cNvSpPr txBox="1"/>
          <p:nvPr/>
        </p:nvSpPr>
        <p:spPr>
          <a:xfrm>
            <a:off x="2135183" y="2965198"/>
            <a:ext cx="8821040" cy="954107"/>
          </a:xfrm>
          <a:prstGeom prst="rect">
            <a:avLst/>
          </a:prstGeom>
          <a:noFill/>
        </p:spPr>
        <p:txBody>
          <a:bodyPr wrap="square" lIns="91440" tIns="45720" rIns="91440" bIns="45720" rtlCol="0" anchor="t">
            <a:spAutoFit/>
          </a:bodyPr>
          <a:lstStyle/>
          <a:p>
            <a:pPr algn="ctr"/>
            <a:r>
              <a:rPr lang="en-US" sz="2400" b="1" dirty="0">
                <a:solidFill>
                  <a:schemeClr val="accent1"/>
                </a:solidFill>
                <a:latin typeface="Work Sans" pitchFamily="2" charset="77"/>
              </a:rPr>
              <a:t>CIS Benchmarks</a:t>
            </a:r>
            <a:endParaRPr lang="en-US" sz="2400" b="1" dirty="0">
              <a:solidFill>
                <a:schemeClr val="accent1"/>
              </a:solidFill>
              <a:effectLst/>
              <a:latin typeface="Work Sans" pitchFamily="2" charset="77"/>
            </a:endParaRPr>
          </a:p>
          <a:p>
            <a:pPr algn="ctr"/>
            <a:r>
              <a:rPr lang="en-US" sz="1600" b="0" dirty="0">
                <a:solidFill>
                  <a:schemeClr val="bg2"/>
                </a:solidFill>
                <a:effectLst/>
                <a:latin typeface="WorkSans" pitchFamily="2" charset="77"/>
              </a:rPr>
              <a:t>Identify vulnerabilities and misconfigurations in your IT systems with valuable insights into potential security risks </a:t>
            </a:r>
            <a:endParaRPr lang="en-US" sz="1400" dirty="0">
              <a:solidFill>
                <a:schemeClr val="bg2"/>
              </a:solidFill>
              <a:effectLst/>
            </a:endParaRPr>
          </a:p>
        </p:txBody>
      </p:sp>
    </p:spTree>
    <p:extLst>
      <p:ext uri="{BB962C8B-B14F-4D97-AF65-F5344CB8AC3E}">
        <p14:creationId xmlns:p14="http://schemas.microsoft.com/office/powerpoint/2010/main" val="428826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mpact">
  <a:themeElements>
    <a:clrScheme name="EVOTEK">
      <a:dk1>
        <a:srgbClr val="202020"/>
      </a:dk1>
      <a:lt1>
        <a:srgbClr val="FFFFFF"/>
      </a:lt1>
      <a:dk2>
        <a:srgbClr val="202020"/>
      </a:dk2>
      <a:lt2>
        <a:srgbClr val="F3F2F2"/>
      </a:lt2>
      <a:accent1>
        <a:srgbClr val="87C53B"/>
      </a:accent1>
      <a:accent2>
        <a:srgbClr val="3163AE"/>
      </a:accent2>
      <a:accent3>
        <a:srgbClr val="979696"/>
      </a:accent3>
      <a:accent4>
        <a:srgbClr val="5D938C"/>
      </a:accent4>
      <a:accent5>
        <a:srgbClr val="000000"/>
      </a:accent5>
      <a:accent6>
        <a:srgbClr val="F3F2F2"/>
      </a:accent6>
      <a:hlink>
        <a:srgbClr val="3163AE"/>
      </a:hlink>
      <a:folHlink>
        <a:srgbClr val="87C5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mpact">
  <a:themeElements>
    <a:clrScheme name="EVOTEK">
      <a:dk1>
        <a:srgbClr val="202020"/>
      </a:dk1>
      <a:lt1>
        <a:srgbClr val="FFFFFF"/>
      </a:lt1>
      <a:dk2>
        <a:srgbClr val="202020"/>
      </a:dk2>
      <a:lt2>
        <a:srgbClr val="F3F2F2"/>
      </a:lt2>
      <a:accent1>
        <a:srgbClr val="87C53B"/>
      </a:accent1>
      <a:accent2>
        <a:srgbClr val="3163AE"/>
      </a:accent2>
      <a:accent3>
        <a:srgbClr val="979696"/>
      </a:accent3>
      <a:accent4>
        <a:srgbClr val="5D938C"/>
      </a:accent4>
      <a:accent5>
        <a:srgbClr val="000000"/>
      </a:accent5>
      <a:accent6>
        <a:srgbClr val="F3F2F2"/>
      </a:accent6>
      <a:hlink>
        <a:srgbClr val="3163AE"/>
      </a:hlink>
      <a:folHlink>
        <a:srgbClr val="87C5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DBDF78B-233A-0F4B-96F7-C84D49BC7CF8}">
  <we:reference id="wa200000729" version="3.13.175.0" store="en-US" storeType="OMEX"/>
  <we:alternateReferences>
    <we:reference id="wa200000729" version="3.13.175.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155E7A67A1AB4A8A09A3194F095BBD" ma:contentTypeVersion="16" ma:contentTypeDescription="Create a new document." ma:contentTypeScope="" ma:versionID="e35afa9742c555c636e2382d8387a2e6">
  <xsd:schema xmlns:xsd="http://www.w3.org/2001/XMLSchema" xmlns:xs="http://www.w3.org/2001/XMLSchema" xmlns:p="http://schemas.microsoft.com/office/2006/metadata/properties" xmlns:ns2="a63d950b-e87f-4b0a-ae15-4d5dc6963ba8" xmlns:ns3="fed67439-901d-4aee-bc0a-141acd64124f" targetNamespace="http://schemas.microsoft.com/office/2006/metadata/properties" ma:root="true" ma:fieldsID="c18c439862d5f100f2c7691486f17e58" ns2:_="" ns3:_="">
    <xsd:import namespace="a63d950b-e87f-4b0a-ae15-4d5dc6963ba8"/>
    <xsd:import namespace="fed67439-901d-4aee-bc0a-141acd64124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d950b-e87f-4b0a-ae15-4d5dc6963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d2232be-db53-43c9-a895-9a54883caa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d67439-901d-4aee-bc0a-141acd64124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88ff0ef-e5fd-4e9b-8206-cbdced9fa980}" ma:internalName="TaxCatchAll" ma:showField="CatchAllData" ma:web="fed67439-901d-4aee-bc0a-141acd6412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ed67439-901d-4aee-bc0a-141acd64124f" xsi:nil="true"/>
    <lcf76f155ced4ddcb4097134ff3c332f xmlns="a63d950b-e87f-4b0a-ae15-4d5dc6963b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0D0F2D3-11FA-4A8D-A65E-EE22BFAED7A2}">
  <ds:schemaRefs>
    <ds:schemaRef ds:uri="http://schemas.microsoft.com/sharepoint/v3/contenttype/forms"/>
  </ds:schemaRefs>
</ds:datastoreItem>
</file>

<file path=customXml/itemProps2.xml><?xml version="1.0" encoding="utf-8"?>
<ds:datastoreItem xmlns:ds="http://schemas.openxmlformats.org/officeDocument/2006/customXml" ds:itemID="{8B366C80-2845-4F25-9669-225EFE609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3d950b-e87f-4b0a-ae15-4d5dc6963ba8"/>
    <ds:schemaRef ds:uri="fed67439-901d-4aee-bc0a-141acd6412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548202-D6AE-4E04-B49D-29B1D03EC207}">
  <ds:schemaRefs>
    <ds:schemaRef ds:uri="http://purl.org/dc/terms/"/>
    <ds:schemaRef ds:uri="http://purl.org/dc/dcmitype/"/>
    <ds:schemaRef ds:uri="http://schemas.microsoft.com/office/infopath/2007/PartnerControls"/>
    <ds:schemaRef ds:uri="http://schemas.openxmlformats.org/package/2006/metadata/core-properties"/>
    <ds:schemaRef ds:uri="fed67439-901d-4aee-bc0a-141acd64124f"/>
    <ds:schemaRef ds:uri="http://schemas.microsoft.com/office/2006/metadata/properties"/>
    <ds:schemaRef ds:uri="http://schemas.microsoft.com/office/2006/documentManagement/types"/>
    <ds:schemaRef ds:uri="a63d950b-e87f-4b0a-ae15-4d5dc6963ba8"/>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5434</TotalTime>
  <Words>1217</Words>
  <Application>Microsoft Macintosh PowerPoint</Application>
  <PresentationFormat>Widescreen</PresentationFormat>
  <Paragraphs>73</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Work Sans</vt:lpstr>
      <vt:lpstr>Work Sans ExtraLight</vt:lpstr>
      <vt:lpstr>Work Sans Light</vt:lpstr>
      <vt:lpstr>WorkSans</vt:lpstr>
      <vt:lpstr>Impact</vt:lpstr>
      <vt:lpstr>1_Impact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Mayo</dc:creator>
  <cp:lastModifiedBy>Erin Sabet</cp:lastModifiedBy>
  <cp:revision>81</cp:revision>
  <dcterms:created xsi:type="dcterms:W3CDTF">2021-09-07T06:05:57Z</dcterms:created>
  <dcterms:modified xsi:type="dcterms:W3CDTF">2023-06-22T17:00:45Z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0x010100D9155E7A67A1AB4A8A09A3194F095BBD</vt:lpwstr>
  </property>
  <property fmtid="{D5CDD505-2E9C-101B-9397-08002B2CF9AE}" pid="3" name="MediaServiceImageTags">
    <vt:lpwstr/>
  </property>
</Properties>
</file>